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102" d="100"/>
          <a:sy n="102" d="100"/>
        </p:scale>
        <p:origin x="9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953CDD5-35D2-4A6F-B793-66AFC7E8683F}" type="datetimeFigureOut">
              <a:rPr lang="en-IN" smtClean="0"/>
              <a:t>21-12-2023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220029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3CDD5-35D2-4A6F-B793-66AFC7E8683F}"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318828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53CDD5-35D2-4A6F-B793-66AFC7E8683F}"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308876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53CDD5-35D2-4A6F-B793-66AFC7E8683F}"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4216642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53CDD5-35D2-4A6F-B793-66AFC7E8683F}"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232507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53CDD5-35D2-4A6F-B793-66AFC7E8683F}" type="datetimeFigureOut">
              <a:rPr lang="en-IN" smtClean="0"/>
              <a:t>21-12-2023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3627365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53CDD5-35D2-4A6F-B793-66AFC7E8683F}" type="datetimeFigureOut">
              <a:rPr lang="en-IN" smtClean="0"/>
              <a:t>21-12-2023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313020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953CDD5-35D2-4A6F-B793-66AFC7E8683F}"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1530675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953CDD5-35D2-4A6F-B793-66AFC7E8683F}"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242993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3CDD5-35D2-4A6F-B793-66AFC7E8683F}"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66630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53CDD5-35D2-4A6F-B793-66AFC7E8683F}"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1849684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53CDD5-35D2-4A6F-B793-66AFC7E8683F}"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169132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53CDD5-35D2-4A6F-B793-66AFC7E8683F}" type="datetimeFigureOut">
              <a:rPr lang="en-IN" smtClean="0"/>
              <a:t>21-12-2023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29029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53CDD5-35D2-4A6F-B793-66AFC7E8683F}" type="datetimeFigureOut">
              <a:rPr lang="en-IN" smtClean="0"/>
              <a:t>21-12-2023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377018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3CDD5-35D2-4A6F-B793-66AFC7E8683F}" type="datetimeFigureOut">
              <a:rPr lang="en-IN" smtClean="0"/>
              <a:t>21-12-2023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35192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3CDD5-35D2-4A6F-B793-66AFC7E8683F}"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280352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3CDD5-35D2-4A6F-B793-66AFC7E8683F}"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91B06EC-3E8B-4C4F-BBB3-EB30A6CF716A}" type="slidenum">
              <a:rPr lang="en-IN" smtClean="0"/>
              <a:t>‹#›</a:t>
            </a:fld>
            <a:endParaRPr lang="en-IN"/>
          </a:p>
        </p:txBody>
      </p:sp>
    </p:spTree>
    <p:extLst>
      <p:ext uri="{BB962C8B-B14F-4D97-AF65-F5344CB8AC3E}">
        <p14:creationId xmlns:p14="http://schemas.microsoft.com/office/powerpoint/2010/main" val="2542916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53CDD5-35D2-4A6F-B793-66AFC7E8683F}" type="datetimeFigureOut">
              <a:rPr lang="en-IN" smtClean="0"/>
              <a:t>21-12-2023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91B06EC-3E8B-4C4F-BBB3-EB30A6CF716A}" type="slidenum">
              <a:rPr lang="en-IN" smtClean="0"/>
              <a:t>‹#›</a:t>
            </a:fld>
            <a:endParaRPr lang="en-IN"/>
          </a:p>
        </p:txBody>
      </p:sp>
    </p:spTree>
    <p:extLst>
      <p:ext uri="{BB962C8B-B14F-4D97-AF65-F5344CB8AC3E}">
        <p14:creationId xmlns:p14="http://schemas.microsoft.com/office/powerpoint/2010/main" val="40861881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4231-3919-230E-8173-5C1803CAEC9F}"/>
              </a:ext>
            </a:extLst>
          </p:cNvPr>
          <p:cNvSpPr>
            <a:spLocks noGrp="1"/>
          </p:cNvSpPr>
          <p:nvPr>
            <p:ph type="ctrTitle"/>
          </p:nvPr>
        </p:nvSpPr>
        <p:spPr>
          <a:xfrm>
            <a:off x="1683171" y="1597224"/>
            <a:ext cx="8825658" cy="1121262"/>
          </a:xfrm>
        </p:spPr>
        <p:txBody>
          <a:bodyPr/>
          <a:lstStyle/>
          <a:p>
            <a:r>
              <a:rPr lang="en-IN" sz="3600" b="1" dirty="0">
                <a:solidFill>
                  <a:schemeClr val="bg1">
                    <a:lumMod val="75000"/>
                  </a:schemeClr>
                </a:solidFill>
              </a:rPr>
              <a:t>CONVOLUTIONAL  NEURAL  NETWORK</a:t>
            </a:r>
          </a:p>
        </p:txBody>
      </p:sp>
    </p:spTree>
    <p:extLst>
      <p:ext uri="{BB962C8B-B14F-4D97-AF65-F5344CB8AC3E}">
        <p14:creationId xmlns:p14="http://schemas.microsoft.com/office/powerpoint/2010/main" val="243738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C5E1-46F1-6FA0-1EA7-3622166989FB}"/>
              </a:ext>
            </a:extLst>
          </p:cNvPr>
          <p:cNvSpPr>
            <a:spLocks noGrp="1"/>
          </p:cNvSpPr>
          <p:nvPr>
            <p:ph type="title"/>
          </p:nvPr>
        </p:nvSpPr>
        <p:spPr/>
        <p:txBody>
          <a:bodyPr/>
          <a:lstStyle/>
          <a:p>
            <a:r>
              <a:rPr lang="en-IN" dirty="0"/>
              <a:t>What Is CNN </a:t>
            </a:r>
          </a:p>
        </p:txBody>
      </p:sp>
      <p:sp>
        <p:nvSpPr>
          <p:cNvPr id="3" name="Content Placeholder 2">
            <a:extLst>
              <a:ext uri="{FF2B5EF4-FFF2-40B4-BE49-F238E27FC236}">
                <a16:creationId xmlns:a16="http://schemas.microsoft.com/office/drawing/2014/main" id="{E87D2F82-056C-490C-363B-77F4C67504E7}"/>
              </a:ext>
            </a:extLst>
          </p:cNvPr>
          <p:cNvSpPr>
            <a:spLocks noGrp="1"/>
          </p:cNvSpPr>
          <p:nvPr>
            <p:ph idx="1"/>
          </p:nvPr>
        </p:nvSpPr>
        <p:spPr/>
        <p:txBody>
          <a:bodyPr>
            <a:normAutofit/>
          </a:bodyPr>
          <a:lstStyle/>
          <a:p>
            <a:r>
              <a:rPr lang="en-US" dirty="0">
                <a:solidFill>
                  <a:srgbClr val="000000"/>
                </a:solidFill>
                <a:latin typeface="ff3"/>
              </a:rPr>
              <a:t>C</a:t>
            </a:r>
            <a:r>
              <a:rPr lang="en-US" b="0" i="0" dirty="0">
                <a:solidFill>
                  <a:srgbClr val="000000"/>
                </a:solidFill>
                <a:effectLst/>
                <a:latin typeface="ff3"/>
              </a:rPr>
              <a:t>onvolutional neural networks</a:t>
            </a:r>
            <a:r>
              <a:rPr lang="en-US" b="0" i="0" dirty="0">
                <a:solidFill>
                  <a:srgbClr val="000000"/>
                </a:solidFill>
                <a:effectLst/>
                <a:latin typeface="ff4"/>
              </a:rPr>
              <a:t> or CNNs, are a specialized kind of neural network for processing data that has a known grid-like topology.</a:t>
            </a:r>
          </a:p>
          <a:p>
            <a:r>
              <a:rPr lang="en-US" b="0" i="0" dirty="0">
                <a:solidFill>
                  <a:srgbClr val="101010"/>
                </a:solidFill>
                <a:effectLst/>
                <a:latin typeface="IBM Plex Sans Devanagari"/>
              </a:rPr>
              <a:t> Convolutional neural networks are widely used in </a:t>
            </a:r>
            <a:r>
              <a:rPr lang="en-US" dirty="0">
                <a:latin typeface="IBM Plex Sans Devanagari"/>
              </a:rPr>
              <a:t>computer vision</a:t>
            </a:r>
            <a:r>
              <a:rPr lang="en-US" b="0" i="0" dirty="0">
                <a:solidFill>
                  <a:srgbClr val="101010"/>
                </a:solidFill>
                <a:effectLst/>
                <a:latin typeface="IBM Plex Sans Devanagari"/>
              </a:rPr>
              <a:t> and have become the state of the art for many visual applications such as image classification.</a:t>
            </a:r>
          </a:p>
          <a:p>
            <a:r>
              <a:rPr lang="en-US" b="0" i="0" dirty="0">
                <a:solidFill>
                  <a:srgbClr val="101010"/>
                </a:solidFill>
                <a:effectLst/>
                <a:latin typeface="IBM Plex Sans Devanagari"/>
              </a:rPr>
              <a:t>CNN is a feedforward </a:t>
            </a:r>
            <a:r>
              <a:rPr lang="en-US" dirty="0">
                <a:latin typeface="IBM Plex Sans Devanagari"/>
              </a:rPr>
              <a:t>neural network</a:t>
            </a:r>
            <a:r>
              <a:rPr lang="en-US" b="0" i="0" dirty="0">
                <a:solidFill>
                  <a:srgbClr val="101010"/>
                </a:solidFill>
                <a:effectLst/>
                <a:latin typeface="IBM Plex Sans Devanagari"/>
              </a:rPr>
              <a:t> is one of the simplest types of artificial neural networks     devised. In this network, the information moves in only one direction—forward—from the input nodes, through the hidden nodes (if any), and to the output nodes. There are no cycles or loops in the network</a:t>
            </a:r>
            <a:endParaRPr lang="en-US" b="0" i="0" dirty="0">
              <a:solidFill>
                <a:srgbClr val="000000"/>
              </a:solidFill>
              <a:effectLst/>
              <a:latin typeface="ff4"/>
            </a:endParaRPr>
          </a:p>
          <a:p>
            <a:pPr algn="l"/>
            <a:endParaRPr lang="en-US" b="0" i="0" dirty="0">
              <a:solidFill>
                <a:srgbClr val="000000"/>
              </a:solidFill>
              <a:effectLst/>
              <a:latin typeface="ff4"/>
            </a:endParaRPr>
          </a:p>
          <a:p>
            <a:endParaRPr lang="en-IN" dirty="0"/>
          </a:p>
        </p:txBody>
      </p:sp>
    </p:spTree>
    <p:extLst>
      <p:ext uri="{BB962C8B-B14F-4D97-AF65-F5344CB8AC3E}">
        <p14:creationId xmlns:p14="http://schemas.microsoft.com/office/powerpoint/2010/main" val="394934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AEFC-4F07-966A-4349-82738A74DB0D}"/>
              </a:ext>
            </a:extLst>
          </p:cNvPr>
          <p:cNvSpPr>
            <a:spLocks noGrp="1"/>
          </p:cNvSpPr>
          <p:nvPr>
            <p:ph type="title"/>
          </p:nvPr>
        </p:nvSpPr>
        <p:spPr/>
        <p:txBody>
          <a:bodyPr/>
          <a:lstStyle/>
          <a:p>
            <a:r>
              <a:rPr lang="en-IN" dirty="0"/>
              <a:t>Layers Of CNN</a:t>
            </a:r>
          </a:p>
        </p:txBody>
      </p:sp>
      <p:sp>
        <p:nvSpPr>
          <p:cNvPr id="3" name="Content Placeholder 2">
            <a:extLst>
              <a:ext uri="{FF2B5EF4-FFF2-40B4-BE49-F238E27FC236}">
                <a16:creationId xmlns:a16="http://schemas.microsoft.com/office/drawing/2014/main" id="{CDA070CC-4E91-708F-AD36-2E829AD869AB}"/>
              </a:ext>
            </a:extLst>
          </p:cNvPr>
          <p:cNvSpPr>
            <a:spLocks noGrp="1"/>
          </p:cNvSpPr>
          <p:nvPr>
            <p:ph idx="1"/>
          </p:nvPr>
        </p:nvSpPr>
        <p:spPr/>
        <p:txBody>
          <a:bodyPr>
            <a:normAutofit lnSpcReduction="10000"/>
          </a:bodyPr>
          <a:lstStyle/>
          <a:p>
            <a:r>
              <a:rPr lang="en-IN" b="1" i="0" dirty="0">
                <a:effectLst/>
                <a:latin typeface="Söhne"/>
              </a:rPr>
              <a:t>Convolutional Layers - </a:t>
            </a:r>
            <a:r>
              <a:rPr lang="en-US" b="0" i="0" dirty="0">
                <a:solidFill>
                  <a:schemeClr val="tx1"/>
                </a:solidFill>
                <a:effectLst/>
                <a:latin typeface="Söhne"/>
              </a:rPr>
              <a:t>Convolutional layers are the core building blocks of CNNs. They perform a series of convolution operations on the input data using learnable filters or kernels. These filters slide over the input data to detect patterns, edges, and features. The result is a set of feature maps that represent the presence of specific features in the input.</a:t>
            </a:r>
          </a:p>
          <a:p>
            <a:r>
              <a:rPr lang="en-IN" b="1" i="0" dirty="0">
                <a:effectLst/>
                <a:latin typeface="Söhne"/>
              </a:rPr>
              <a:t>Activation Function (e.g., </a:t>
            </a:r>
            <a:r>
              <a:rPr lang="en-IN" b="1" i="0" dirty="0" err="1">
                <a:effectLst/>
                <a:latin typeface="Söhne"/>
              </a:rPr>
              <a:t>ReLU</a:t>
            </a:r>
            <a:r>
              <a:rPr lang="en-IN" b="1" i="0" dirty="0">
                <a:effectLst/>
                <a:latin typeface="Söhne"/>
              </a:rPr>
              <a:t>) - </a:t>
            </a:r>
            <a:r>
              <a:rPr lang="en-US" b="0" i="0" dirty="0">
                <a:solidFill>
                  <a:schemeClr val="tx1"/>
                </a:solidFill>
                <a:effectLst/>
                <a:latin typeface="Söhne"/>
              </a:rPr>
              <a:t>After each convolution operation, an activation function is applied element-wise to introduce non-linearity. Rectified Linear Unit (</a:t>
            </a:r>
            <a:r>
              <a:rPr lang="en-US" b="0" i="0" dirty="0" err="1">
                <a:solidFill>
                  <a:schemeClr val="tx1"/>
                </a:solidFill>
                <a:effectLst/>
                <a:latin typeface="Söhne"/>
              </a:rPr>
              <a:t>ReLU</a:t>
            </a:r>
            <a:r>
              <a:rPr lang="en-US" b="0" i="0" dirty="0">
                <a:solidFill>
                  <a:schemeClr val="tx1"/>
                </a:solidFill>
                <a:effectLst/>
                <a:latin typeface="Söhne"/>
              </a:rPr>
              <a:t>) is a commonly used activation function in CNNs</a:t>
            </a:r>
            <a:r>
              <a:rPr lang="en-US" b="0" i="0" dirty="0">
                <a:solidFill>
                  <a:srgbClr val="D1D5DB"/>
                </a:solidFill>
                <a:effectLst/>
                <a:latin typeface="Söhne"/>
              </a:rPr>
              <a:t>.</a:t>
            </a:r>
          </a:p>
          <a:p>
            <a:r>
              <a:rPr lang="en-IN" b="1" i="0" dirty="0">
                <a:effectLst/>
                <a:latin typeface="Söhne"/>
              </a:rPr>
              <a:t>Pooling Layers - </a:t>
            </a:r>
            <a:r>
              <a:rPr lang="en-US" b="0" i="0" dirty="0">
                <a:solidFill>
                  <a:schemeClr val="tx1"/>
                </a:solidFill>
                <a:effectLst/>
                <a:latin typeface="Söhne"/>
              </a:rPr>
              <a:t>Pooling layers (e.g., </a:t>
            </a:r>
            <a:r>
              <a:rPr lang="en-US" b="0" i="0" dirty="0" err="1">
                <a:solidFill>
                  <a:schemeClr val="tx1"/>
                </a:solidFill>
                <a:effectLst/>
                <a:latin typeface="Söhne"/>
              </a:rPr>
              <a:t>MaxPooling</a:t>
            </a:r>
            <a:r>
              <a:rPr lang="en-US" b="0" i="0" dirty="0">
                <a:solidFill>
                  <a:schemeClr val="tx1"/>
                </a:solidFill>
                <a:effectLst/>
                <a:latin typeface="Söhne"/>
              </a:rPr>
              <a:t> or </a:t>
            </a:r>
            <a:r>
              <a:rPr lang="en-US" b="0" i="0" dirty="0" err="1">
                <a:solidFill>
                  <a:schemeClr val="tx1"/>
                </a:solidFill>
                <a:effectLst/>
                <a:latin typeface="Söhne"/>
              </a:rPr>
              <a:t>AveragePooling</a:t>
            </a:r>
            <a:r>
              <a:rPr lang="en-US" b="0" i="0" dirty="0">
                <a:solidFill>
                  <a:schemeClr val="tx1"/>
                </a:solidFill>
                <a:effectLst/>
                <a:latin typeface="Söhne"/>
              </a:rPr>
              <a:t>) are used to down-sample the spatial dimensions of the feature maps while retaining important information. Pooling helps reduce the computational complexity and makes the network more robust to variations in the input</a:t>
            </a:r>
            <a:r>
              <a:rPr lang="en-US" b="0" i="0" dirty="0">
                <a:solidFill>
                  <a:srgbClr val="D1D5DB"/>
                </a:solidFill>
                <a:effectLst/>
                <a:latin typeface="Söhne"/>
              </a:rPr>
              <a:t>.</a:t>
            </a:r>
          </a:p>
          <a:p>
            <a:pPr marL="0" indent="0">
              <a:buNone/>
            </a:pPr>
            <a:endParaRPr lang="en-IN" dirty="0">
              <a:solidFill>
                <a:schemeClr val="tx1"/>
              </a:solidFill>
            </a:endParaRPr>
          </a:p>
        </p:txBody>
      </p:sp>
    </p:spTree>
    <p:extLst>
      <p:ext uri="{BB962C8B-B14F-4D97-AF65-F5344CB8AC3E}">
        <p14:creationId xmlns:p14="http://schemas.microsoft.com/office/powerpoint/2010/main" val="37229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C2A25-C590-11AD-9EF2-CFE06A60E970}"/>
              </a:ext>
            </a:extLst>
          </p:cNvPr>
          <p:cNvSpPr>
            <a:spLocks noGrp="1"/>
          </p:cNvSpPr>
          <p:nvPr>
            <p:ph idx="1"/>
          </p:nvPr>
        </p:nvSpPr>
        <p:spPr/>
        <p:txBody>
          <a:bodyPr>
            <a:normAutofit lnSpcReduction="10000"/>
          </a:bodyPr>
          <a:lstStyle/>
          <a:p>
            <a:r>
              <a:rPr lang="en-IN" b="1" i="0" dirty="0">
                <a:effectLst/>
                <a:latin typeface="Söhne"/>
              </a:rPr>
              <a:t>Flatten Layer - </a:t>
            </a:r>
            <a:r>
              <a:rPr lang="en-US" b="0" i="0" dirty="0">
                <a:solidFill>
                  <a:schemeClr val="tx1"/>
                </a:solidFill>
                <a:effectLst/>
                <a:latin typeface="Söhne"/>
              </a:rPr>
              <a:t>The flatten layer is used to convert the multi-dimensional feature maps into a one-dimensional vector. This is necessary when transitioning from convolutional layers to fully connected layers</a:t>
            </a:r>
            <a:r>
              <a:rPr lang="en-US" b="0" i="0" dirty="0">
                <a:solidFill>
                  <a:srgbClr val="D1D5DB"/>
                </a:solidFill>
                <a:effectLst/>
                <a:latin typeface="Söhne"/>
              </a:rPr>
              <a:t>.</a:t>
            </a:r>
          </a:p>
          <a:p>
            <a:r>
              <a:rPr lang="en-US" b="1" i="0" dirty="0">
                <a:effectLst/>
                <a:latin typeface="Söhne"/>
              </a:rPr>
              <a:t>Fully Connected Layers (Dense Layers) - </a:t>
            </a:r>
            <a:r>
              <a:rPr lang="en-US" b="0" i="0" dirty="0">
                <a:solidFill>
                  <a:schemeClr val="tx1"/>
                </a:solidFill>
                <a:effectLst/>
                <a:latin typeface="Söhne"/>
              </a:rPr>
              <a:t>Fully connected layers connect every neuron in one layer to every neuron in the next layer. These layers are responsible for combining high-level features and making final predictions. </a:t>
            </a:r>
          </a:p>
          <a:p>
            <a:pPr marL="0" indent="0">
              <a:buNone/>
            </a:pPr>
            <a:endParaRPr lang="en-IN" dirty="0">
              <a:solidFill>
                <a:schemeClr val="tx1"/>
              </a:solidFill>
              <a:latin typeface="Söhne"/>
            </a:endParaRPr>
          </a:p>
          <a:p>
            <a:pPr marL="0" indent="0">
              <a:buNone/>
            </a:pPr>
            <a:r>
              <a:rPr lang="en-IN" b="1" dirty="0">
                <a:solidFill>
                  <a:schemeClr val="tx1"/>
                </a:solidFill>
                <a:latin typeface="Söhne"/>
              </a:rPr>
              <a:t>Note - </a:t>
            </a:r>
            <a:r>
              <a:rPr lang="en-US" i="0" dirty="0">
                <a:solidFill>
                  <a:schemeClr val="tx1"/>
                </a:solidFill>
                <a:effectLst/>
                <a:latin typeface="Söhne"/>
              </a:rPr>
              <a:t>For hidden layers in neural networks, </a:t>
            </a:r>
            <a:r>
              <a:rPr lang="en-US" i="0" dirty="0" err="1">
                <a:solidFill>
                  <a:schemeClr val="tx1"/>
                </a:solidFill>
                <a:effectLst/>
                <a:latin typeface="Söhne"/>
              </a:rPr>
              <a:t>ReLU</a:t>
            </a:r>
            <a:r>
              <a:rPr lang="en-US" i="0" dirty="0">
                <a:solidFill>
                  <a:schemeClr val="tx1"/>
                </a:solidFill>
                <a:effectLst/>
                <a:latin typeface="Söhne"/>
              </a:rPr>
              <a:t> is often preferred due to its faster convergence and ability to handle the vanishing gradient problem whereas </a:t>
            </a:r>
            <a:r>
              <a:rPr lang="en-US" b="0" i="0" dirty="0">
                <a:solidFill>
                  <a:schemeClr val="tx1"/>
                </a:solidFill>
                <a:effectLst/>
                <a:latin typeface="Söhne"/>
              </a:rPr>
              <a:t>For binary classification problems, especially in the output layer, where the goal is to predict probabilities, sigmoid is commonly used</a:t>
            </a:r>
            <a:endParaRPr lang="en-US" b="1" dirty="0">
              <a:solidFill>
                <a:schemeClr val="tx1"/>
              </a:solidFill>
              <a:latin typeface="Söhne"/>
            </a:endParaRPr>
          </a:p>
        </p:txBody>
      </p:sp>
    </p:spTree>
    <p:extLst>
      <p:ext uri="{BB962C8B-B14F-4D97-AF65-F5344CB8AC3E}">
        <p14:creationId xmlns:p14="http://schemas.microsoft.com/office/powerpoint/2010/main" val="196449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44E0-E505-22EE-83A3-067AECADF578}"/>
              </a:ext>
            </a:extLst>
          </p:cNvPr>
          <p:cNvSpPr>
            <a:spLocks noGrp="1"/>
          </p:cNvSpPr>
          <p:nvPr>
            <p:ph type="title"/>
          </p:nvPr>
        </p:nvSpPr>
        <p:spPr/>
        <p:txBody>
          <a:bodyPr/>
          <a:lstStyle/>
          <a:p>
            <a:r>
              <a:rPr lang="en-IN" dirty="0"/>
              <a:t>CNN ARCHITECTURE</a:t>
            </a:r>
          </a:p>
        </p:txBody>
      </p:sp>
      <p:pic>
        <p:nvPicPr>
          <p:cNvPr id="4" name="Picture 3">
            <a:extLst>
              <a:ext uri="{FF2B5EF4-FFF2-40B4-BE49-F238E27FC236}">
                <a16:creationId xmlns:a16="http://schemas.microsoft.com/office/drawing/2014/main" id="{47314EC7-5B6E-DCBA-53CE-65A34DFF0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341" y="2468898"/>
            <a:ext cx="9465275" cy="3981330"/>
          </a:xfrm>
          <a:prstGeom prst="rect">
            <a:avLst/>
          </a:prstGeom>
        </p:spPr>
      </p:pic>
    </p:spTree>
    <p:extLst>
      <p:ext uri="{BB962C8B-B14F-4D97-AF65-F5344CB8AC3E}">
        <p14:creationId xmlns:p14="http://schemas.microsoft.com/office/powerpoint/2010/main" val="260626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74F5-D2E4-C056-92CB-064C4A4B5D9A}"/>
              </a:ext>
            </a:extLst>
          </p:cNvPr>
          <p:cNvSpPr>
            <a:spLocks noGrp="1"/>
          </p:cNvSpPr>
          <p:nvPr>
            <p:ph type="title"/>
          </p:nvPr>
        </p:nvSpPr>
        <p:spPr/>
        <p:txBody>
          <a:bodyPr/>
          <a:lstStyle/>
          <a:p>
            <a:r>
              <a:rPr lang="en-IN" sz="3600" dirty="0">
                <a:solidFill>
                  <a:schemeClr val="bg1">
                    <a:lumMod val="75000"/>
                  </a:schemeClr>
                </a:solidFill>
              </a:rPr>
              <a:t>CONVOLUTIONAL</a:t>
            </a:r>
            <a:endParaRPr lang="en-IN" dirty="0"/>
          </a:p>
        </p:txBody>
      </p:sp>
      <p:pic>
        <p:nvPicPr>
          <p:cNvPr id="4" name="Picture 3">
            <a:extLst>
              <a:ext uri="{FF2B5EF4-FFF2-40B4-BE49-F238E27FC236}">
                <a16:creationId xmlns:a16="http://schemas.microsoft.com/office/drawing/2014/main" id="{3AD239E3-B685-7BE7-5FCE-6E37437CD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281" y="2495564"/>
            <a:ext cx="10371438" cy="4074611"/>
          </a:xfrm>
          <a:prstGeom prst="rect">
            <a:avLst/>
          </a:prstGeom>
        </p:spPr>
      </p:pic>
    </p:spTree>
    <p:extLst>
      <p:ext uri="{BB962C8B-B14F-4D97-AF65-F5344CB8AC3E}">
        <p14:creationId xmlns:p14="http://schemas.microsoft.com/office/powerpoint/2010/main" val="106027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146C-BD0D-947D-7375-78F1F628DE14}"/>
              </a:ext>
            </a:extLst>
          </p:cNvPr>
          <p:cNvSpPr>
            <a:spLocks noGrp="1"/>
          </p:cNvSpPr>
          <p:nvPr>
            <p:ph type="title"/>
          </p:nvPr>
        </p:nvSpPr>
        <p:spPr/>
        <p:txBody>
          <a:bodyPr/>
          <a:lstStyle/>
          <a:p>
            <a:r>
              <a:rPr lang="en-IN" dirty="0"/>
              <a:t>Code Visualization</a:t>
            </a:r>
          </a:p>
        </p:txBody>
      </p:sp>
      <p:pic>
        <p:nvPicPr>
          <p:cNvPr id="5" name="Content Placeholder 4">
            <a:extLst>
              <a:ext uri="{FF2B5EF4-FFF2-40B4-BE49-F238E27FC236}">
                <a16:creationId xmlns:a16="http://schemas.microsoft.com/office/drawing/2014/main" id="{9E502D0D-28D1-E979-79BD-E549C0C6CB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660" y="2364603"/>
            <a:ext cx="9625913" cy="4254500"/>
          </a:xfrm>
        </p:spPr>
      </p:pic>
    </p:spTree>
    <p:extLst>
      <p:ext uri="{BB962C8B-B14F-4D97-AF65-F5344CB8AC3E}">
        <p14:creationId xmlns:p14="http://schemas.microsoft.com/office/powerpoint/2010/main" val="376720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558F6-1A5C-A83A-F432-F9C5229284C7}"/>
              </a:ext>
            </a:extLst>
          </p:cNvPr>
          <p:cNvSpPr>
            <a:spLocks noGrp="1"/>
          </p:cNvSpPr>
          <p:nvPr>
            <p:ph type="title"/>
          </p:nvPr>
        </p:nvSpPr>
        <p:spPr/>
        <p:txBody>
          <a:bodyPr/>
          <a:lstStyle/>
          <a:p>
            <a:r>
              <a:rPr lang="en-IN" dirty="0"/>
              <a:t>Key Terminology</a:t>
            </a:r>
          </a:p>
        </p:txBody>
      </p:sp>
      <p:sp>
        <p:nvSpPr>
          <p:cNvPr id="3" name="Content Placeholder 2">
            <a:extLst>
              <a:ext uri="{FF2B5EF4-FFF2-40B4-BE49-F238E27FC236}">
                <a16:creationId xmlns:a16="http://schemas.microsoft.com/office/drawing/2014/main" id="{C37CFB06-F4DB-FFF0-A086-B8D4D37055C6}"/>
              </a:ext>
            </a:extLst>
          </p:cNvPr>
          <p:cNvSpPr>
            <a:spLocks noGrp="1"/>
          </p:cNvSpPr>
          <p:nvPr>
            <p:ph idx="1"/>
          </p:nvPr>
        </p:nvSpPr>
        <p:spPr/>
        <p:txBody>
          <a:bodyPr/>
          <a:lstStyle/>
          <a:p>
            <a:r>
              <a:rPr lang="en-IN" b="1" dirty="0">
                <a:latin typeface="Söhne"/>
              </a:rPr>
              <a:t>Adam - </a:t>
            </a:r>
            <a:r>
              <a:rPr lang="en-US" b="0" i="0" dirty="0">
                <a:solidFill>
                  <a:schemeClr val="tx1"/>
                </a:solidFill>
                <a:effectLst/>
                <a:latin typeface="Söhne"/>
              </a:rPr>
              <a:t>Adam (short for Adaptive Moment Estimation) is an optimization algorithm that combines ideas from two other popular optimization algorithms, namely, RMSprop (Root Mean Square Propagation) and Momentum</a:t>
            </a:r>
            <a:r>
              <a:rPr lang="en-US" b="0" i="0" dirty="0">
                <a:solidFill>
                  <a:srgbClr val="D1D5DB"/>
                </a:solidFill>
                <a:effectLst/>
                <a:latin typeface="Söhne"/>
              </a:rPr>
              <a:t>.</a:t>
            </a:r>
          </a:p>
          <a:p>
            <a:r>
              <a:rPr lang="en-IN" b="1" i="0" dirty="0" err="1">
                <a:effectLst/>
                <a:latin typeface="Söhne"/>
              </a:rPr>
              <a:t>sparse_categorical_crossentropy</a:t>
            </a:r>
            <a:r>
              <a:rPr lang="en-IN" b="1" i="0" dirty="0">
                <a:effectLst/>
                <a:latin typeface="Söhne"/>
              </a:rPr>
              <a:t> </a:t>
            </a:r>
            <a:r>
              <a:rPr lang="en-US" b="1" dirty="0">
                <a:solidFill>
                  <a:schemeClr val="tx1"/>
                </a:solidFill>
                <a:latin typeface="Söhne"/>
              </a:rPr>
              <a:t>-</a:t>
            </a:r>
            <a:r>
              <a:rPr lang="en-US" dirty="0">
                <a:solidFill>
                  <a:srgbClr val="D1D5DB"/>
                </a:solidFill>
                <a:latin typeface="Söhne"/>
              </a:rPr>
              <a:t> </a:t>
            </a:r>
            <a:r>
              <a:rPr lang="en-US" b="0" i="0" dirty="0">
                <a:solidFill>
                  <a:schemeClr val="tx1"/>
                </a:solidFill>
                <a:effectLst/>
                <a:latin typeface="Söhne"/>
              </a:rPr>
              <a:t>'Sparse' indicates that the labels are provided as integers (class indices), not one-hot encoded vectors. In other words, if you have classes labeled as 0, 1, 2, ..., N-1, </a:t>
            </a:r>
          </a:p>
          <a:p>
            <a:endParaRPr lang="en-IN" dirty="0">
              <a:solidFill>
                <a:schemeClr val="tx1"/>
              </a:solidFill>
            </a:endParaRPr>
          </a:p>
        </p:txBody>
      </p:sp>
    </p:spTree>
    <p:extLst>
      <p:ext uri="{BB962C8B-B14F-4D97-AF65-F5344CB8AC3E}">
        <p14:creationId xmlns:p14="http://schemas.microsoft.com/office/powerpoint/2010/main" val="345197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929</TotalTime>
  <Words>479</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Century Gothic</vt:lpstr>
      <vt:lpstr>ff3</vt:lpstr>
      <vt:lpstr>ff4</vt:lpstr>
      <vt:lpstr>IBM Plex Sans Devanagari</vt:lpstr>
      <vt:lpstr>Söhne</vt:lpstr>
      <vt:lpstr>Wingdings 3</vt:lpstr>
      <vt:lpstr>Ion Boardroom</vt:lpstr>
      <vt:lpstr>CONVOLUTIONAL  NEURAL  NETWORK</vt:lpstr>
      <vt:lpstr>What Is CNN </vt:lpstr>
      <vt:lpstr>Layers Of CNN</vt:lpstr>
      <vt:lpstr>PowerPoint Presentation</vt:lpstr>
      <vt:lpstr>CNN ARCHITECTURE</vt:lpstr>
      <vt:lpstr>CONVOLUTIONAL</vt:lpstr>
      <vt:lpstr>Code Visualization</vt:lpstr>
      <vt:lpstr>Key Terminology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dc:title>
  <dc:creator>btech19eskit022@outlook.com</dc:creator>
  <cp:lastModifiedBy>btech19eskit022@outlook.com</cp:lastModifiedBy>
  <cp:revision>3</cp:revision>
  <dcterms:created xsi:type="dcterms:W3CDTF">2023-12-19T16:53:51Z</dcterms:created>
  <dcterms:modified xsi:type="dcterms:W3CDTF">2023-12-21T04:23:41Z</dcterms:modified>
</cp:coreProperties>
</file>