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1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8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4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9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5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0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4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1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5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4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EC2E8-D920-4A78-B9E2-EF63495288AA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31BB5-8808-416F-A9EF-14742327A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E3F0-7729-FADA-B872-F620C226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54" y="2861733"/>
            <a:ext cx="10181809" cy="97790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TRACKING BARBELL </a:t>
            </a:r>
            <a:br>
              <a:rPr lang="en-IN" b="1" u="sng" dirty="0"/>
            </a:br>
            <a:r>
              <a:rPr lang="en-IN" b="1" u="sng" dirty="0"/>
              <a:t>EXCERCISE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8E48-1E3A-F437-6830-7E680DAA3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7756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 : </a:t>
            </a:r>
            <a:r>
              <a:rPr lang="en-IN" b="1" dirty="0"/>
              <a:t>Darshan </a:t>
            </a:r>
            <a:r>
              <a:rPr lang="en-IN" b="1" dirty="0" err="1"/>
              <a:t>Parsoliya</a:t>
            </a:r>
            <a:endParaRPr lang="en-IN" b="1" dirty="0"/>
          </a:p>
          <a:p>
            <a:pPr>
              <a:spcAft>
                <a:spcPts val="300"/>
              </a:spcAft>
            </a:pPr>
            <a:r>
              <a:rPr lang="en-IN" sz="2400" dirty="0" err="1"/>
              <a:t>Scifor</a:t>
            </a:r>
            <a:r>
              <a:rPr lang="en-IN" sz="2400" b="1" dirty="0"/>
              <a:t> </a:t>
            </a:r>
            <a:r>
              <a:rPr lang="en-IN" sz="2400" dirty="0"/>
              <a:t>ID</a:t>
            </a:r>
            <a:r>
              <a:rPr lang="en-IN" sz="2400" b="1" dirty="0"/>
              <a:t>   :    STB03007</a:t>
            </a:r>
          </a:p>
          <a:p>
            <a:pPr>
              <a:spcAft>
                <a:spcPts val="300"/>
              </a:spcAft>
            </a:pPr>
            <a:r>
              <a:rPr lang="en-IN" sz="2400" dirty="0"/>
              <a:t>Submitted to: </a:t>
            </a:r>
            <a:r>
              <a:rPr lang="en-IN" sz="2400" b="1" dirty="0" err="1"/>
              <a:t>Scifor</a:t>
            </a:r>
            <a:r>
              <a:rPr lang="en-IN" sz="2400" b="1" dirty="0"/>
              <a:t> Technologies</a:t>
            </a:r>
          </a:p>
          <a:p>
            <a:pPr>
              <a:spcAft>
                <a:spcPts val="300"/>
              </a:spcAft>
            </a:pPr>
            <a:r>
              <a:rPr lang="en-IN" sz="2400" dirty="0"/>
              <a:t>Under Guidance of     </a:t>
            </a:r>
            <a:r>
              <a:rPr lang="en-IN" sz="2400" b="1" dirty="0"/>
              <a:t>:Urooj Khan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EF4B1-DFED-AA3C-6741-2209EF05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3" y="76458"/>
            <a:ext cx="1728145" cy="1728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BA7E2-8BAE-512C-2D38-E76CBD1A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58" y="1086109"/>
            <a:ext cx="4275438" cy="7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75FF1-1B5C-D14D-5FF8-1A442BBF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3936"/>
            <a:ext cx="9526954" cy="3425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6993F-F825-A287-3BE3-0A071D44DD18}"/>
              </a:ext>
            </a:extLst>
          </p:cNvPr>
          <p:cNvSpPr txBox="1"/>
          <p:nvPr/>
        </p:nvSpPr>
        <p:spPr>
          <a:xfrm>
            <a:off x="2032001" y="0"/>
            <a:ext cx="2336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Head 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5B4F9-EC38-F564-C308-8C4889446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3534396"/>
            <a:ext cx="9526954" cy="3264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32241-3774-5270-0B45-8F1DFA858BEE}"/>
              </a:ext>
            </a:extLst>
          </p:cNvPr>
          <p:cNvSpPr txBox="1"/>
          <p:nvPr/>
        </p:nvSpPr>
        <p:spPr>
          <a:xfrm>
            <a:off x="2117969" y="3534396"/>
            <a:ext cx="1742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Squat</a:t>
            </a:r>
          </a:p>
        </p:txBody>
      </p:sp>
    </p:spTree>
    <p:extLst>
      <p:ext uri="{BB962C8B-B14F-4D97-AF65-F5344CB8AC3E}">
        <p14:creationId xmlns:p14="http://schemas.microsoft.com/office/powerpoint/2010/main" val="30327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25032-C50E-91B7-17E7-87A35020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30" y="1"/>
            <a:ext cx="10410092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56919-D9BB-7A32-1C89-6BE490434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30" y="3528645"/>
            <a:ext cx="10410093" cy="3329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167CCC-C938-E14D-C446-A5F7F8D0CF0E}"/>
              </a:ext>
            </a:extLst>
          </p:cNvPr>
          <p:cNvSpPr txBox="1"/>
          <p:nvPr/>
        </p:nvSpPr>
        <p:spPr>
          <a:xfrm>
            <a:off x="1977293" y="0"/>
            <a:ext cx="103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3015-68C1-7F6B-2995-A20B54746409}"/>
              </a:ext>
            </a:extLst>
          </p:cNvPr>
          <p:cNvSpPr txBox="1"/>
          <p:nvPr/>
        </p:nvSpPr>
        <p:spPr>
          <a:xfrm>
            <a:off x="1977293" y="3528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661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3BB-BE00-BBAF-CAE0-3ACCEA77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56" y="414215"/>
            <a:ext cx="10018713" cy="38295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HANDLING OUTLIERS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47F1-F508-AFCD-09D8-62432A8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87" y="648677"/>
            <a:ext cx="10018713" cy="3001107"/>
          </a:xfrm>
        </p:spPr>
        <p:txBody>
          <a:bodyPr>
            <a:normAutofit fontScale="32500" lnSpcReduction="20000"/>
          </a:bodyPr>
          <a:lstStyle/>
          <a:p>
            <a:r>
              <a:rPr lang="en-US" sz="4800" b="1" dirty="0">
                <a:latin typeface="Söhne"/>
              </a:rPr>
              <a:t>Subset Column :</a:t>
            </a:r>
          </a:p>
          <a:p>
            <a:pPr marL="0" indent="0" algn="l">
              <a:buNone/>
            </a:pPr>
            <a:r>
              <a:rPr lang="en-US" sz="4800" b="1" dirty="0">
                <a:latin typeface="Söhne"/>
              </a:rPr>
              <a:t>                    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['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acc_x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acc_y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acc_z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gyr_x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gyr_y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IN" sz="4800" b="0" i="0" dirty="0" err="1">
                <a:effectLst/>
                <a:latin typeface="Consolas" panose="020B0609020204030204" pitchFamily="49" charset="0"/>
              </a:rPr>
              <a:t>gyr_z</a:t>
            </a:r>
            <a:r>
              <a:rPr lang="en-IN" sz="4800" b="0" i="0" dirty="0">
                <a:effectLst/>
                <a:latin typeface="Consolas" panose="020B0609020204030204" pitchFamily="49" charset="0"/>
              </a:rPr>
              <a:t>']</a:t>
            </a:r>
            <a:endParaRPr lang="en-US" sz="4800" b="1" dirty="0">
              <a:latin typeface="Söhne"/>
            </a:endParaRPr>
          </a:p>
          <a:p>
            <a:r>
              <a:rPr lang="en-US" sz="4800" b="1" i="0" dirty="0">
                <a:effectLst/>
                <a:latin typeface="Söhne"/>
              </a:rPr>
              <a:t> Outlier Detection Techniques: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Utilized various techniques, including IQR, Chauvenet's Criterion, and Local Outlier Factor (LOF) on subset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Visualized outliers through box plots and histograms.</a:t>
            </a:r>
          </a:p>
          <a:p>
            <a:r>
              <a:rPr lang="en-US" sz="4800" b="1" i="0" dirty="0">
                <a:effectLst/>
                <a:latin typeface="Söhne"/>
              </a:rPr>
              <a:t>Box  Plots  for  </a:t>
            </a:r>
            <a:r>
              <a:rPr lang="en-IN" sz="4800" b="1" dirty="0">
                <a:effectLst/>
                <a:latin typeface="Consolas" panose="020B0609020204030204" pitchFamily="49" charset="0"/>
              </a:rPr>
              <a:t>outlier columns</a:t>
            </a:r>
            <a:r>
              <a:rPr lang="en-US" sz="4800" b="1" i="0" dirty="0">
                <a:effectLst/>
                <a:latin typeface="Söhne"/>
              </a:rPr>
              <a:t>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Explored outliers in </a:t>
            </a:r>
            <a:r>
              <a:rPr lang="en-US" sz="4800" b="0" i="0" dirty="0" err="1">
                <a:effectLst/>
                <a:latin typeface="Söhne"/>
              </a:rPr>
              <a:t>subset</a:t>
            </a:r>
            <a:r>
              <a:rPr lang="en-US" sz="4800" dirty="0" err="1">
                <a:latin typeface="Söhne"/>
              </a:rPr>
              <a:t>columns</a:t>
            </a:r>
            <a:r>
              <a:rPr lang="en-US" sz="4800" dirty="0">
                <a:latin typeface="Söhne"/>
              </a:rPr>
              <a:t> </a:t>
            </a:r>
            <a:r>
              <a:rPr lang="en-US" sz="4800" b="0" i="0" dirty="0">
                <a:effectLst/>
                <a:latin typeface="Söhne"/>
              </a:rPr>
              <a:t>using box plots.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Identified variations in different exercise labels.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C51FE-88F0-6753-52A0-EAAF7655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7" y="3429000"/>
            <a:ext cx="7143262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70E6-6391-84E6-C92D-8791A811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386" y="3190970"/>
            <a:ext cx="7495568" cy="1100015"/>
          </a:xfrm>
        </p:spPr>
        <p:txBody>
          <a:bodyPr>
            <a:normAutofit fontScale="32500" lnSpcReduction="20000"/>
          </a:bodyPr>
          <a:lstStyle/>
          <a:p>
            <a:r>
              <a:rPr lang="en-US" sz="4800" b="1" i="0" dirty="0">
                <a:effectLst/>
                <a:latin typeface="Söhne"/>
              </a:rPr>
              <a:t>IQR Method for Accelerometer Data:</a:t>
            </a: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Applied the IQR method to identify outliers from subset </a:t>
            </a:r>
            <a:r>
              <a:rPr lang="en-US" sz="4800" dirty="0">
                <a:latin typeface="Söhne"/>
              </a:rPr>
              <a:t>columns 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4800" b="0" i="0" dirty="0">
                <a:effectLst/>
                <a:latin typeface="Söhne"/>
              </a:rPr>
              <a:t>Box plots showcased the distribution within each exercise label.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AF719-A55A-5CAF-3E4E-6EEED604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8" y="139403"/>
            <a:ext cx="8221784" cy="2911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07EDB-F164-A847-B83E-9C7EAB3DD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6" y="4290985"/>
            <a:ext cx="9787904" cy="22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5EA5-C1E0-0045-9CA9-310CBE10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08" y="1532021"/>
            <a:ext cx="10018713" cy="10828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i="0" dirty="0">
                <a:effectLst/>
                <a:latin typeface="Söhne"/>
              </a:rPr>
              <a:t>Chauvenet's Criterion Visualization: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6400" b="0" i="0" dirty="0">
                <a:effectLst/>
                <a:latin typeface="Söhne"/>
              </a:rPr>
              <a:t>Employed Chauvenet's Criterion to mark outliers.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6400" b="0" i="0" dirty="0">
                <a:effectLst/>
                <a:latin typeface="Söhne"/>
              </a:rPr>
              <a:t>Visualized outlier points with binary markers on the original data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pPr marL="457200" lvl="1" indent="0" algn="l">
              <a:buSzPct val="100000"/>
              <a:buNone/>
            </a:pP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4800" b="0" i="0" dirty="0">
              <a:effectLst/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dirty="0">
              <a:latin typeface="Söhne"/>
            </a:endParaRPr>
          </a:p>
          <a:p>
            <a:pPr marL="0" indent="0">
              <a:buNone/>
            </a:pPr>
            <a:endParaRPr lang="en-US" sz="4800" b="1" i="0" dirty="0">
              <a:effectLst/>
              <a:latin typeface="Söhne"/>
            </a:endParaRPr>
          </a:p>
          <a:p>
            <a:pPr marL="457200" lvl="1" indent="0" algn="l">
              <a:buSzPct val="100000"/>
              <a:buNone/>
            </a:pPr>
            <a:endParaRPr lang="en-US" sz="48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21698-D8F9-A433-4CC2-33CEEFDE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3" y="1093540"/>
            <a:ext cx="9412201" cy="220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659E7-8567-4209-4606-47510007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3" y="4280218"/>
            <a:ext cx="9331991" cy="2497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635868-5D9F-FA6D-7D9B-47B63EE0AD71}"/>
              </a:ext>
            </a:extLst>
          </p:cNvPr>
          <p:cNvSpPr txBox="1"/>
          <p:nvPr/>
        </p:nvSpPr>
        <p:spPr>
          <a:xfrm>
            <a:off x="1933074" y="3356810"/>
            <a:ext cx="6338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Local Outlier Factor (LOF) Analysis:</a:t>
            </a:r>
            <a:endParaRPr lang="en-US" b="0" i="0" dirty="0">
              <a:effectLst/>
              <a:latin typeface="Söhne"/>
            </a:endParaRP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Applied LOF to assess local deviations and identify outliers.</a:t>
            </a: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Plotted binary markers to highlight detected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4D550-A5ED-C3A1-A56D-49267E9DE95E}"/>
              </a:ext>
            </a:extLst>
          </p:cNvPr>
          <p:cNvSpPr txBox="1"/>
          <p:nvPr/>
        </p:nvSpPr>
        <p:spPr>
          <a:xfrm>
            <a:off x="1563694" y="382954"/>
            <a:ext cx="10380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Handling Outliers - Opting for Chauvenet's Criterion: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Chose Chauvenet's Criterion over other methods due to its superior performance, especially noticeable during visualization.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Implemented Chauvenet's Criterion for handling outliers within the dataset.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Replaced identified outliers with </a:t>
            </a:r>
            <a:r>
              <a:rPr lang="en-US" sz="1600" b="0" i="0" dirty="0" err="1">
                <a:effectLst/>
                <a:latin typeface="Söhne"/>
              </a:rPr>
              <a:t>NaN</a:t>
            </a:r>
            <a:r>
              <a:rPr lang="en-US" sz="1600" b="0" i="0" dirty="0">
                <a:effectLst/>
                <a:latin typeface="Söhne"/>
              </a:rPr>
              <a:t> values to ensure data integrity and maintain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00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4A51-9B42-B32B-C9EF-8EBBB61F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79" y="91673"/>
            <a:ext cx="5725899" cy="80498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FEATURE 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27B0-D9C3-FB46-C442-FBEFA593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619" y="607647"/>
            <a:ext cx="10018713" cy="227623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i="0" dirty="0">
                <a:effectLst/>
                <a:latin typeface="Söhne"/>
              </a:rPr>
              <a:t>Imputation of Missing Values: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Conducted interpolation for missing values in predictor columns to ensure data completeness</a:t>
            </a:r>
            <a:r>
              <a:rPr lang="en-US" sz="4800" b="0" i="0" dirty="0">
                <a:effectLst/>
                <a:latin typeface="Söhne"/>
              </a:rPr>
              <a:t>.</a:t>
            </a:r>
          </a:p>
          <a:p>
            <a:r>
              <a:rPr lang="en-US" sz="6400" b="1" i="0" dirty="0">
                <a:effectLst/>
                <a:latin typeface="Söhne"/>
              </a:rPr>
              <a:t>Set Duration Calculation: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Computed the duration of each set, allowing for temporal analysis.</a:t>
            </a:r>
          </a:p>
          <a:p>
            <a:r>
              <a:rPr lang="en-US" sz="6400" b="1" i="0" dirty="0">
                <a:effectLst/>
                <a:latin typeface="Söhne"/>
              </a:rPr>
              <a:t>Butterworth Lowpass Filter:</a:t>
            </a:r>
            <a:endParaRPr lang="en-US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5600" b="0" i="0" dirty="0">
                <a:effectLst/>
                <a:latin typeface="Söhne"/>
              </a:rPr>
              <a:t>Applied a Butterworth lowpass filter to attenuate high-frequency noise, enhancing the quality of  subset columns.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25830-AEFD-C31A-8AA9-D6A4FD25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53" y="2719753"/>
            <a:ext cx="8742426" cy="31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4EF85-3F4D-893B-8D6D-085E95503ADA}"/>
              </a:ext>
            </a:extLst>
          </p:cNvPr>
          <p:cNvSpPr txBox="1"/>
          <p:nvPr/>
        </p:nvSpPr>
        <p:spPr>
          <a:xfrm>
            <a:off x="2149231" y="132861"/>
            <a:ext cx="847187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Principal Component Analysis (PCA):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Utilized PCA to reduce dimensionality, preserving essential information, and visualized the top three principal components for set 45.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endParaRPr lang="en-US" sz="1600" b="1" i="0" dirty="0">
              <a:effectLst/>
              <a:latin typeface="Söhne"/>
            </a:endParaRPr>
          </a:p>
          <a:p>
            <a:endParaRPr lang="en-US" sz="1600" b="1" dirty="0">
              <a:latin typeface="Söhne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Sum of Squares Attributes: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Created new attributes, '</a:t>
            </a:r>
            <a:r>
              <a:rPr lang="en-US" sz="1600" b="0" i="0" dirty="0" err="1">
                <a:effectLst/>
                <a:latin typeface="Söhne"/>
              </a:rPr>
              <a:t>acc_r</a:t>
            </a:r>
            <a:r>
              <a:rPr lang="en-US" sz="1600" b="0" i="0" dirty="0">
                <a:effectLst/>
                <a:latin typeface="Söhne"/>
              </a:rPr>
              <a:t>' and '</a:t>
            </a:r>
            <a:r>
              <a:rPr lang="en-US" sz="1600" b="0" i="0" dirty="0" err="1">
                <a:effectLst/>
                <a:latin typeface="Söhne"/>
              </a:rPr>
              <a:t>gyr_r</a:t>
            </a:r>
            <a:r>
              <a:rPr lang="en-US" sz="1600" b="0" i="0" dirty="0">
                <a:effectLst/>
                <a:latin typeface="Söhne"/>
              </a:rPr>
              <a:t>,' representing the magnitude of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latin typeface="Söhne"/>
            </a:endParaRPr>
          </a:p>
          <a:p>
            <a:pPr lvl="1" algn="l">
              <a:buSzPct val="100000"/>
            </a:pPr>
            <a:endParaRPr lang="en-US" sz="1600" b="0" i="0" dirty="0">
              <a:effectLst/>
              <a:latin typeface="Söhne"/>
            </a:endParaRPr>
          </a:p>
          <a:p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61644-3D51-804A-7DA6-0126DA68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980195"/>
            <a:ext cx="8385909" cy="2324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C9A7-C64D-8FB0-C8AF-97B1DBFE7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62" y="4472661"/>
            <a:ext cx="8758989" cy="21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6F12-B5E3-6ACF-0E67-0310C686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140" y="70339"/>
            <a:ext cx="10018713" cy="3993661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Temporal Abstraction: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Employed temporal abstraction with a window size of 5 seconds to derive mean and standard deviation features for both accelerometer and gyroscope data.</a:t>
            </a:r>
          </a:p>
          <a:p>
            <a:r>
              <a:rPr lang="en-US" sz="1600" b="1" i="0" dirty="0">
                <a:effectLst/>
                <a:latin typeface="Söhne"/>
              </a:rPr>
              <a:t>Frequency Features: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Extracted frequency-related features, such as maximum frequency, weighted frequency, power spectral entropy, and specific frequency bands.</a:t>
            </a:r>
          </a:p>
          <a:p>
            <a:r>
              <a:rPr lang="en-US" sz="1600" b="1" i="0" dirty="0">
                <a:effectLst/>
                <a:latin typeface="Söhne"/>
              </a:rPr>
              <a:t>Overlapping Windows Handling: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Addressed issues with overlapping windows, ensuring data consistency and reducing redundancy.</a:t>
            </a:r>
          </a:p>
          <a:p>
            <a:r>
              <a:rPr lang="en-US" sz="1600" b="1" i="0" dirty="0">
                <a:effectLst/>
                <a:latin typeface="Söhne"/>
              </a:rPr>
              <a:t>Clustering Analysis:</a:t>
            </a:r>
            <a:endParaRPr lang="en-US" sz="16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Employed </a:t>
            </a:r>
            <a:r>
              <a:rPr lang="en-US" sz="1600" b="0" i="0" dirty="0" err="1">
                <a:effectLst/>
                <a:latin typeface="Söhne"/>
              </a:rPr>
              <a:t>KMeans</a:t>
            </a:r>
            <a:r>
              <a:rPr lang="en-US" sz="1600" b="0" i="0" dirty="0">
                <a:effectLst/>
                <a:latin typeface="Söhne"/>
              </a:rPr>
              <a:t> clustering with varying 'k' values and visualized clusters in a 3D plot based on accelerometer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DC00D-D61F-6F51-6A77-CEFC7830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85" y="3634154"/>
            <a:ext cx="5400430" cy="31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655-A6C0-0012-5ACB-5C6C6C11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87" y="348896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TRAIN AND TEST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142E-3DEB-F836-C4F4-714DFA9D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0863"/>
            <a:ext cx="10637352" cy="4681414"/>
          </a:xfrm>
        </p:spPr>
        <p:txBody>
          <a:bodyPr>
            <a:normAutofit fontScale="32500" lnSpcReduction="20000"/>
          </a:bodyPr>
          <a:lstStyle/>
          <a:p>
            <a:r>
              <a:rPr lang="en-US" sz="4300" b="1" i="0" dirty="0">
                <a:effectLst/>
                <a:latin typeface="Söhne"/>
              </a:rPr>
              <a:t>Data Splitting: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Created training and test sets from feature-engineered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Visualized label distribution for total, training, and test sets.</a:t>
            </a:r>
          </a:p>
          <a:p>
            <a:r>
              <a:rPr lang="en-US" sz="4300" b="1" i="0" dirty="0">
                <a:effectLst/>
                <a:latin typeface="Söhne"/>
              </a:rPr>
              <a:t>Feature Sets: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Defined multiple feature sets, including basic, square, PCA, temporal, frequency, and clustering features.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Utilized forward feature selection to identify the top features for classification.</a:t>
            </a:r>
          </a:p>
          <a:p>
            <a:r>
              <a:rPr lang="en-US" sz="4300" b="1" i="0" dirty="0">
                <a:effectLst/>
                <a:latin typeface="Söhne"/>
              </a:rPr>
              <a:t>Model Comparison: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Explored the performance of various classification models: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Neural Network (NN)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Random Forest (RF)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K-Nearest Neighbors (KNN)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Decision Tree (DT)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Söhne"/>
              </a:rPr>
              <a:t>Naive Bayes (NB)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Conducted multiple iterations to account for non-deterministic classifiers.</a:t>
            </a:r>
          </a:p>
          <a:p>
            <a:r>
              <a:rPr lang="en-US" sz="4300" b="1" i="0" dirty="0">
                <a:effectLst/>
                <a:latin typeface="Söhne"/>
              </a:rPr>
              <a:t>Feature Set Impact:</a:t>
            </a:r>
            <a:endParaRPr lang="en-US" sz="43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Investigated the influence of different feature sets on model accuracy.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3700" b="0" i="0" dirty="0">
                <a:effectLst/>
                <a:latin typeface="Söhne"/>
              </a:rPr>
              <a:t>Analyzed accuracy scores for each model across various feature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5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3D02-133A-B7BC-58EA-7A07364C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002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TABLE OF CONTENT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93F3-99F2-929D-0DC1-8ED2BAE5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43424"/>
            <a:ext cx="10018713" cy="4857750"/>
          </a:xfrm>
        </p:spPr>
        <p:txBody>
          <a:bodyPr/>
          <a:lstStyle/>
          <a:p>
            <a:endParaRPr lang="en-IN" b="1" u="sng" dirty="0"/>
          </a:p>
          <a:p>
            <a:r>
              <a:rPr lang="en-IN" b="1" u="sng" dirty="0"/>
              <a:t>DATA OVERVIEW</a:t>
            </a:r>
            <a:endParaRPr lang="en-IN" b="1" dirty="0"/>
          </a:p>
          <a:p>
            <a:r>
              <a:rPr lang="en-IN" b="1" u="sng" dirty="0"/>
              <a:t>DATA PRE-PROCESSING </a:t>
            </a:r>
          </a:p>
          <a:p>
            <a:r>
              <a:rPr lang="en-IN" b="1" u="sng" dirty="0"/>
              <a:t>HANDLING OUTLIERS</a:t>
            </a:r>
          </a:p>
          <a:p>
            <a:r>
              <a:rPr lang="en-IN" b="1" u="sng" dirty="0"/>
              <a:t>FEATURE ENGINEERING</a:t>
            </a:r>
          </a:p>
          <a:p>
            <a:r>
              <a:rPr lang="en-IN" b="1" u="sng" dirty="0"/>
              <a:t>TRAIN AND TEST MODEL</a:t>
            </a:r>
          </a:p>
          <a:p>
            <a:r>
              <a:rPr lang="en-IN" b="1" u="sng" dirty="0"/>
              <a:t>OBSERVATIONS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20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E890-F8D4-3545-A481-C2A9C296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202" y="203200"/>
            <a:ext cx="10018713" cy="1023816"/>
          </a:xfrm>
        </p:spPr>
        <p:txBody>
          <a:bodyPr>
            <a:normAutofit fontScale="700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Best Model Evaluation: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Selected Random Forest as the best-performing model based on feature set 4 </a:t>
            </a:r>
            <a:r>
              <a:rPr lang="en-US" dirty="0">
                <a:latin typeface="Söhne"/>
              </a:rPr>
              <a:t>w</a:t>
            </a:r>
            <a:r>
              <a:rPr lang="en-US" b="0" i="0" dirty="0">
                <a:effectLst/>
                <a:latin typeface="Söhne"/>
              </a:rPr>
              <a:t>ith accuracy of 0.99.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Evaluated accuracy and presented a confusion matrix for better understanding.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19240-5973-C017-32D3-02B27AFD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1942121"/>
            <a:ext cx="6158523" cy="4712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50CA-38F0-99A9-3A9A-44D7DC30DED3}"/>
              </a:ext>
            </a:extLst>
          </p:cNvPr>
          <p:cNvSpPr txBox="1"/>
          <p:nvPr/>
        </p:nvSpPr>
        <p:spPr>
          <a:xfrm>
            <a:off x="3524125" y="1572789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            Accuracy-0.99</a:t>
            </a:r>
          </a:p>
        </p:txBody>
      </p:sp>
    </p:spTree>
    <p:extLst>
      <p:ext uri="{BB962C8B-B14F-4D97-AF65-F5344CB8AC3E}">
        <p14:creationId xmlns:p14="http://schemas.microsoft.com/office/powerpoint/2010/main" val="9257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E15F-A215-01D3-920F-BE3DB199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600"/>
            <a:ext cx="10018713" cy="67564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  <a:latin typeface="Söhne"/>
              </a:rPr>
              <a:t>Participant-Based Analysis:</a:t>
            </a:r>
            <a:endParaRPr lang="en-US" sz="19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Split the dataset into training and testing subsets based on participant ('A' excluded).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Re-evaluated the Random Forest model on participant-based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b="0" i="0" dirty="0">
                <a:effectLst/>
                <a:latin typeface="Söhne"/>
              </a:rPr>
              <a:t>Additionally, applied a Neural Network for comparison and assessed its accuracy.</a:t>
            </a:r>
          </a:p>
          <a:p>
            <a:pPr marL="457200" lvl="1" indent="0" algn="l">
              <a:buNone/>
            </a:pPr>
            <a:endParaRPr lang="en-US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1900" b="0" i="0" dirty="0">
              <a:effectLst/>
              <a:latin typeface="Söhne"/>
            </a:endParaRPr>
          </a:p>
          <a:p>
            <a:r>
              <a:rPr lang="en-US" sz="1900" b="1" i="0" dirty="0">
                <a:effectLst/>
                <a:latin typeface="Söhne"/>
              </a:rPr>
              <a:t>Results and Insights:</a:t>
            </a:r>
            <a:endParaRPr lang="en-US" sz="19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latin typeface="Söhne"/>
              </a:rPr>
              <a:t>The </a:t>
            </a:r>
            <a:r>
              <a:rPr lang="en-US" sz="1400" b="0" i="0" dirty="0">
                <a:effectLst/>
                <a:latin typeface="Söhne"/>
              </a:rPr>
              <a:t>accuracy of RF is too good is about 0.99 and the least suitable model is KNN with accuracy of 0.78.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latin typeface="Söhne"/>
              </a:rPr>
              <a:t>This Model is Capable the label the exercise very effectively by taking input data of participant</a:t>
            </a:r>
            <a:r>
              <a:rPr lang="en-US" sz="1400" b="0" i="0" dirty="0"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29BF4-6A45-152E-0538-296288E1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14" y="1981282"/>
            <a:ext cx="4559331" cy="3077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84174-BA37-8AF1-7FF0-CBDAD1630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981282"/>
            <a:ext cx="4955567" cy="3077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1CF2F-1371-46AA-47B3-5C8E704F772F}"/>
              </a:ext>
            </a:extLst>
          </p:cNvPr>
          <p:cNvSpPr txBox="1"/>
          <p:nvPr/>
        </p:nvSpPr>
        <p:spPr>
          <a:xfrm>
            <a:off x="6839807" y="1711569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Neural Network                          Accuracy-0.94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5C56A-ADAF-6C91-E389-1D707DBE6C2A}"/>
              </a:ext>
            </a:extLst>
          </p:cNvPr>
          <p:cNvSpPr txBox="1"/>
          <p:nvPr/>
        </p:nvSpPr>
        <p:spPr>
          <a:xfrm>
            <a:off x="1484310" y="1711569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Forest             Accuracy-0.98</a:t>
            </a:r>
          </a:p>
        </p:txBody>
      </p:sp>
    </p:spTree>
    <p:extLst>
      <p:ext uri="{BB962C8B-B14F-4D97-AF65-F5344CB8AC3E}">
        <p14:creationId xmlns:p14="http://schemas.microsoft.com/office/powerpoint/2010/main" val="310372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BE44-9B2A-5119-4352-F85D383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93" y="0"/>
            <a:ext cx="10018713" cy="954157"/>
          </a:xfrm>
        </p:spPr>
        <p:txBody>
          <a:bodyPr/>
          <a:lstStyle/>
          <a:p>
            <a:r>
              <a:rPr lang="en-IN" b="1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2C89-121A-0A57-6C58-07583A9D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611" y="1342769"/>
            <a:ext cx="4201297" cy="4539048"/>
          </a:xfrm>
        </p:spPr>
        <p:txBody>
          <a:bodyPr>
            <a:no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sz="900" dirty="0"/>
              <a:t>               </a:t>
            </a:r>
            <a:r>
              <a:rPr lang="en-US" sz="900" b="1" dirty="0"/>
              <a:t>model</a:t>
            </a:r>
            <a:r>
              <a:rPr lang="en-US" sz="900" dirty="0"/>
              <a:t>	</a:t>
            </a:r>
            <a:r>
              <a:rPr lang="en-US" sz="900" b="1" dirty="0" err="1"/>
              <a:t>feature_set</a:t>
            </a:r>
            <a:r>
              <a:rPr lang="en-US" sz="900" dirty="0"/>
              <a:t>	</a:t>
            </a:r>
            <a:r>
              <a:rPr lang="en-US" sz="900" b="1" dirty="0"/>
              <a:t>accuracy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1	RF	Feature Set 4	0.993795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0	NN	Feature Set 4	0.993795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1	RF	Selected Feature	 0.991727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0	NN	Feature Set 3	0.991727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1	RF	Feature Set 3	0.985522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3	DT	Feature Set 4	0.984488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3	DT	Selected Feature	 0.981386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0	NN	Selected Feature	 0.972079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2	KNN	Feature Set 4	0.967942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1	RF	Feature Set 1	0.964840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4	NB	Feature Set 4	0.963806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3	DT	Feature Set 3	0.960703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1	RF	Feature Set 2	0.958635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4	NB	Feature Set 3	0.954498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0	NN	Feature Set 1	0.937952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0	NN	Feature Set 2	0.936918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2	KNN	Feature Set 3	0.931748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3	DT	Feature Set 2	0.930714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3	DT	Feature Set 1	0.927611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4	NB	Selected Feature  0.915202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4	NB	Feature Set 2	0.888314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4	NB	Feature Set 1	0.876939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2	KNN	Selected Feature	 0.830403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2	KNN	Feature Set 1	0.812823</a:t>
            </a:r>
          </a:p>
          <a:p>
            <a:pPr>
              <a:spcAft>
                <a:spcPts val="300"/>
              </a:spcAft>
            </a:pPr>
            <a:r>
              <a:rPr lang="en-US" sz="900" dirty="0"/>
              <a:t>2	KNN	Feature Set 2	0.798345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1179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3E9-D63D-E23E-5464-418E6E49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62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DATA OVERVIEW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E1A4-395A-96DC-8834-489A70F0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969" y="1817076"/>
            <a:ext cx="10018713" cy="5173785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Data Source:</a:t>
            </a:r>
            <a:endParaRPr lang="en-US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</a:t>
            </a:r>
            <a:r>
              <a:rPr lang="en-US" sz="1800" b="1" dirty="0">
                <a:latin typeface="Söhne"/>
              </a:rPr>
              <a:t> *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Utilizing </a:t>
            </a:r>
            <a:r>
              <a:rPr lang="en-US" sz="1800" b="0" i="0" dirty="0" err="1">
                <a:effectLst/>
                <a:latin typeface="Söhne"/>
              </a:rPr>
              <a:t>MetaMotion</a:t>
            </a:r>
            <a:r>
              <a:rPr lang="en-US" sz="1800" b="0" i="0" dirty="0">
                <a:effectLst/>
                <a:latin typeface="Söhne"/>
              </a:rPr>
              <a:t> sensors for data collection.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Sensors include accelerometer and gyroscope modules.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dirty="0">
              <a:latin typeface="Söhne"/>
            </a:endParaRPr>
          </a:p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IN" b="1" i="0" dirty="0">
                <a:effectLst/>
                <a:latin typeface="Söhne"/>
              </a:rPr>
              <a:t>Sensor Outputs</a:t>
            </a:r>
            <a:r>
              <a:rPr lang="en-US" sz="1800" b="1" i="0" dirty="0">
                <a:effectLst/>
                <a:latin typeface="Söhne"/>
              </a:rPr>
              <a:t>:</a:t>
            </a:r>
            <a:endParaRPr lang="en-US" sz="1800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</a:t>
            </a:r>
            <a:r>
              <a:rPr lang="en-US" sz="1800" b="1" dirty="0">
                <a:latin typeface="Söhne"/>
              </a:rPr>
              <a:t> *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Accelerometer: Captures acceleration forces experienced by the sensor</a:t>
            </a:r>
            <a:r>
              <a:rPr lang="en-US" sz="1400" b="0" i="0" dirty="0">
                <a:effectLst/>
                <a:latin typeface="Söhne"/>
              </a:rPr>
              <a:t>.</a:t>
            </a:r>
            <a:r>
              <a:rPr lang="en-US" sz="1800" dirty="0">
                <a:latin typeface="Söhne"/>
              </a:rPr>
              <a:t>      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  </a:t>
            </a:r>
            <a:r>
              <a:rPr lang="en-US" sz="1800" b="1" dirty="0">
                <a:latin typeface="Söhne"/>
              </a:rPr>
              <a:t>* </a:t>
            </a:r>
            <a:r>
              <a:rPr lang="en-IN" sz="1800" b="0" i="0" dirty="0">
                <a:effectLst/>
                <a:latin typeface="Söhne"/>
              </a:rPr>
              <a:t>Gyroscope</a:t>
            </a:r>
            <a:r>
              <a:rPr lang="en-US" sz="1800" b="0" i="0" dirty="0">
                <a:effectLst/>
                <a:latin typeface="Söhne"/>
              </a:rPr>
              <a:t>: Measures the rate of rotation around different axes.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100" dirty="0">
              <a:latin typeface="Söhne"/>
            </a:endParaRPr>
          </a:p>
          <a:p>
            <a:pPr algn="l">
              <a:spcBef>
                <a:spcPts val="4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Dataset  Information :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b="1" dirty="0">
                <a:latin typeface="Söhne"/>
              </a:rPr>
              <a:t>    </a:t>
            </a:r>
            <a:r>
              <a:rPr lang="en-US" sz="1800" b="1" dirty="0">
                <a:latin typeface="Söhne"/>
              </a:rPr>
              <a:t>*</a:t>
            </a:r>
            <a:r>
              <a:rPr lang="en-US" sz="2000" b="1" dirty="0"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Data collected from 5 individuals.</a:t>
            </a:r>
            <a:endParaRPr lang="en-US" sz="1800" dirty="0"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Names of participants involved in the study.</a:t>
            </a: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Labels assigned to each exercise (e.g., bench press, over head press, deadlift).</a:t>
            </a:r>
            <a:endParaRPr lang="en-US" sz="1800" dirty="0"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 </a:t>
            </a:r>
            <a:r>
              <a:rPr lang="en-US" sz="1800" b="0" i="0" dirty="0">
                <a:effectLst/>
                <a:latin typeface="Söhne"/>
              </a:rPr>
              <a:t>Categorization based on exercise intensity (e.g., heavy, medium).</a:t>
            </a:r>
            <a:endParaRPr lang="en-US" sz="1800" b="1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1800" dirty="0">
                <a:latin typeface="Söhne"/>
              </a:rPr>
              <a:t>     </a:t>
            </a:r>
            <a:r>
              <a:rPr lang="en-US" sz="1800" b="1" dirty="0">
                <a:latin typeface="Söhne"/>
              </a:rPr>
              <a:t>*</a:t>
            </a:r>
            <a:r>
              <a:rPr lang="en-US" sz="1800" b="0" i="0" dirty="0">
                <a:effectLst/>
                <a:latin typeface="Söhne"/>
              </a:rPr>
              <a:t>Data recorded over 3 axes (x, y, z) for both accelerometer and gyroscope.</a:t>
            </a:r>
            <a:endParaRPr lang="en-US" sz="1800" b="1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000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öhne"/>
            </a:endParaRPr>
          </a:p>
          <a:p>
            <a:pPr marL="0" indent="0" algn="l">
              <a:spcBef>
                <a:spcPts val="4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1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59D-36AC-D1A8-67AE-FFA40B4F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34" y="169986"/>
            <a:ext cx="10018713" cy="62718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DATA PREP-ROCESSING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8B75-598B-54BC-69A1-E47F0293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639" y="679221"/>
            <a:ext cx="10199690" cy="6178779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i="0" dirty="0">
                <a:effectLst/>
                <a:latin typeface="Söhne"/>
              </a:rPr>
              <a:t>Import &amp; Organization: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Loaded </a:t>
            </a:r>
            <a:r>
              <a:rPr lang="en-IN" sz="5600" b="0" i="0" dirty="0" err="1">
                <a:effectLst/>
                <a:latin typeface="Söhne"/>
              </a:rPr>
              <a:t>MetaMotion</a:t>
            </a:r>
            <a:r>
              <a:rPr lang="en-IN" sz="5600" b="0" i="0" dirty="0">
                <a:effectLst/>
                <a:latin typeface="Söhne"/>
              </a:rPr>
              <a:t> sensor data (accelerometer &amp; gyroscope) using Pandas.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Organized data over 3 axes (x, y, z) for both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400" b="1" i="0" dirty="0">
                <a:effectLst/>
                <a:latin typeface="Söhne"/>
              </a:rPr>
              <a:t>Participants &amp; Labels: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Gathered data from 5 individuals.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Extracted participant names, exercise labels, and conditions from file names.</a:t>
            </a:r>
          </a:p>
          <a:p>
            <a:r>
              <a:rPr lang="en-IN" sz="6400" b="1" i="0" dirty="0">
                <a:effectLst/>
                <a:latin typeface="Söhne"/>
              </a:rPr>
              <a:t>Cleaning Steps: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Removed unnecessary columns: 'epoch (</a:t>
            </a:r>
            <a:r>
              <a:rPr lang="en-IN" sz="5600" b="0" i="0" dirty="0" err="1">
                <a:effectLst/>
                <a:latin typeface="Söhne"/>
              </a:rPr>
              <a:t>ms</a:t>
            </a:r>
            <a:r>
              <a:rPr lang="en-IN" sz="5600" b="0" i="0" dirty="0">
                <a:effectLst/>
                <a:latin typeface="Söhne"/>
              </a:rPr>
              <a:t>)', 'time (01:00)', 'elapsed (s)'.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Converted timestamp to datetime format for indexing.</a:t>
            </a:r>
          </a:p>
          <a:p>
            <a:r>
              <a:rPr lang="en-IN" sz="6400" b="1" i="0" dirty="0">
                <a:effectLst/>
                <a:latin typeface="Söhne"/>
              </a:rPr>
              <a:t>Resampling Technique: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Applied resampling at a consistent 200ms interval.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Utilized mean for numerical data and last value for categorical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6400" b="0" i="0" dirty="0">
                <a:effectLst/>
                <a:latin typeface="Söhne"/>
              </a:rPr>
              <a:t>Checked and addressed missing values in the resampled dataset.</a:t>
            </a:r>
          </a:p>
          <a:p>
            <a:r>
              <a:rPr lang="en-IN" sz="6400" b="1" i="0" dirty="0">
                <a:effectLst/>
                <a:latin typeface="Söhne"/>
              </a:rPr>
              <a:t>Concatenation &amp; Overview: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Concatenated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Explored resulting dataset with combined information.</a:t>
            </a:r>
          </a:p>
          <a:p>
            <a:r>
              <a:rPr lang="en-IN" sz="6400" b="1" i="0" dirty="0">
                <a:effectLst/>
                <a:latin typeface="Söhne"/>
              </a:rPr>
              <a:t>Data Export:</a:t>
            </a:r>
            <a:endParaRPr lang="en-IN" sz="64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5600" b="0" i="0" dirty="0">
                <a:effectLst/>
                <a:latin typeface="Söhne"/>
              </a:rPr>
              <a:t>Saved processed data to a pickle file 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4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A86-3FB6-BFDD-3312-9D4B16C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49" y="218830"/>
            <a:ext cx="10018713" cy="547076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effectLst/>
                <a:latin typeface="Söhne"/>
              </a:rPr>
              <a:t>EXPLORATORY DATA ANALYSIS (EDA)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F7FE-F0AC-BA21-AD4E-6702320A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801" y="500185"/>
            <a:ext cx="8730398" cy="653366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Exercise-specific Visuals: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Delved into individual exercises, providing dedicated plots for each exercise label.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Focused on the '</a:t>
            </a:r>
            <a:r>
              <a:rPr lang="en-US" sz="1600" b="0" i="0" dirty="0" err="1">
                <a:effectLst/>
                <a:latin typeface="Söhne"/>
              </a:rPr>
              <a:t>acc_y</a:t>
            </a:r>
            <a:r>
              <a:rPr lang="en-US" sz="1600" b="0" i="0" dirty="0">
                <a:effectLst/>
                <a:latin typeface="Söhne"/>
              </a:rPr>
              <a:t>' axis to capture exercise-specific patterns.</a:t>
            </a:r>
          </a:p>
          <a:p>
            <a:r>
              <a:rPr lang="en-US" b="1" i="0" dirty="0">
                <a:effectLst/>
                <a:latin typeface="Söhne"/>
              </a:rPr>
              <a:t>Subset Visualization (Limited Samples):</a:t>
            </a:r>
            <a:endParaRPr lang="en-US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Displayed a snapshot of the first 100 samples for a more detailed view.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Concentrated on the '</a:t>
            </a:r>
            <a:r>
              <a:rPr lang="en-US" sz="1600" b="0" i="0" dirty="0" err="1">
                <a:effectLst/>
                <a:latin typeface="Söhne"/>
              </a:rPr>
              <a:t>acc_y</a:t>
            </a:r>
            <a:r>
              <a:rPr lang="en-US" sz="1600" b="0" i="0" dirty="0">
                <a:effectLst/>
                <a:latin typeface="Söhne"/>
              </a:rPr>
              <a:t>' axis to observe variations.</a:t>
            </a:r>
          </a:p>
          <a:p>
            <a:pPr marL="457200" lvl="1" indent="0" algn="l">
              <a:buNone/>
            </a:pPr>
            <a:endParaRPr lang="en-US" sz="5600" b="0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8B6474-4F68-E8B3-6314-3FF4A5B6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52" y="4181207"/>
            <a:ext cx="8383747" cy="23289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D3CAE-68DF-22E6-8B5C-07958026FCE1}"/>
              </a:ext>
            </a:extLst>
          </p:cNvPr>
          <p:cNvSpPr txBox="1"/>
          <p:nvPr/>
        </p:nvSpPr>
        <p:spPr>
          <a:xfrm>
            <a:off x="2336799" y="4241721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Bench Press</a:t>
            </a:r>
          </a:p>
        </p:txBody>
      </p:sp>
    </p:spTree>
    <p:extLst>
      <p:ext uri="{BB962C8B-B14F-4D97-AF65-F5344CB8AC3E}">
        <p14:creationId xmlns:p14="http://schemas.microsoft.com/office/powerpoint/2010/main" val="293447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D99DB-3042-9F06-C9E3-B56F4970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79" y="571891"/>
            <a:ext cx="8728156" cy="2101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CD657-1D39-6853-7B41-6A77DF88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20" y="3349791"/>
            <a:ext cx="8849072" cy="2395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796D2-15C7-25ED-A8DE-C2BF39AB7C90}"/>
              </a:ext>
            </a:extLst>
          </p:cNvPr>
          <p:cNvSpPr txBox="1"/>
          <p:nvPr/>
        </p:nvSpPr>
        <p:spPr>
          <a:xfrm>
            <a:off x="2170620" y="255372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 Head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20F69-8299-B525-C72E-3F39F3787AEA}"/>
              </a:ext>
            </a:extLst>
          </p:cNvPr>
          <p:cNvSpPr txBox="1"/>
          <p:nvPr/>
        </p:nvSpPr>
        <p:spPr>
          <a:xfrm>
            <a:off x="2170619" y="3042014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Sqaut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44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06AC43-38AF-40CE-3AB1-A356FA5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2" y="732251"/>
            <a:ext cx="9413327" cy="2339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87A18-1118-D64F-1CE0-E74194BC9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2" y="3593370"/>
            <a:ext cx="9413327" cy="2339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07394-FA7A-EAA9-9B0B-DC7E7031CD9D}"/>
              </a:ext>
            </a:extLst>
          </p:cNvPr>
          <p:cNvSpPr txBox="1"/>
          <p:nvPr/>
        </p:nvSpPr>
        <p:spPr>
          <a:xfrm>
            <a:off x="1891322" y="424474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Deadlift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80B9F-1F6D-631F-AB04-A3EC9ACEB5F3}"/>
              </a:ext>
            </a:extLst>
          </p:cNvPr>
          <p:cNvSpPr txBox="1"/>
          <p:nvPr/>
        </p:nvSpPr>
        <p:spPr>
          <a:xfrm>
            <a:off x="1891322" y="3264630"/>
            <a:ext cx="1742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128805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FB95-9329-BE4E-4653-AA6368CD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088" y="113586"/>
            <a:ext cx="10018713" cy="53340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IN" sz="7200" b="1" dirty="0">
              <a:latin typeface="Söhne"/>
            </a:endParaRPr>
          </a:p>
          <a:p>
            <a:r>
              <a:rPr lang="en-IN" sz="7200" b="1" i="0" dirty="0">
                <a:effectLst/>
                <a:latin typeface="Söhne"/>
              </a:rPr>
              <a:t>Category-wise Analysis (Squat):</a:t>
            </a:r>
            <a:endParaRPr lang="en-IN" sz="72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Conducted a category-wise analysis by grouping and plotting 'squat' exercise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Examined variations under different conditions.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72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sz="72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lvl="1"/>
            <a:endParaRPr lang="en-IN" sz="7200" b="0" i="0" dirty="0">
              <a:effectLst/>
              <a:latin typeface="Söhne"/>
            </a:endParaRPr>
          </a:p>
          <a:p>
            <a:r>
              <a:rPr lang="en-IN" sz="7200" b="1" i="0" dirty="0">
                <a:effectLst/>
                <a:latin typeface="Söhne"/>
              </a:rPr>
              <a:t>Participant-wise Analysis (Bench):</a:t>
            </a:r>
            <a:endParaRPr lang="en-IN" sz="72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Investigated 'bench' exercise data, considering different participants.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7200" b="0" i="0" dirty="0">
                <a:effectLst/>
                <a:latin typeface="Söhne"/>
              </a:rPr>
              <a:t>Grouped by participant for a nuanced understanding.</a:t>
            </a:r>
          </a:p>
          <a:p>
            <a:pPr marL="457200" lvl="1" indent="0" algn="l">
              <a:buNone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sz="7200" dirty="0">
              <a:latin typeface="Söhne"/>
            </a:endParaRPr>
          </a:p>
          <a:p>
            <a:pPr marL="457200" lvl="1" indent="0" algn="l">
              <a:buNone/>
            </a:pPr>
            <a:endParaRPr lang="en-IN" sz="72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396C3-ADE5-DE53-126D-D626FF7C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7" y="4392639"/>
            <a:ext cx="9296035" cy="210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B609BD-9A23-95C1-383D-3C740A6E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8" y="1138990"/>
            <a:ext cx="9296035" cy="1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36F8-1069-6E42-D055-69ED88A0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02" y="0"/>
            <a:ext cx="10018713" cy="1531814"/>
          </a:xfrm>
        </p:spPr>
        <p:txBody>
          <a:bodyPr>
            <a:normAutofit fontScale="77500" lnSpcReduction="20000"/>
          </a:bodyPr>
          <a:lstStyle/>
          <a:p>
            <a:pPr marL="457200" lvl="1" indent="0" algn="l">
              <a:buNone/>
            </a:pPr>
            <a:endParaRPr lang="en-IN" sz="1800" b="0" i="0" dirty="0">
              <a:effectLst/>
              <a:latin typeface="Söhne"/>
            </a:endParaRPr>
          </a:p>
          <a:p>
            <a:r>
              <a:rPr lang="en-IN" sz="1800" b="1" i="0" dirty="0">
                <a:effectLst/>
                <a:latin typeface="Söhne"/>
              </a:rPr>
              <a:t>Combined Accelerometer &amp; Gyroscope Plots:</a:t>
            </a:r>
            <a:endParaRPr lang="en-IN" sz="1800" b="0" i="0" dirty="0">
              <a:effectLst/>
              <a:latin typeface="Söhne"/>
            </a:endParaRP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Synthesized information by creating combined plots for both accelerometer and gyroscope data.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Enabled a holistic view of sensor readings.</a:t>
            </a:r>
          </a:p>
          <a:p>
            <a:pPr lvl="1" algn="l">
              <a:buSzPct val="100000"/>
              <a:buFont typeface="Wingdings" panose="05000000000000000000" pitchFamily="2" charset="2"/>
              <a:buChar char="Ø"/>
            </a:pPr>
            <a:r>
              <a:rPr lang="en-IN" sz="1800" b="0" i="0" dirty="0">
                <a:effectLst/>
                <a:latin typeface="Söhne"/>
              </a:rPr>
              <a:t>For Analyse th</a:t>
            </a:r>
            <a:r>
              <a:rPr lang="en-IN" sz="1800" dirty="0">
                <a:latin typeface="Söhne"/>
              </a:rPr>
              <a:t>e Pattern we </a:t>
            </a:r>
            <a:r>
              <a:rPr lang="en-IN" sz="1800" b="0" i="0" dirty="0">
                <a:effectLst/>
                <a:latin typeface="Söhne"/>
              </a:rPr>
              <a:t> take for Visualization Participant A</a:t>
            </a:r>
          </a:p>
          <a:p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0011ACB-3F60-4130-F326-83281AFEA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188307"/>
            <a:ext cx="9816123" cy="345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9799EF6-5F75-D2A3-6733-9C00E62F550D}"/>
              </a:ext>
            </a:extLst>
          </p:cNvPr>
          <p:cNvSpPr txBox="1"/>
          <p:nvPr/>
        </p:nvSpPr>
        <p:spPr>
          <a:xfrm>
            <a:off x="1477108" y="1527910"/>
            <a:ext cx="16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Bench Press</a:t>
            </a:r>
          </a:p>
        </p:txBody>
      </p:sp>
    </p:spTree>
    <p:extLst>
      <p:ext uri="{BB962C8B-B14F-4D97-AF65-F5344CB8AC3E}">
        <p14:creationId xmlns:p14="http://schemas.microsoft.com/office/powerpoint/2010/main" val="2516899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946</TotalTime>
  <Words>1393</Words>
  <Application>Microsoft Office PowerPoint</Application>
  <PresentationFormat>Widescreen</PresentationFormat>
  <Paragraphs>228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Corbel</vt:lpstr>
      <vt:lpstr>Söhne</vt:lpstr>
      <vt:lpstr>Wingdings</vt:lpstr>
      <vt:lpstr>Parallax</vt:lpstr>
      <vt:lpstr>TRACKING BARBELL  EXCERCISE</vt:lpstr>
      <vt:lpstr>TABLE OF CONTENT </vt:lpstr>
      <vt:lpstr>DATA OVERVIEW  </vt:lpstr>
      <vt:lpstr>DATA PREP-ROCESSING </vt:lpstr>
      <vt:lpstr>EXPLORATORY DATA ANALYSIS (EDA)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OUTLIERS </vt:lpstr>
      <vt:lpstr>PowerPoint Presentation</vt:lpstr>
      <vt:lpstr>PowerPoint Presentation</vt:lpstr>
      <vt:lpstr>PowerPoint Presentation</vt:lpstr>
      <vt:lpstr>FEATURE ENGINEERING </vt:lpstr>
      <vt:lpstr>PowerPoint Presentation</vt:lpstr>
      <vt:lpstr>PowerPoint Presentation</vt:lpstr>
      <vt:lpstr>TRAIN AND TEST MODEL </vt:lpstr>
      <vt:lpstr>PowerPoint Presentation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BARBELL EXCERCISE</dc:title>
  <dc:creator>btech19eskit022@outlook.com</dc:creator>
  <cp:lastModifiedBy>btech19eskit022@outlook.com</cp:lastModifiedBy>
  <cp:revision>7</cp:revision>
  <dcterms:created xsi:type="dcterms:W3CDTF">2024-02-05T09:05:49Z</dcterms:created>
  <dcterms:modified xsi:type="dcterms:W3CDTF">2024-02-06T16:43:34Z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668043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