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7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5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269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008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59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553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73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92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57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91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03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6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11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86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64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35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3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774C40-ED3B-4B7F-93C8-A71A9A54B37E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EABA91-CE46-49E8-9957-2EAB0F10A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860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EB6E-6BFF-F5CA-FAF1-FECEDC42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049380"/>
          </a:xfrm>
        </p:spPr>
        <p:txBody>
          <a:bodyPr>
            <a:normAutofit fontScale="90000"/>
          </a:bodyPr>
          <a:lstStyle/>
          <a:p>
            <a:r>
              <a:rPr lang="en-IN" dirty="0"/>
              <a:t>INHERTIANCE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F8AD0-2BA3-572F-CF96-B8C83C98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85" y="1301415"/>
            <a:ext cx="8001001" cy="2127585"/>
          </a:xfrm>
        </p:spPr>
        <p:txBody>
          <a:bodyPr>
            <a:normAutofit/>
          </a:bodyPr>
          <a:lstStyle/>
          <a:p>
            <a:r>
              <a:rPr lang="en-US" dirty="0"/>
              <a:t>Inheritance allows us to define a class that inherits all the methods and properties from another class. </a:t>
            </a:r>
          </a:p>
          <a:p>
            <a:r>
              <a:rPr lang="en-US" dirty="0"/>
              <a:t>Parent class is the class being inherited from, also called base </a:t>
            </a:r>
            <a:r>
              <a:rPr lang="en-US" dirty="0" err="1"/>
              <a:t>class.Child</a:t>
            </a:r>
            <a:r>
              <a:rPr lang="en-US" dirty="0"/>
              <a:t> class is the class that inherits from another class, also called derived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37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7728-9CE6-C23F-6F62-41293860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21185"/>
            <a:ext cx="8534400" cy="1507067"/>
          </a:xfrm>
        </p:spPr>
        <p:txBody>
          <a:bodyPr/>
          <a:lstStyle/>
          <a:p>
            <a:r>
              <a:rPr lang="en-IN" dirty="0"/>
              <a:t>WHY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B629-5C9E-362E-D203-C750B5ED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50432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Söhne"/>
              </a:rPr>
              <a:t>1.</a:t>
            </a:r>
            <a:r>
              <a:rPr lang="en-IN" b="1" i="0" dirty="0">
                <a:effectLst/>
                <a:latin typeface="Söhne"/>
              </a:rPr>
              <a:t>Code Reusability</a:t>
            </a:r>
          </a:p>
          <a:p>
            <a:pPr marL="0" indent="0">
              <a:buNone/>
            </a:pPr>
            <a:r>
              <a:rPr lang="en-IN" b="1" i="0" dirty="0">
                <a:effectLst/>
                <a:latin typeface="Söhne"/>
              </a:rPr>
              <a:t>2.Hierarchy and Organization</a:t>
            </a:r>
          </a:p>
          <a:p>
            <a:pPr marL="0" indent="0">
              <a:buNone/>
            </a:pPr>
            <a:r>
              <a:rPr lang="en-IN" b="1" dirty="0">
                <a:latin typeface="Söhne"/>
              </a:rPr>
              <a:t>3. </a:t>
            </a:r>
            <a:r>
              <a:rPr lang="en-IN" b="1" i="0" dirty="0">
                <a:effectLst/>
                <a:latin typeface="Söhne"/>
              </a:rPr>
              <a:t>Easy Maintenance</a:t>
            </a:r>
            <a:endParaRPr lang="en-IN" b="1" dirty="0">
              <a:latin typeface="Söhne"/>
            </a:endParaRPr>
          </a:p>
          <a:p>
            <a:pPr marL="0" indent="0">
              <a:buNone/>
            </a:pPr>
            <a:r>
              <a:rPr lang="en-IN" b="1" i="0" dirty="0">
                <a:effectLst/>
                <a:latin typeface="Söhne"/>
              </a:rPr>
              <a:t>4. </a:t>
            </a:r>
            <a:r>
              <a:rPr lang="en-IN" b="1" dirty="0">
                <a:latin typeface="Söhne"/>
              </a:rPr>
              <a:t>Ease Readability</a:t>
            </a:r>
          </a:p>
          <a:p>
            <a:pPr marL="0" indent="0">
              <a:buNone/>
            </a:pPr>
            <a:r>
              <a:rPr lang="en-IN" b="1" dirty="0">
                <a:latin typeface="Söhne"/>
              </a:rPr>
              <a:t>5. Reduce Complexity</a:t>
            </a:r>
            <a:br>
              <a:rPr lang="en-IN" b="1" dirty="0">
                <a:latin typeface="Söhne"/>
              </a:rPr>
            </a:br>
            <a:endParaRPr lang="en-IN" b="1" dirty="0">
              <a:latin typeface="Söhne"/>
            </a:endParaRPr>
          </a:p>
          <a:p>
            <a:pPr marL="0" indent="0">
              <a:buNone/>
            </a:pPr>
            <a:endParaRPr lang="en-IN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2120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81D8-3555-00D3-4822-9D583219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732"/>
            <a:ext cx="8534400" cy="1119384"/>
          </a:xfrm>
        </p:spPr>
        <p:txBody>
          <a:bodyPr>
            <a:normAutofit fontScale="90000"/>
          </a:bodyPr>
          <a:lstStyle/>
          <a:p>
            <a:r>
              <a:rPr lang="en-IN" dirty="0"/>
              <a:t>single level inheritance</a:t>
            </a:r>
            <a:br>
              <a:rPr lang="en-IN" dirty="0"/>
            </a:br>
            <a:r>
              <a:rPr lang="en-US" sz="1800" dirty="0">
                <a:solidFill>
                  <a:schemeClr val="tx1"/>
                </a:solidFill>
              </a:rPr>
              <a:t>The inheritance in which a single derived class is inherited from a single base class is known as the Single Inheritance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6AB8-37F3-48FD-1890-FF50D861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18" y="2843462"/>
            <a:ext cx="8534400" cy="242636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code-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  class Parent: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def __</a:t>
            </a:r>
            <a:r>
              <a:rPr lang="en-US" sz="4400" dirty="0" err="1">
                <a:solidFill>
                  <a:schemeClr val="tx1"/>
                </a:solidFill>
              </a:rPr>
              <a:t>init</a:t>
            </a:r>
            <a:r>
              <a:rPr lang="en-US" sz="4400" dirty="0">
                <a:solidFill>
                  <a:schemeClr val="tx1"/>
                </a:solidFill>
              </a:rPr>
              <a:t>__(self, </a:t>
            </a:r>
            <a:r>
              <a:rPr lang="en-US" sz="4400" dirty="0" err="1">
                <a:solidFill>
                  <a:schemeClr val="tx1"/>
                </a:solidFill>
              </a:rPr>
              <a:t>attr_p</a:t>
            </a:r>
            <a:r>
              <a:rPr lang="en-US" sz="4400" dirty="0">
                <a:solidFill>
                  <a:schemeClr val="tx1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    </a:t>
            </a:r>
            <a:r>
              <a:rPr lang="en-US" sz="4400" dirty="0" err="1">
                <a:solidFill>
                  <a:schemeClr val="tx1"/>
                </a:solidFill>
              </a:rPr>
              <a:t>self.attr_p</a:t>
            </a:r>
            <a:r>
              <a:rPr lang="en-US" sz="4400" dirty="0">
                <a:solidFill>
                  <a:schemeClr val="tx1"/>
                </a:solidFill>
              </a:rPr>
              <a:t> = </a:t>
            </a:r>
            <a:r>
              <a:rPr lang="en-US" sz="4400" dirty="0" err="1">
                <a:solidFill>
                  <a:schemeClr val="tx1"/>
                </a:solidFill>
              </a:rPr>
              <a:t>attr_p</a:t>
            </a:r>
            <a:endParaRPr lang="en-US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def p(self):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    print(</a:t>
            </a:r>
            <a:r>
              <a:rPr lang="en-US" sz="4400" dirty="0" err="1">
                <a:solidFill>
                  <a:schemeClr val="tx1"/>
                </a:solidFill>
              </a:rPr>
              <a:t>f"i</a:t>
            </a:r>
            <a:r>
              <a:rPr lang="en-US" sz="4400" dirty="0">
                <a:solidFill>
                  <a:schemeClr val="tx1"/>
                </a:solidFill>
              </a:rPr>
              <a:t> am {</a:t>
            </a:r>
            <a:r>
              <a:rPr lang="en-US" sz="4400" dirty="0" err="1">
                <a:solidFill>
                  <a:schemeClr val="tx1"/>
                </a:solidFill>
              </a:rPr>
              <a:t>self.attr_p</a:t>
            </a:r>
            <a:r>
              <a:rPr lang="en-US" sz="4400" dirty="0">
                <a:solidFill>
                  <a:schemeClr val="tx1"/>
                </a:solidFill>
              </a:rPr>
              <a:t>} class")</a:t>
            </a:r>
          </a:p>
          <a:p>
            <a:pPr marL="0" indent="0">
              <a:buNone/>
            </a:pPr>
            <a:endParaRPr lang="en-US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class Child(Parent):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def __</a:t>
            </a:r>
            <a:r>
              <a:rPr lang="en-US" sz="4400" dirty="0" err="1">
                <a:solidFill>
                  <a:schemeClr val="tx1"/>
                </a:solidFill>
              </a:rPr>
              <a:t>init</a:t>
            </a:r>
            <a:r>
              <a:rPr lang="en-US" sz="4400" dirty="0">
                <a:solidFill>
                  <a:schemeClr val="tx1"/>
                </a:solidFill>
              </a:rPr>
              <a:t>__(</a:t>
            </a:r>
            <a:r>
              <a:rPr lang="en-US" sz="4400" dirty="0" err="1">
                <a:solidFill>
                  <a:schemeClr val="tx1"/>
                </a:solidFill>
              </a:rPr>
              <a:t>self,attr_c,attr_p,attr_gp</a:t>
            </a:r>
            <a:r>
              <a:rPr lang="en-US" sz="4400" dirty="0">
                <a:solidFill>
                  <a:schemeClr val="tx1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    super().__</a:t>
            </a:r>
            <a:r>
              <a:rPr lang="en-US" sz="4400" dirty="0" err="1">
                <a:solidFill>
                  <a:schemeClr val="tx1"/>
                </a:solidFill>
              </a:rPr>
              <a:t>init</a:t>
            </a:r>
            <a:r>
              <a:rPr lang="en-US" sz="4400" dirty="0">
                <a:solidFill>
                  <a:schemeClr val="tx1"/>
                </a:solidFill>
              </a:rPr>
              <a:t>__(</a:t>
            </a:r>
            <a:r>
              <a:rPr lang="en-US" sz="4400" dirty="0" err="1">
                <a:solidFill>
                  <a:schemeClr val="tx1"/>
                </a:solidFill>
              </a:rPr>
              <a:t>attr_p</a:t>
            </a:r>
            <a:r>
              <a:rPr lang="en-US" sz="4400" dirty="0">
                <a:solidFill>
                  <a:schemeClr val="tx1"/>
                </a:solidFill>
              </a:rPr>
              <a:t>)  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    </a:t>
            </a:r>
            <a:r>
              <a:rPr lang="en-US" sz="4400" dirty="0" err="1">
                <a:solidFill>
                  <a:schemeClr val="tx1"/>
                </a:solidFill>
              </a:rPr>
              <a:t>self.attr_c</a:t>
            </a:r>
            <a:r>
              <a:rPr lang="en-US" sz="4400" dirty="0">
                <a:solidFill>
                  <a:schemeClr val="tx1"/>
                </a:solidFill>
              </a:rPr>
              <a:t> = </a:t>
            </a:r>
            <a:r>
              <a:rPr lang="en-US" sz="4400" dirty="0" err="1">
                <a:solidFill>
                  <a:schemeClr val="tx1"/>
                </a:solidFill>
              </a:rPr>
              <a:t>attr_c</a:t>
            </a:r>
            <a:endParaRPr lang="en-US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def c(self):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    print(</a:t>
            </a:r>
            <a:r>
              <a:rPr lang="en-US" sz="4400" dirty="0" err="1">
                <a:solidFill>
                  <a:schemeClr val="tx1"/>
                </a:solidFill>
              </a:rPr>
              <a:t>f"i</a:t>
            </a:r>
            <a:r>
              <a:rPr lang="en-US" sz="4400" dirty="0">
                <a:solidFill>
                  <a:schemeClr val="tx1"/>
                </a:solidFill>
              </a:rPr>
              <a:t> am {</a:t>
            </a:r>
            <a:r>
              <a:rPr lang="en-US" sz="4400" dirty="0" err="1">
                <a:solidFill>
                  <a:schemeClr val="tx1"/>
                </a:solidFill>
              </a:rPr>
              <a:t>self.attr_c</a:t>
            </a:r>
            <a:r>
              <a:rPr lang="en-US" sz="4400" dirty="0">
                <a:solidFill>
                  <a:schemeClr val="tx1"/>
                </a:solidFill>
              </a:rPr>
              <a:t>} class")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      </a:t>
            </a:r>
          </a:p>
          <a:p>
            <a:pPr marL="0" indent="0">
              <a:buNone/>
            </a:pPr>
            <a:r>
              <a:rPr lang="en-US" sz="4400" dirty="0" err="1">
                <a:solidFill>
                  <a:schemeClr val="tx1"/>
                </a:solidFill>
              </a:rPr>
              <a:t>c_obj</a:t>
            </a:r>
            <a:r>
              <a:rPr lang="en-US" sz="4400" dirty="0">
                <a:solidFill>
                  <a:schemeClr val="tx1"/>
                </a:solidFill>
              </a:rPr>
              <a:t> = Child('</a:t>
            </a:r>
            <a:r>
              <a:rPr lang="en-US" sz="4400" dirty="0" err="1">
                <a:solidFill>
                  <a:schemeClr val="tx1"/>
                </a:solidFill>
              </a:rPr>
              <a:t>child','parent','Grandparent</a:t>
            </a:r>
            <a:r>
              <a:rPr lang="en-US" sz="4400" dirty="0">
                <a:solidFill>
                  <a:schemeClr val="tx1"/>
                </a:solidFill>
              </a:rPr>
              <a:t>')</a:t>
            </a:r>
          </a:p>
          <a:p>
            <a:pPr marL="0" indent="0">
              <a:buNone/>
            </a:pPr>
            <a:r>
              <a:rPr lang="en-US" sz="4400" dirty="0" err="1">
                <a:solidFill>
                  <a:schemeClr val="tx1"/>
                </a:solidFill>
              </a:rPr>
              <a:t>c_obj.p</a:t>
            </a:r>
            <a:r>
              <a:rPr lang="en-US" sz="44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4400" dirty="0" err="1">
                <a:solidFill>
                  <a:schemeClr val="tx1"/>
                </a:solidFill>
              </a:rPr>
              <a:t>c_obj.c</a:t>
            </a:r>
            <a:r>
              <a:rPr lang="en-US" sz="44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60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9265-66D5-DDE0-3F92-3D777456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44" y="204089"/>
            <a:ext cx="8534400" cy="1335953"/>
          </a:xfrm>
        </p:spPr>
        <p:txBody>
          <a:bodyPr>
            <a:normAutofit fontScale="90000"/>
          </a:bodyPr>
          <a:lstStyle/>
          <a:p>
            <a:r>
              <a:rPr lang="en-US" dirty="0"/>
              <a:t>Multilevel Inheritance</a:t>
            </a:r>
            <a:br>
              <a:rPr lang="en-US" dirty="0"/>
            </a:br>
            <a:r>
              <a:rPr lang="en-US" sz="1600" dirty="0"/>
              <a:t>Multilevel inheritance in Python allows a class to inherit properties And methods from a   class that is already inherited from another class.</a:t>
            </a:r>
            <a:br>
              <a:rPr lang="en-US" sz="16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E0CC-5F06-604C-6097-EA94CB18F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44" y="2569409"/>
            <a:ext cx="8534400" cy="3615267"/>
          </a:xfrm>
        </p:spPr>
        <p:txBody>
          <a:bodyPr>
            <a:normAutofit fontScale="25000" lnSpcReduction="20000"/>
          </a:bodyPr>
          <a:lstStyle/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class 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GrandParents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def __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init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__(self, 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attr_gp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):</a:t>
            </a: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self.attr_gp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attr_gp</a:t>
            </a:r>
            <a:endParaRPr lang="en-IN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def g(self):</a:t>
            </a: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    print(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f"I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am {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self.attr_gp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} class")</a:t>
            </a:r>
          </a:p>
          <a:p>
            <a:endParaRPr lang="en-IN" sz="36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    class Parent(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GrandParents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):</a:t>
            </a: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def __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init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__(self, 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attr_p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attr_gp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):</a:t>
            </a: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    super().__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init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__(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attr_gp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self.attr_p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attr_p</a:t>
            </a:r>
            <a:endParaRPr lang="en-IN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  def p(self):</a:t>
            </a: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    print(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f"I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am {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self.attr_p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} class")</a:t>
            </a:r>
          </a:p>
          <a:p>
            <a:endParaRPr lang="en-IN" sz="36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  class Child(Parent):</a:t>
            </a: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def __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init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__(self, 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attr_c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attr_p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attr_gp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):</a:t>
            </a: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    super().__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init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__(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attr_p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attr_gp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self.attr_c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attr_c</a:t>
            </a:r>
            <a:endParaRPr lang="en-IN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</a:t>
            </a: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def c(self):</a:t>
            </a:r>
          </a:p>
          <a:p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       print(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f"I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am {</a:t>
            </a:r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self.attr_c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} class")</a:t>
            </a:r>
          </a:p>
          <a:p>
            <a:endParaRPr lang="en-IN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c_obj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= Child('child', 'parent', 'grandparents')</a:t>
            </a:r>
          </a:p>
          <a:p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c_obj.g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()</a:t>
            </a:r>
          </a:p>
          <a:p>
            <a:endParaRPr lang="en-IN" sz="36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2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47AE-6609-8487-240C-A03129F6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9" y="621185"/>
            <a:ext cx="8534400" cy="991047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mutiple</a:t>
            </a:r>
            <a:r>
              <a:rPr lang="en-IN" dirty="0"/>
              <a:t> inheritance</a:t>
            </a:r>
            <a:br>
              <a:rPr lang="en-IN" dirty="0"/>
            </a:br>
            <a:br>
              <a:rPr lang="en-IN" sz="1800" dirty="0"/>
            </a:br>
            <a:r>
              <a:rPr lang="en-US" sz="1800" dirty="0"/>
              <a:t>A class can be derived from more than one superclass  This is called multiple inheritance</a:t>
            </a:r>
            <a:br>
              <a:rPr lang="en-IN" sz="1800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BB2E-DC56-9051-D8E0-9BB1DFCC3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16" y="2281990"/>
            <a:ext cx="8534400" cy="3615267"/>
          </a:xfrm>
        </p:spPr>
        <p:txBody>
          <a:bodyPr>
            <a:normAutofit fontScale="25000" lnSpcReduction="20000"/>
          </a:bodyPr>
          <a:lstStyle/>
          <a:p>
            <a:endParaRPr lang="en-IN" sz="4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40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 class Father:</a:t>
            </a:r>
          </a:p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def __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init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__(self, 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attr_f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):</a:t>
            </a:r>
          </a:p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self.attr_f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attr_f</a:t>
            </a:r>
            <a:endParaRPr lang="en-IN" sz="4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def f(self):</a:t>
            </a:r>
          </a:p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    print(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f"i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am {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self.attr_f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} class")</a:t>
            </a:r>
          </a:p>
          <a:p>
            <a:endParaRPr lang="en-IN" sz="40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 class Mother:</a:t>
            </a:r>
          </a:p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def __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init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__(self, 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attr_m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):</a:t>
            </a:r>
          </a:p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self.attr_m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attr_m</a:t>
            </a:r>
            <a:endParaRPr lang="en-IN" sz="4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def m(self):</a:t>
            </a:r>
          </a:p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    print(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f"i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am {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self.attr_m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} class")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class Child(Father, Mother):</a:t>
            </a:r>
          </a:p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def __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init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__(self, 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attr_f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attr_m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attr_c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):</a:t>
            </a:r>
          </a:p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    Father.__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init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__(self, 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attr_f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    Mother.__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init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__(self, 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attr_m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    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self.attr_c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= 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attr_c</a:t>
            </a:r>
            <a:endParaRPr lang="en-IN" sz="4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def f(self):</a:t>
            </a:r>
          </a:p>
          <a:p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       print(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f"i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am {</a:t>
            </a:r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self.attr_c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} class")</a:t>
            </a:r>
          </a:p>
          <a:p>
            <a:endParaRPr lang="en-IN" sz="4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4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child_obj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 = Child("Father", "Mother", "Child")</a:t>
            </a:r>
          </a:p>
          <a:p>
            <a:r>
              <a:rPr lang="en-IN" sz="4000" dirty="0" err="1">
                <a:solidFill>
                  <a:schemeClr val="tx1">
                    <a:lumMod val="95000"/>
                  </a:schemeClr>
                </a:solidFill>
              </a:rPr>
              <a:t>child_obj.m</a:t>
            </a:r>
            <a:r>
              <a:rPr lang="en-IN" sz="4000" dirty="0">
                <a:solidFill>
                  <a:schemeClr val="tx1">
                    <a:lumMod val="95000"/>
                  </a:schemeClr>
                </a:solidFill>
              </a:rPr>
              <a:t>()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54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30D3-2584-F208-FB15-E41E4C79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189"/>
            <a:ext cx="8534400" cy="110690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 </a:t>
            </a:r>
            <a:r>
              <a:rPr lang="en-IN" b="0" i="1" dirty="0">
                <a:effectLst/>
                <a:latin typeface="arial" panose="020B0604020202020204" pitchFamily="34" charset="0"/>
              </a:rPr>
              <a:t>HIRERICHAL</a:t>
            </a:r>
            <a:r>
              <a:rPr lang="en-IN" i="1" dirty="0"/>
              <a:t> inheritance</a:t>
            </a:r>
            <a:br>
              <a:rPr lang="en-IN" dirty="0"/>
            </a:br>
            <a:r>
              <a:rPr lang="en-US" sz="1600" dirty="0"/>
              <a:t>A situation in which a parent class is inherited by many subclasses is called hierarchical inheritance</a:t>
            </a:r>
            <a:br>
              <a:rPr lang="en-IN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4C84-4006-9B4D-9127-2E1C8A2F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8" y="1307432"/>
            <a:ext cx="7908758" cy="5197642"/>
          </a:xfrm>
        </p:spPr>
        <p:txBody>
          <a:bodyPr>
            <a:noAutofit/>
          </a:bodyPr>
          <a:lstStyle/>
          <a:p>
            <a:r>
              <a:rPr lang="en-IN" sz="850" dirty="0">
                <a:solidFill>
                  <a:schemeClr val="tx1"/>
                </a:solidFill>
              </a:rPr>
              <a:t>class Parent(</a:t>
            </a:r>
            <a:r>
              <a:rPr lang="en-IN" sz="850" dirty="0" err="1">
                <a:solidFill>
                  <a:schemeClr val="tx1"/>
                </a:solidFill>
              </a:rPr>
              <a:t>GrandParents</a:t>
            </a:r>
            <a:r>
              <a:rPr lang="en-IN" sz="850" dirty="0">
                <a:solidFill>
                  <a:schemeClr val="tx1"/>
                </a:solidFill>
              </a:rPr>
              <a:t>):</a:t>
            </a:r>
          </a:p>
          <a:p>
            <a:r>
              <a:rPr lang="en-IN" sz="850" dirty="0">
                <a:solidFill>
                  <a:schemeClr val="tx1"/>
                </a:solidFill>
              </a:rPr>
              <a:t>    def __</a:t>
            </a:r>
            <a:r>
              <a:rPr lang="en-IN" sz="850" dirty="0" err="1">
                <a:solidFill>
                  <a:schemeClr val="tx1"/>
                </a:solidFill>
              </a:rPr>
              <a:t>init</a:t>
            </a:r>
            <a:r>
              <a:rPr lang="en-IN" sz="850" dirty="0">
                <a:solidFill>
                  <a:schemeClr val="tx1"/>
                </a:solidFill>
              </a:rPr>
              <a:t>__(self, </a:t>
            </a:r>
            <a:r>
              <a:rPr lang="en-IN" sz="850" dirty="0" err="1">
                <a:solidFill>
                  <a:schemeClr val="tx1"/>
                </a:solidFill>
              </a:rPr>
              <a:t>attr_p</a:t>
            </a:r>
            <a:r>
              <a:rPr lang="en-IN" sz="850" dirty="0">
                <a:solidFill>
                  <a:schemeClr val="tx1"/>
                </a:solidFill>
              </a:rPr>
              <a:t>):</a:t>
            </a:r>
          </a:p>
          <a:p>
            <a:r>
              <a:rPr lang="en-IN" sz="850" dirty="0">
                <a:solidFill>
                  <a:schemeClr val="tx1"/>
                </a:solidFill>
              </a:rPr>
              <a:t>        </a:t>
            </a:r>
            <a:r>
              <a:rPr lang="en-IN" sz="850" dirty="0" err="1">
                <a:solidFill>
                  <a:schemeClr val="tx1"/>
                </a:solidFill>
              </a:rPr>
              <a:t>self.attr_p</a:t>
            </a:r>
            <a:r>
              <a:rPr lang="en-IN" sz="850" dirty="0">
                <a:solidFill>
                  <a:schemeClr val="tx1"/>
                </a:solidFill>
              </a:rPr>
              <a:t> = </a:t>
            </a:r>
            <a:r>
              <a:rPr lang="en-IN" sz="850" dirty="0" err="1">
                <a:solidFill>
                  <a:schemeClr val="tx1"/>
                </a:solidFill>
              </a:rPr>
              <a:t>attr_p</a:t>
            </a:r>
            <a:endParaRPr lang="en-IN" sz="850" dirty="0">
              <a:solidFill>
                <a:schemeClr val="tx1"/>
              </a:solidFill>
            </a:endParaRPr>
          </a:p>
          <a:p>
            <a:r>
              <a:rPr lang="en-IN" sz="850" dirty="0">
                <a:solidFill>
                  <a:schemeClr val="tx1"/>
                </a:solidFill>
              </a:rPr>
              <a:t>    def p(self):</a:t>
            </a:r>
          </a:p>
          <a:p>
            <a:r>
              <a:rPr lang="en-IN" sz="850" dirty="0">
                <a:solidFill>
                  <a:schemeClr val="tx1"/>
                </a:solidFill>
              </a:rPr>
              <a:t>        print(</a:t>
            </a:r>
            <a:r>
              <a:rPr lang="en-IN" sz="850" dirty="0" err="1">
                <a:solidFill>
                  <a:schemeClr val="tx1"/>
                </a:solidFill>
              </a:rPr>
              <a:t>f"I</a:t>
            </a:r>
            <a:r>
              <a:rPr lang="en-IN" sz="850" dirty="0">
                <a:solidFill>
                  <a:schemeClr val="tx1"/>
                </a:solidFill>
              </a:rPr>
              <a:t> am {</a:t>
            </a:r>
            <a:r>
              <a:rPr lang="en-IN" sz="850" dirty="0" err="1">
                <a:solidFill>
                  <a:schemeClr val="tx1"/>
                </a:solidFill>
              </a:rPr>
              <a:t>self.attr_p</a:t>
            </a:r>
            <a:r>
              <a:rPr lang="en-IN" sz="850" dirty="0">
                <a:solidFill>
                  <a:schemeClr val="tx1"/>
                </a:solidFill>
              </a:rPr>
              <a:t>} class")</a:t>
            </a:r>
          </a:p>
          <a:p>
            <a:endParaRPr lang="en-IN" sz="850" dirty="0">
              <a:solidFill>
                <a:schemeClr val="tx1"/>
              </a:solidFill>
            </a:endParaRPr>
          </a:p>
          <a:p>
            <a:r>
              <a:rPr lang="en-IN" sz="850" dirty="0">
                <a:solidFill>
                  <a:schemeClr val="tx1"/>
                </a:solidFill>
              </a:rPr>
              <a:t>class Child1(Parent):</a:t>
            </a:r>
          </a:p>
          <a:p>
            <a:r>
              <a:rPr lang="en-IN" sz="850" dirty="0">
                <a:solidFill>
                  <a:schemeClr val="tx1"/>
                </a:solidFill>
              </a:rPr>
              <a:t>    def __</a:t>
            </a:r>
            <a:r>
              <a:rPr lang="en-IN" sz="850" dirty="0" err="1">
                <a:solidFill>
                  <a:schemeClr val="tx1"/>
                </a:solidFill>
              </a:rPr>
              <a:t>init</a:t>
            </a:r>
            <a:r>
              <a:rPr lang="en-IN" sz="850" dirty="0">
                <a:solidFill>
                  <a:schemeClr val="tx1"/>
                </a:solidFill>
              </a:rPr>
              <a:t>__(self, attr_c1, </a:t>
            </a:r>
            <a:r>
              <a:rPr lang="en-IN" sz="850" dirty="0" err="1">
                <a:solidFill>
                  <a:schemeClr val="tx1"/>
                </a:solidFill>
              </a:rPr>
              <a:t>attr_p</a:t>
            </a:r>
            <a:r>
              <a:rPr lang="en-IN" sz="850" dirty="0">
                <a:solidFill>
                  <a:schemeClr val="tx1"/>
                </a:solidFill>
              </a:rPr>
              <a:t>):</a:t>
            </a:r>
          </a:p>
          <a:p>
            <a:r>
              <a:rPr lang="en-IN" sz="850" dirty="0">
                <a:solidFill>
                  <a:schemeClr val="tx1"/>
                </a:solidFill>
              </a:rPr>
              <a:t>        super().__</a:t>
            </a:r>
            <a:r>
              <a:rPr lang="en-IN" sz="850" dirty="0" err="1">
                <a:solidFill>
                  <a:schemeClr val="tx1"/>
                </a:solidFill>
              </a:rPr>
              <a:t>init</a:t>
            </a:r>
            <a:r>
              <a:rPr lang="en-IN" sz="850" dirty="0">
                <a:solidFill>
                  <a:schemeClr val="tx1"/>
                </a:solidFill>
              </a:rPr>
              <a:t>__(</a:t>
            </a:r>
            <a:r>
              <a:rPr lang="en-IN" sz="850" dirty="0" err="1">
                <a:solidFill>
                  <a:schemeClr val="tx1"/>
                </a:solidFill>
              </a:rPr>
              <a:t>attr_p</a:t>
            </a:r>
            <a:r>
              <a:rPr lang="en-IN" sz="850" dirty="0">
                <a:solidFill>
                  <a:schemeClr val="tx1"/>
                </a:solidFill>
              </a:rPr>
              <a:t>)</a:t>
            </a:r>
          </a:p>
          <a:p>
            <a:r>
              <a:rPr lang="en-IN" sz="850" dirty="0">
                <a:solidFill>
                  <a:schemeClr val="tx1"/>
                </a:solidFill>
              </a:rPr>
              <a:t>        self.attr_c1 = attr_c1</a:t>
            </a:r>
          </a:p>
          <a:p>
            <a:r>
              <a:rPr lang="en-IN" sz="850" dirty="0">
                <a:solidFill>
                  <a:schemeClr val="tx1"/>
                </a:solidFill>
              </a:rPr>
              <a:t>   def c1(self):</a:t>
            </a:r>
          </a:p>
          <a:p>
            <a:r>
              <a:rPr lang="en-IN" sz="850" dirty="0">
                <a:solidFill>
                  <a:schemeClr val="tx1"/>
                </a:solidFill>
              </a:rPr>
              <a:t>        print(</a:t>
            </a:r>
            <a:r>
              <a:rPr lang="en-IN" sz="850" dirty="0" err="1">
                <a:solidFill>
                  <a:schemeClr val="tx1"/>
                </a:solidFill>
              </a:rPr>
              <a:t>f"I</a:t>
            </a:r>
            <a:r>
              <a:rPr lang="en-IN" sz="850" dirty="0">
                <a:solidFill>
                  <a:schemeClr val="tx1"/>
                </a:solidFill>
              </a:rPr>
              <a:t> am {self.attr_c1} class")</a:t>
            </a:r>
          </a:p>
          <a:p>
            <a:endParaRPr lang="en-IN" sz="850" dirty="0">
              <a:solidFill>
                <a:schemeClr val="tx1"/>
              </a:solidFill>
            </a:endParaRPr>
          </a:p>
          <a:p>
            <a:r>
              <a:rPr lang="en-IN" sz="850" dirty="0">
                <a:solidFill>
                  <a:schemeClr val="tx1"/>
                </a:solidFill>
              </a:rPr>
              <a:t>class Child2(Parent):</a:t>
            </a:r>
          </a:p>
          <a:p>
            <a:r>
              <a:rPr lang="en-IN" sz="850" dirty="0">
                <a:solidFill>
                  <a:schemeClr val="tx1"/>
                </a:solidFill>
              </a:rPr>
              <a:t>    def __</a:t>
            </a:r>
            <a:r>
              <a:rPr lang="en-IN" sz="850" dirty="0" err="1">
                <a:solidFill>
                  <a:schemeClr val="tx1"/>
                </a:solidFill>
              </a:rPr>
              <a:t>init</a:t>
            </a:r>
            <a:r>
              <a:rPr lang="en-IN" sz="850" dirty="0">
                <a:solidFill>
                  <a:schemeClr val="tx1"/>
                </a:solidFill>
              </a:rPr>
              <a:t>__(self, attr_c2, </a:t>
            </a:r>
            <a:r>
              <a:rPr lang="en-IN" sz="850" dirty="0" err="1">
                <a:solidFill>
                  <a:schemeClr val="tx1"/>
                </a:solidFill>
              </a:rPr>
              <a:t>attr_p</a:t>
            </a:r>
            <a:r>
              <a:rPr lang="en-IN" sz="850" dirty="0">
                <a:solidFill>
                  <a:schemeClr val="tx1"/>
                </a:solidFill>
              </a:rPr>
              <a:t>):</a:t>
            </a:r>
          </a:p>
          <a:p>
            <a:r>
              <a:rPr lang="en-IN" sz="850" dirty="0">
                <a:solidFill>
                  <a:schemeClr val="tx1"/>
                </a:solidFill>
              </a:rPr>
              <a:t>        super().__</a:t>
            </a:r>
            <a:r>
              <a:rPr lang="en-IN" sz="850" dirty="0" err="1">
                <a:solidFill>
                  <a:schemeClr val="tx1"/>
                </a:solidFill>
              </a:rPr>
              <a:t>init</a:t>
            </a:r>
            <a:r>
              <a:rPr lang="en-IN" sz="850" dirty="0">
                <a:solidFill>
                  <a:schemeClr val="tx1"/>
                </a:solidFill>
              </a:rPr>
              <a:t>__(</a:t>
            </a:r>
            <a:r>
              <a:rPr lang="en-IN" sz="850" dirty="0" err="1">
                <a:solidFill>
                  <a:schemeClr val="tx1"/>
                </a:solidFill>
              </a:rPr>
              <a:t>attr_p</a:t>
            </a:r>
            <a:r>
              <a:rPr lang="en-IN" sz="850" dirty="0">
                <a:solidFill>
                  <a:schemeClr val="tx1"/>
                </a:solidFill>
              </a:rPr>
              <a:t>)</a:t>
            </a:r>
          </a:p>
          <a:p>
            <a:r>
              <a:rPr lang="en-IN" sz="850" dirty="0">
                <a:solidFill>
                  <a:schemeClr val="tx1"/>
                </a:solidFill>
              </a:rPr>
              <a:t>        self.attr_c2 = attr_c2</a:t>
            </a:r>
          </a:p>
          <a:p>
            <a:r>
              <a:rPr lang="en-IN" sz="850" dirty="0">
                <a:solidFill>
                  <a:schemeClr val="tx1"/>
                </a:solidFill>
              </a:rPr>
              <a:t>   def c2(self):</a:t>
            </a:r>
          </a:p>
          <a:p>
            <a:r>
              <a:rPr lang="en-IN" sz="850" dirty="0">
                <a:solidFill>
                  <a:schemeClr val="tx1"/>
                </a:solidFill>
              </a:rPr>
              <a:t>        print(</a:t>
            </a:r>
            <a:r>
              <a:rPr lang="en-IN" sz="850" dirty="0" err="1">
                <a:solidFill>
                  <a:schemeClr val="tx1"/>
                </a:solidFill>
              </a:rPr>
              <a:t>f"I</a:t>
            </a:r>
            <a:r>
              <a:rPr lang="en-IN" sz="850" dirty="0">
                <a:solidFill>
                  <a:schemeClr val="tx1"/>
                </a:solidFill>
              </a:rPr>
              <a:t> am {self.attr_c2} class")</a:t>
            </a:r>
          </a:p>
          <a:p>
            <a:r>
              <a:rPr lang="en-IN" sz="850" dirty="0">
                <a:solidFill>
                  <a:schemeClr val="tx1"/>
                </a:solidFill>
              </a:rPr>
              <a:t>c1_obj=Child1('child1','Parent')</a:t>
            </a:r>
          </a:p>
          <a:p>
            <a:r>
              <a:rPr lang="en-IN" sz="850" dirty="0">
                <a:solidFill>
                  <a:schemeClr val="tx1"/>
                </a:solidFill>
              </a:rPr>
              <a:t>c2_obj=Child2('child2','Parent')</a:t>
            </a:r>
          </a:p>
          <a:p>
            <a:r>
              <a:rPr lang="en-IN" sz="850" dirty="0">
                <a:solidFill>
                  <a:schemeClr val="tx1"/>
                </a:solidFill>
              </a:rPr>
              <a:t>c1_obj.p()</a:t>
            </a:r>
          </a:p>
          <a:p>
            <a:r>
              <a:rPr lang="en-IN" sz="850" dirty="0">
                <a:solidFill>
                  <a:schemeClr val="tx1"/>
                </a:solidFill>
              </a:rPr>
              <a:t>c2_obj.p()</a:t>
            </a:r>
          </a:p>
        </p:txBody>
      </p:sp>
    </p:spTree>
    <p:extLst>
      <p:ext uri="{BB962C8B-B14F-4D97-AF65-F5344CB8AC3E}">
        <p14:creationId xmlns:p14="http://schemas.microsoft.com/office/powerpoint/2010/main" val="371434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0042-99A9-A9F0-9703-7754E20F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5" y="0"/>
            <a:ext cx="8534400" cy="1507067"/>
          </a:xfrm>
        </p:spPr>
        <p:txBody>
          <a:bodyPr>
            <a:normAutofit/>
          </a:bodyPr>
          <a:lstStyle/>
          <a:p>
            <a:r>
              <a:rPr lang="en-IN" dirty="0"/>
              <a:t>hybrid Inheritance</a:t>
            </a:r>
            <a:br>
              <a:rPr lang="en-IN" dirty="0"/>
            </a:br>
            <a:r>
              <a:rPr lang="en-US" sz="1800" dirty="0"/>
              <a:t>Hybrid inheritance is a combination of simple, multiple inheritance and hierarchical inheritance.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23C3-E341-4515-7E70-60C0BEDE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81" y="1395663"/>
            <a:ext cx="8534400" cy="546233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Code-</a:t>
            </a:r>
          </a:p>
          <a:p>
            <a:r>
              <a:rPr lang="en-US" sz="1400" dirty="0">
                <a:solidFill>
                  <a:schemeClr val="tx1"/>
                </a:solidFill>
              </a:rPr>
              <a:t>class A: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def </a:t>
            </a:r>
            <a:r>
              <a:rPr lang="en-US" sz="1400" dirty="0" err="1">
                <a:solidFill>
                  <a:schemeClr val="tx1"/>
                </a:solidFill>
              </a:rPr>
              <a:t>method_a</a:t>
            </a:r>
            <a:r>
              <a:rPr lang="en-US" sz="1400" dirty="0">
                <a:solidFill>
                  <a:schemeClr val="tx1"/>
                </a:solidFill>
              </a:rPr>
              <a:t>(self):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print("Method A from class A")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class B(A):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def </a:t>
            </a:r>
            <a:r>
              <a:rPr lang="en-US" sz="1400" dirty="0" err="1">
                <a:solidFill>
                  <a:schemeClr val="tx1"/>
                </a:solidFill>
              </a:rPr>
              <a:t>method_b</a:t>
            </a:r>
            <a:r>
              <a:rPr lang="en-US" sz="1400" dirty="0">
                <a:solidFill>
                  <a:schemeClr val="tx1"/>
                </a:solidFill>
              </a:rPr>
              <a:t>(self):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print("Method B from class B")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class C(A):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def </a:t>
            </a:r>
            <a:r>
              <a:rPr lang="en-US" sz="1400" dirty="0" err="1">
                <a:solidFill>
                  <a:schemeClr val="tx1"/>
                </a:solidFill>
              </a:rPr>
              <a:t>method_c</a:t>
            </a:r>
            <a:r>
              <a:rPr lang="en-US" sz="1400" dirty="0">
                <a:solidFill>
                  <a:schemeClr val="tx1"/>
                </a:solidFill>
              </a:rPr>
              <a:t>(self):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print("Method C from class C")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class D(B, C):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def </a:t>
            </a:r>
            <a:r>
              <a:rPr lang="en-US" sz="1400" dirty="0" err="1">
                <a:solidFill>
                  <a:schemeClr val="tx1"/>
                </a:solidFill>
              </a:rPr>
              <a:t>method_d</a:t>
            </a:r>
            <a:r>
              <a:rPr lang="en-US" sz="1400" dirty="0">
                <a:solidFill>
                  <a:schemeClr val="tx1"/>
                </a:solidFill>
              </a:rPr>
              <a:t>(self):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print("Method D from class D")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d_obj</a:t>
            </a:r>
            <a:r>
              <a:rPr lang="en-US" sz="1400" dirty="0">
                <a:solidFill>
                  <a:schemeClr val="tx1"/>
                </a:solidFill>
              </a:rPr>
              <a:t> = D()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d_obj.method_a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3248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1029</TotalTime>
  <Words>1024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Söhne</vt:lpstr>
      <vt:lpstr>Wingdings 3</vt:lpstr>
      <vt:lpstr>Slice</vt:lpstr>
      <vt:lpstr>INHERTIANCE   </vt:lpstr>
      <vt:lpstr>WHY INHERITANCE</vt:lpstr>
      <vt:lpstr>single level inheritance The inheritance in which a single derived class is inherited from a single base class is known as the Single Inheritance</vt:lpstr>
      <vt:lpstr>Multilevel Inheritance Multilevel inheritance in Python allows a class to inherit properties And methods from a   class that is already inherited from another class. </vt:lpstr>
      <vt:lpstr>mutiple inheritance  A class can be derived from more than one superclass  This is called multiple inheritance  </vt:lpstr>
      <vt:lpstr> HIRERICHAL inheritance A situation in which a parent class is inherited by many subclasses is called hierarchical inheritance </vt:lpstr>
      <vt:lpstr>hybrid Inheritance Hybrid inheritance is a combination of simple, multiple inheritance and hierarchical inheritance.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INHERTIANCE   </dc:title>
  <dc:creator>btech19eskit022@outlook.com</dc:creator>
  <cp:lastModifiedBy>btech19eskit022@outlook.com</cp:lastModifiedBy>
  <cp:revision>2</cp:revision>
  <dcterms:created xsi:type="dcterms:W3CDTF">2023-11-16T18:13:41Z</dcterms:created>
  <dcterms:modified xsi:type="dcterms:W3CDTF">2023-11-17T12:47:28Z</dcterms:modified>
</cp:coreProperties>
</file>