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41" autoAdjust="0"/>
    <p:restoredTop sz="94660"/>
  </p:normalViewPr>
  <p:slideViewPr>
    <p:cSldViewPr snapToGrid="0">
      <p:cViewPr varScale="1">
        <p:scale>
          <a:sx n="79" d="100"/>
          <a:sy n="79" d="100"/>
        </p:scale>
        <p:origin x="-36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4C9AA-D02C-CC33-9DBF-B661BD16F4EE}"/>
              </a:ext>
            </a:extLst>
          </p:cNvPr>
          <p:cNvSpPr>
            <a:spLocks noGrp="1"/>
          </p:cNvSpPr>
          <p:nvPr>
            <p:ph type="ctrTitle"/>
          </p:nvPr>
        </p:nvSpPr>
        <p:spPr/>
        <p:txBody>
          <a:bodyPr/>
          <a:lstStyle/>
          <a:p>
            <a:pPr algn="l"/>
            <a:r>
              <a:rPr lang="en-US" b="1" dirty="0"/>
              <a:t>PUBLIC TRANSPORT OPTIMIZATION</a:t>
            </a:r>
            <a:endParaRPr lang="en-IN" b="1" dirty="0"/>
          </a:p>
        </p:txBody>
      </p:sp>
      <p:sp>
        <p:nvSpPr>
          <p:cNvPr id="3" name="Subtitle 2">
            <a:extLst>
              <a:ext uri="{FF2B5EF4-FFF2-40B4-BE49-F238E27FC236}">
                <a16:creationId xmlns="" xmlns:a16="http://schemas.microsoft.com/office/drawing/2014/main" id="{EC16419E-0CF5-31D8-3753-502FFA339795}"/>
              </a:ext>
            </a:extLst>
          </p:cNvPr>
          <p:cNvSpPr>
            <a:spLocks noGrp="1"/>
          </p:cNvSpPr>
          <p:nvPr>
            <p:ph type="subTitle" idx="1"/>
          </p:nvPr>
        </p:nvSpPr>
        <p:spPr/>
        <p:txBody>
          <a:bodyPr/>
          <a:lstStyle/>
          <a:p>
            <a:pPr algn="l"/>
            <a:r>
              <a:rPr lang="en-US" b="1" dirty="0"/>
              <a:t>Using IoT</a:t>
            </a:r>
            <a:endParaRPr lang="en-IN" b="1" dirty="0"/>
          </a:p>
        </p:txBody>
      </p:sp>
    </p:spTree>
    <p:extLst>
      <p:ext uri="{BB962C8B-B14F-4D97-AF65-F5344CB8AC3E}">
        <p14:creationId xmlns="" xmlns:p14="http://schemas.microsoft.com/office/powerpoint/2010/main" val="97337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46812F-C723-D2A4-1D59-BF970E3F4775}"/>
              </a:ext>
            </a:extLst>
          </p:cNvPr>
          <p:cNvSpPr txBox="1"/>
          <p:nvPr/>
        </p:nvSpPr>
        <p:spPr>
          <a:xfrm>
            <a:off x="556590" y="421419"/>
            <a:ext cx="6321287" cy="3877985"/>
          </a:xfrm>
          <a:prstGeom prst="rect">
            <a:avLst/>
          </a:prstGeom>
          <a:noFill/>
        </p:spPr>
        <p:txBody>
          <a:bodyPr wrap="square" rtlCol="0">
            <a:spAutoFit/>
          </a:bodyPr>
          <a:lstStyle/>
          <a:p>
            <a:r>
              <a:rPr lang="en-US" sz="4800" b="1" dirty="0">
                <a:solidFill>
                  <a:schemeClr val="accent2"/>
                </a:solidFill>
              </a:rPr>
              <a:t>Team members :</a:t>
            </a:r>
          </a:p>
          <a:p>
            <a:pPr marL="342900" indent="-342900">
              <a:buFont typeface="+mj-lt"/>
              <a:buAutoNum type="arabicPeriod"/>
            </a:pPr>
            <a:r>
              <a:rPr lang="en-US" sz="3600" dirty="0" err="1">
                <a:solidFill>
                  <a:schemeClr val="tx1">
                    <a:lumMod val="65000"/>
                    <a:lumOff val="35000"/>
                  </a:schemeClr>
                </a:solidFill>
              </a:rPr>
              <a:t>Ariharasudan</a:t>
            </a:r>
            <a:r>
              <a:rPr lang="en-US" sz="3600" dirty="0">
                <a:solidFill>
                  <a:schemeClr val="tx1">
                    <a:lumMod val="65000"/>
                    <a:lumOff val="35000"/>
                  </a:schemeClr>
                </a:solidFill>
              </a:rPr>
              <a:t> M (Leader)</a:t>
            </a:r>
          </a:p>
          <a:p>
            <a:pPr marL="342900" indent="-342900">
              <a:buFont typeface="+mj-lt"/>
              <a:buAutoNum type="arabicPeriod"/>
            </a:pPr>
            <a:r>
              <a:rPr lang="en-US" sz="3600" dirty="0" err="1">
                <a:solidFill>
                  <a:schemeClr val="tx1">
                    <a:lumMod val="65000"/>
                    <a:lumOff val="35000"/>
                  </a:schemeClr>
                </a:solidFill>
              </a:rPr>
              <a:t>Amuruth</a:t>
            </a:r>
            <a:r>
              <a:rPr lang="en-US" sz="3600" dirty="0">
                <a:solidFill>
                  <a:schemeClr val="tx1">
                    <a:lumMod val="65000"/>
                    <a:lumOff val="35000"/>
                  </a:schemeClr>
                </a:solidFill>
              </a:rPr>
              <a:t> R</a:t>
            </a:r>
          </a:p>
          <a:p>
            <a:pPr marL="342900" indent="-342900">
              <a:buFont typeface="+mj-lt"/>
              <a:buAutoNum type="arabicPeriod"/>
            </a:pPr>
            <a:r>
              <a:rPr lang="en-US" sz="3600" dirty="0">
                <a:solidFill>
                  <a:schemeClr val="tx1">
                    <a:lumMod val="65000"/>
                    <a:lumOff val="35000"/>
                  </a:schemeClr>
                </a:solidFill>
              </a:rPr>
              <a:t>Darshan M</a:t>
            </a:r>
          </a:p>
          <a:p>
            <a:pPr marL="342900" indent="-342900">
              <a:buFont typeface="+mj-lt"/>
              <a:buAutoNum type="arabicPeriod"/>
            </a:pPr>
            <a:r>
              <a:rPr lang="en-US" sz="3600" dirty="0" err="1">
                <a:solidFill>
                  <a:schemeClr val="tx1">
                    <a:lumMod val="65000"/>
                    <a:lumOff val="35000"/>
                  </a:schemeClr>
                </a:solidFill>
              </a:rPr>
              <a:t>Karthiban</a:t>
            </a:r>
            <a:r>
              <a:rPr lang="en-US" sz="3600" dirty="0">
                <a:solidFill>
                  <a:schemeClr val="tx1">
                    <a:lumMod val="65000"/>
                    <a:lumOff val="35000"/>
                  </a:schemeClr>
                </a:solidFill>
              </a:rPr>
              <a:t> K</a:t>
            </a:r>
          </a:p>
          <a:p>
            <a:pPr marL="342900" indent="-342900">
              <a:buFont typeface="+mj-lt"/>
              <a:buAutoNum type="arabicPeriod"/>
            </a:pPr>
            <a:r>
              <a:rPr lang="en-US" sz="3600" dirty="0">
                <a:solidFill>
                  <a:schemeClr val="tx1">
                    <a:lumMod val="65000"/>
                    <a:lumOff val="35000"/>
                  </a:schemeClr>
                </a:solidFill>
              </a:rPr>
              <a:t>Kishore G J</a:t>
            </a:r>
          </a:p>
          <a:p>
            <a:endParaRPr lang="en-IN" dirty="0">
              <a:solidFill>
                <a:schemeClr val="accent2"/>
              </a:solidFill>
            </a:endParaRPr>
          </a:p>
        </p:txBody>
      </p:sp>
    </p:spTree>
    <p:extLst>
      <p:ext uri="{BB962C8B-B14F-4D97-AF65-F5344CB8AC3E}">
        <p14:creationId xmlns="" xmlns:p14="http://schemas.microsoft.com/office/powerpoint/2010/main" val="207943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40E2CE-D7A1-C8EC-DD07-E7082BE61F6A}"/>
              </a:ext>
            </a:extLst>
          </p:cNvPr>
          <p:cNvSpPr>
            <a:spLocks noGrp="1"/>
          </p:cNvSpPr>
          <p:nvPr>
            <p:ph type="title"/>
          </p:nvPr>
        </p:nvSpPr>
        <p:spPr/>
        <p:txBody>
          <a:bodyPr/>
          <a:lstStyle/>
          <a:p>
            <a:r>
              <a:rPr lang="en-US" b="1" dirty="0"/>
              <a:t>The Problem Definition:</a:t>
            </a:r>
            <a:endParaRPr lang="en-IN" b="1" dirty="0"/>
          </a:p>
        </p:txBody>
      </p:sp>
      <p:sp>
        <p:nvSpPr>
          <p:cNvPr id="4" name="TextBox 3">
            <a:extLst>
              <a:ext uri="{FF2B5EF4-FFF2-40B4-BE49-F238E27FC236}">
                <a16:creationId xmlns="" xmlns:a16="http://schemas.microsoft.com/office/drawing/2014/main" id="{F8D66D3B-9492-AF25-27F6-9E70FAD3786B}"/>
              </a:ext>
            </a:extLst>
          </p:cNvPr>
          <p:cNvSpPr txBox="1"/>
          <p:nvPr/>
        </p:nvSpPr>
        <p:spPr>
          <a:xfrm>
            <a:off x="753386" y="1506846"/>
            <a:ext cx="7937390" cy="4154984"/>
          </a:xfrm>
          <a:prstGeom prst="rect">
            <a:avLst/>
          </a:prstGeom>
          <a:noFill/>
        </p:spPr>
        <p:txBody>
          <a:bodyPr wrap="square">
            <a:spAutoFit/>
          </a:bodyPr>
          <a:lstStyle/>
          <a:p>
            <a:r>
              <a:rPr lang="en-US" sz="2400" dirty="0"/>
              <a:t>The project involves integrating </a:t>
            </a:r>
            <a:r>
              <a:rPr lang="en-US" sz="2400" dirty="0" smtClean="0"/>
              <a:t>Ultrasonic proximity </a:t>
            </a:r>
            <a:r>
              <a:rPr lang="en-US" sz="2400" dirty="0" smtClean="0"/>
              <a:t>sensors,</a:t>
            </a:r>
            <a:r>
              <a:rPr lang="en-US" sz="2400" b="1" dirty="0" smtClean="0"/>
              <a:t> </a:t>
            </a:r>
            <a:r>
              <a:rPr lang="en-US" sz="2400" dirty="0" smtClean="0"/>
              <a:t>GPS,</a:t>
            </a:r>
            <a:r>
              <a:rPr lang="en-US" sz="2400" b="1" dirty="0" smtClean="0"/>
              <a:t> </a:t>
            </a:r>
            <a:r>
              <a:rPr lang="en-US" sz="2400" dirty="0" smtClean="0"/>
              <a:t>Expected Time of Arrival (ETA) Predictor</a:t>
            </a:r>
            <a:r>
              <a:rPr lang="en-US" sz="2400" dirty="0" smtClean="0"/>
              <a:t> </a:t>
            </a:r>
            <a:r>
              <a:rPr lang="en-US" sz="2400" dirty="0"/>
              <a:t>sensors into public transportation vehicles to monitor ridership, track locations, and predict arrival times. The goal is to provide real- time transit information to the public through a public </a:t>
            </a:r>
            <a:r>
              <a:rPr lang="en-US" sz="2400" dirty="0" smtClean="0"/>
              <a:t>platform like mobile app or websites, </a:t>
            </a:r>
            <a:r>
              <a:rPr lang="en-US" sz="2400" dirty="0"/>
              <a:t>enhancing the efficiency and quality of public transportation services. This project includes defining objectives, designing the </a:t>
            </a:r>
            <a:r>
              <a:rPr lang="en-US" sz="2400" dirty="0" err="1"/>
              <a:t>loT</a:t>
            </a:r>
            <a:r>
              <a:rPr lang="en-US" sz="2400" dirty="0"/>
              <a:t> sensor system, developing the real-time transit information platform, and integrating them using </a:t>
            </a:r>
            <a:r>
              <a:rPr lang="en-US" sz="2400" dirty="0" err="1"/>
              <a:t>loT</a:t>
            </a:r>
            <a:r>
              <a:rPr lang="en-US" sz="2400" dirty="0"/>
              <a:t> technology and Python.</a:t>
            </a:r>
            <a:endParaRPr lang="en-IN" sz="2400" dirty="0"/>
          </a:p>
        </p:txBody>
      </p:sp>
    </p:spTree>
    <p:extLst>
      <p:ext uri="{BB962C8B-B14F-4D97-AF65-F5344CB8AC3E}">
        <p14:creationId xmlns="" xmlns:p14="http://schemas.microsoft.com/office/powerpoint/2010/main" val="142184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a:t>
            </a:r>
            <a:endParaRPr lang="en-US" b="1" dirty="0"/>
          </a:p>
        </p:txBody>
      </p:sp>
      <p:sp>
        <p:nvSpPr>
          <p:cNvPr id="4" name="TextBox 3"/>
          <p:cNvSpPr txBox="1"/>
          <p:nvPr/>
        </p:nvSpPr>
        <p:spPr>
          <a:xfrm>
            <a:off x="541420" y="1407695"/>
            <a:ext cx="8855242" cy="4247317"/>
          </a:xfrm>
          <a:prstGeom prst="rect">
            <a:avLst/>
          </a:prstGeom>
          <a:noFill/>
        </p:spPr>
        <p:txBody>
          <a:bodyPr wrap="square" rtlCol="0">
            <a:spAutoFit/>
          </a:bodyPr>
          <a:lstStyle/>
          <a:p>
            <a:r>
              <a:rPr lang="en-US" dirty="0" smtClean="0"/>
              <a:t>By using </a:t>
            </a:r>
            <a:r>
              <a:rPr lang="en-US" dirty="0" err="1" smtClean="0"/>
              <a:t>IoT</a:t>
            </a:r>
            <a:r>
              <a:rPr lang="en-US" dirty="0" smtClean="0"/>
              <a:t> sensors we are going to provide the location , passengers count &amp; arrival time estimation for the public transportation details to the passengers to give the quality &amp; effective transportation .</a:t>
            </a:r>
          </a:p>
          <a:p>
            <a:r>
              <a:rPr lang="en-US" dirty="0" smtClean="0"/>
              <a:t>Efficient public transportation systems are crucial for modern urban environments, aiming to reduce congestion, lower emissions, and enhance passenger satisfaction. To achieve these goals, this research focuses on harnessing the power of the Internet of Things (</a:t>
            </a:r>
            <a:r>
              <a:rPr lang="en-US" dirty="0" err="1" smtClean="0"/>
              <a:t>IoT</a:t>
            </a:r>
            <a:r>
              <a:rPr lang="en-US" dirty="0" smtClean="0"/>
              <a:t>) to optimize public transport operations. Specifically, this study proposes a comprehensive solution that revolves around three key aspects: passenger count, real-time location tracking, and arrival time prediction</a:t>
            </a:r>
            <a:r>
              <a:rPr lang="en-US" dirty="0" smtClean="0"/>
              <a:t>.</a:t>
            </a:r>
          </a:p>
          <a:p>
            <a:r>
              <a:rPr lang="en-US" dirty="0" smtClean="0"/>
              <a:t>Accurate passenger counting is essential for optimizing resource allocation, scheduling, and ensuring passenger comfort. Leveraging </a:t>
            </a:r>
            <a:r>
              <a:rPr lang="en-US" dirty="0" err="1" smtClean="0"/>
              <a:t>IoT</a:t>
            </a:r>
            <a:r>
              <a:rPr lang="en-US" dirty="0" smtClean="0"/>
              <a:t> sensors and machine learning algorithms, our system employs cameras and sensors within vehicles and at stations to precisely monitor passenger boarding and alighting. This data is then processed in real-time to provide up-to-the-minute passenger counts, enabling transport authorities to adjust service frequencies and capacities dynamically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F71729-F06D-8990-E55F-97E6276B5B4C}"/>
              </a:ext>
            </a:extLst>
          </p:cNvPr>
          <p:cNvSpPr>
            <a:spLocks noGrp="1"/>
          </p:cNvSpPr>
          <p:nvPr>
            <p:ph type="title"/>
          </p:nvPr>
        </p:nvSpPr>
        <p:spPr/>
        <p:txBody>
          <a:bodyPr/>
          <a:lstStyle/>
          <a:p>
            <a:r>
              <a:rPr lang="en-US" b="1" dirty="0" smtClean="0"/>
              <a:t>OBJECTIVES:</a:t>
            </a:r>
            <a:endParaRPr lang="en-IN" b="1" dirty="0"/>
          </a:p>
        </p:txBody>
      </p:sp>
      <p:sp>
        <p:nvSpPr>
          <p:cNvPr id="3" name="TextBox 2">
            <a:extLst>
              <a:ext uri="{FF2B5EF4-FFF2-40B4-BE49-F238E27FC236}">
                <a16:creationId xmlns="" xmlns:a16="http://schemas.microsoft.com/office/drawing/2014/main" id="{30AB5DC7-8BA5-E720-41FC-90F52FDBEEF5}"/>
              </a:ext>
            </a:extLst>
          </p:cNvPr>
          <p:cNvSpPr txBox="1"/>
          <p:nvPr/>
        </p:nvSpPr>
        <p:spPr>
          <a:xfrm>
            <a:off x="677335" y="1709530"/>
            <a:ext cx="8596668" cy="1477328"/>
          </a:xfrm>
          <a:prstGeom prst="rect">
            <a:avLst/>
          </a:prstGeom>
          <a:noFill/>
        </p:spPr>
        <p:txBody>
          <a:bodyPr wrap="square" rtlCol="0">
            <a:spAutoFit/>
          </a:bodyPr>
          <a:lstStyle/>
          <a:p>
            <a:r>
              <a:rPr lang="en-US" b="1" dirty="0">
                <a:solidFill>
                  <a:schemeClr val="accent1"/>
                </a:solidFill>
              </a:rPr>
              <a:t>To monitor the ridership:</a:t>
            </a:r>
          </a:p>
          <a:p>
            <a:endParaRPr lang="en-US" dirty="0"/>
          </a:p>
          <a:p>
            <a:pPr marL="285750" indent="-285750">
              <a:buFont typeface="Arial" panose="020B0604020202020204" pitchFamily="34" charset="0"/>
              <a:buChar char="•"/>
            </a:pPr>
            <a:r>
              <a:rPr lang="en-US" b="1" dirty="0"/>
              <a:t>Ultrasonic proximity sensors </a:t>
            </a:r>
            <a:r>
              <a:rPr lang="en-US" dirty="0"/>
              <a:t>use reflected or transmitted ultrasonic waves to detect the presence or absence of a target component. </a:t>
            </a:r>
          </a:p>
          <a:p>
            <a:pPr marL="285750" indent="-285750">
              <a:buFont typeface="Arial" panose="020B0604020202020204" pitchFamily="34" charset="0"/>
              <a:buChar char="•"/>
            </a:pPr>
            <a:endParaRPr lang="en-IN" dirty="0"/>
          </a:p>
        </p:txBody>
      </p:sp>
      <p:sp>
        <p:nvSpPr>
          <p:cNvPr id="5" name="TextBox 4">
            <a:extLst>
              <a:ext uri="{FF2B5EF4-FFF2-40B4-BE49-F238E27FC236}">
                <a16:creationId xmlns="" xmlns:a16="http://schemas.microsoft.com/office/drawing/2014/main" id="{4937BD77-2B50-7DD9-5B1A-825078E90A04}"/>
              </a:ext>
            </a:extLst>
          </p:cNvPr>
          <p:cNvSpPr txBox="1"/>
          <p:nvPr/>
        </p:nvSpPr>
        <p:spPr>
          <a:xfrm>
            <a:off x="617176" y="3536318"/>
            <a:ext cx="8992925" cy="1200329"/>
          </a:xfrm>
          <a:prstGeom prst="rect">
            <a:avLst/>
          </a:prstGeom>
          <a:noFill/>
        </p:spPr>
        <p:txBody>
          <a:bodyPr wrap="square" rtlCol="0">
            <a:spAutoFit/>
          </a:bodyPr>
          <a:lstStyle/>
          <a:p>
            <a:r>
              <a:rPr lang="en-US" b="1" dirty="0">
                <a:solidFill>
                  <a:schemeClr val="accent1"/>
                </a:solidFill>
              </a:rPr>
              <a:t>To Track location :</a:t>
            </a:r>
          </a:p>
          <a:p>
            <a:endParaRPr lang="en-US" b="1" dirty="0"/>
          </a:p>
          <a:p>
            <a:pPr marL="285750" indent="-285750">
              <a:buFont typeface="Arial" panose="020B0604020202020204" pitchFamily="34" charset="0"/>
              <a:buChar char="•"/>
            </a:pPr>
            <a:r>
              <a:rPr lang="en-US" b="1" dirty="0"/>
              <a:t>GPS</a:t>
            </a:r>
            <a:r>
              <a:rPr lang="en-US" dirty="0"/>
              <a:t> devices are installed within a bus and these devices transmit their location in real-time on a </a:t>
            </a:r>
            <a:r>
              <a:rPr lang="en-US" dirty="0" smtClean="0"/>
              <a:t>map .</a:t>
            </a:r>
            <a:endParaRPr lang="en-IN" dirty="0">
              <a:solidFill>
                <a:schemeClr val="accent1"/>
              </a:solidFill>
            </a:endParaRPr>
          </a:p>
        </p:txBody>
      </p:sp>
      <p:sp>
        <p:nvSpPr>
          <p:cNvPr id="6" name="TextBox 5">
            <a:extLst>
              <a:ext uri="{FF2B5EF4-FFF2-40B4-BE49-F238E27FC236}">
                <a16:creationId xmlns="" xmlns:a16="http://schemas.microsoft.com/office/drawing/2014/main" id="{3015A244-AE5D-2ACD-2A23-A5D5C20498D7}"/>
              </a:ext>
            </a:extLst>
          </p:cNvPr>
          <p:cNvSpPr txBox="1"/>
          <p:nvPr/>
        </p:nvSpPr>
        <p:spPr>
          <a:xfrm>
            <a:off x="600848" y="5103692"/>
            <a:ext cx="8674873" cy="1200329"/>
          </a:xfrm>
          <a:prstGeom prst="rect">
            <a:avLst/>
          </a:prstGeom>
          <a:noFill/>
        </p:spPr>
        <p:txBody>
          <a:bodyPr wrap="square" rtlCol="0">
            <a:spAutoFit/>
          </a:bodyPr>
          <a:lstStyle/>
          <a:p>
            <a:r>
              <a:rPr lang="en-US" b="1" dirty="0">
                <a:solidFill>
                  <a:schemeClr val="accent1"/>
                </a:solidFill>
              </a:rPr>
              <a:t>To Predict The Arrival Time :</a:t>
            </a:r>
            <a:r>
              <a:rPr lang="en-US" b="1" dirty="0"/>
              <a:t> </a:t>
            </a:r>
          </a:p>
          <a:p>
            <a:endParaRPr lang="en-US" b="1" dirty="0"/>
          </a:p>
          <a:p>
            <a:pPr marL="285750" indent="-285750">
              <a:buFont typeface="Arial" panose="020B0604020202020204" pitchFamily="34" charset="0"/>
              <a:buChar char="•"/>
            </a:pPr>
            <a:r>
              <a:rPr lang="en-US" dirty="0" smtClean="0"/>
              <a:t>An </a:t>
            </a:r>
            <a:r>
              <a:rPr lang="en-US" b="1" dirty="0" smtClean="0"/>
              <a:t>Expected Time of Arrival (ETA) Predictor </a:t>
            </a:r>
            <a:r>
              <a:rPr lang="en-US" dirty="0" smtClean="0"/>
              <a:t>is a tool that estimates the time it will take for a person or object to arrive at a particular destination.  </a:t>
            </a:r>
            <a:endParaRPr lang="en-US" b="1" dirty="0"/>
          </a:p>
        </p:txBody>
      </p:sp>
    </p:spTree>
    <p:extLst>
      <p:ext uri="{BB962C8B-B14F-4D97-AF65-F5344CB8AC3E}">
        <p14:creationId xmlns="" xmlns:p14="http://schemas.microsoft.com/office/powerpoint/2010/main" val="318597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2C1FA01-A531-F90A-DA7A-7412AAA11986}"/>
              </a:ext>
            </a:extLst>
          </p:cNvPr>
          <p:cNvSpPr txBox="1"/>
          <p:nvPr/>
        </p:nvSpPr>
        <p:spPr>
          <a:xfrm>
            <a:off x="540689" y="2981739"/>
            <a:ext cx="8794142" cy="3224254"/>
          </a:xfrm>
          <a:prstGeom prst="rect">
            <a:avLst/>
          </a:prstGeom>
          <a:noFill/>
        </p:spPr>
        <p:txBody>
          <a:bodyPr wrap="square" rtlCol="0">
            <a:spAutoFit/>
          </a:bodyPr>
          <a:lstStyle/>
          <a:p>
            <a:endParaRPr lang="en-IN"/>
          </a:p>
        </p:txBody>
      </p:sp>
      <p:sp>
        <p:nvSpPr>
          <p:cNvPr id="5" name="TextBox 4"/>
          <p:cNvSpPr txBox="1"/>
          <p:nvPr/>
        </p:nvSpPr>
        <p:spPr>
          <a:xfrm>
            <a:off x="481263" y="625642"/>
            <a:ext cx="9312442" cy="4093428"/>
          </a:xfrm>
          <a:prstGeom prst="rect">
            <a:avLst/>
          </a:prstGeom>
          <a:noFill/>
        </p:spPr>
        <p:txBody>
          <a:bodyPr wrap="square" rtlCol="0">
            <a:spAutoFit/>
          </a:bodyPr>
          <a:lstStyle/>
          <a:p>
            <a:r>
              <a:rPr lang="en-US" sz="3600" dirty="0" err="1" smtClean="0">
                <a:solidFill>
                  <a:schemeClr val="accent1"/>
                </a:solidFill>
              </a:rPr>
              <a:t>IoT</a:t>
            </a:r>
            <a:r>
              <a:rPr lang="en-US" sz="3600" dirty="0" smtClean="0">
                <a:solidFill>
                  <a:schemeClr val="accent1"/>
                </a:solidFill>
              </a:rPr>
              <a:t> Sensors :</a:t>
            </a:r>
          </a:p>
          <a:p>
            <a:endParaRPr lang="en-US" sz="2800" dirty="0" smtClean="0">
              <a:solidFill>
                <a:schemeClr val="accent1"/>
              </a:solidFill>
            </a:endParaRPr>
          </a:p>
          <a:p>
            <a:pPr marL="457200" indent="-457200">
              <a:buFont typeface="+mj-lt"/>
              <a:buAutoNum type="arabicPeriod"/>
            </a:pPr>
            <a:r>
              <a:rPr lang="en-US" sz="2800" b="1" dirty="0" smtClean="0"/>
              <a:t>Ultrasonic proximity sensors</a:t>
            </a:r>
            <a:r>
              <a:rPr lang="en-US" sz="2800" dirty="0" smtClean="0"/>
              <a:t> -</a:t>
            </a:r>
            <a:r>
              <a:rPr lang="en-US" sz="2800" dirty="0" smtClean="0">
                <a:solidFill>
                  <a:schemeClr val="tx2"/>
                </a:solidFill>
              </a:rPr>
              <a:t> To monitor the ridership</a:t>
            </a:r>
          </a:p>
          <a:p>
            <a:pPr marL="457200" indent="-457200">
              <a:buFont typeface="+mj-lt"/>
              <a:buAutoNum type="arabicPeriod"/>
            </a:pPr>
            <a:endParaRPr lang="en-US" sz="2800" dirty="0" smtClean="0">
              <a:solidFill>
                <a:schemeClr val="tx2"/>
              </a:solidFill>
            </a:endParaRPr>
          </a:p>
          <a:p>
            <a:pPr marL="457200" indent="-457200">
              <a:buFont typeface="+mj-lt"/>
              <a:buAutoNum type="arabicPeriod"/>
            </a:pPr>
            <a:r>
              <a:rPr lang="en-US" sz="2800" b="1" dirty="0" smtClean="0"/>
              <a:t>GPS</a:t>
            </a:r>
            <a:r>
              <a:rPr lang="en-US" sz="2800" dirty="0" smtClean="0"/>
              <a:t> - </a:t>
            </a:r>
            <a:r>
              <a:rPr lang="en-US" sz="2800" dirty="0" smtClean="0">
                <a:solidFill>
                  <a:schemeClr val="tx2"/>
                </a:solidFill>
              </a:rPr>
              <a:t>To Track location</a:t>
            </a:r>
            <a:r>
              <a:rPr lang="en-US" sz="2800" b="1" dirty="0" smtClean="0">
                <a:solidFill>
                  <a:schemeClr val="accent1"/>
                </a:solidFill>
              </a:rPr>
              <a:t> </a:t>
            </a:r>
          </a:p>
          <a:p>
            <a:pPr marL="457200" indent="-457200">
              <a:buFont typeface="+mj-lt"/>
              <a:buAutoNum type="arabicPeriod"/>
            </a:pPr>
            <a:endParaRPr lang="en-US" sz="2800" b="1" dirty="0" smtClean="0">
              <a:solidFill>
                <a:schemeClr val="accent1"/>
              </a:solidFill>
            </a:endParaRPr>
          </a:p>
          <a:p>
            <a:pPr marL="457200" indent="-457200">
              <a:buFont typeface="+mj-lt"/>
              <a:buAutoNum type="arabicPeriod"/>
            </a:pPr>
            <a:r>
              <a:rPr lang="en-US" sz="2800" b="1" dirty="0" smtClean="0"/>
              <a:t>Expected Time of Arrival (ETA) Predictor - </a:t>
            </a:r>
            <a:r>
              <a:rPr lang="en-US" sz="2800" dirty="0" smtClean="0">
                <a:solidFill>
                  <a:schemeClr val="tx2"/>
                </a:solidFill>
              </a:rPr>
              <a:t>To Predict The Arrival Time </a:t>
            </a:r>
          </a:p>
        </p:txBody>
      </p:sp>
    </p:spTree>
    <p:extLst>
      <p:ext uri="{BB962C8B-B14F-4D97-AF65-F5344CB8AC3E}">
        <p14:creationId xmlns="" xmlns:p14="http://schemas.microsoft.com/office/powerpoint/2010/main" val="321363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421" y="445168"/>
            <a:ext cx="9119937" cy="584775"/>
          </a:xfrm>
          <a:prstGeom prst="rect">
            <a:avLst/>
          </a:prstGeom>
          <a:noFill/>
        </p:spPr>
        <p:txBody>
          <a:bodyPr wrap="square" rtlCol="0">
            <a:spAutoFit/>
          </a:bodyPr>
          <a:lstStyle/>
          <a:p>
            <a:r>
              <a:rPr lang="en-US" sz="3200" b="1" dirty="0" smtClean="0">
                <a:solidFill>
                  <a:schemeClr val="accent1"/>
                </a:solidFill>
              </a:rPr>
              <a:t>Real-Time Transit Information Platforms:</a:t>
            </a:r>
            <a:endParaRPr lang="en-US" sz="3200" b="1" dirty="0">
              <a:solidFill>
                <a:schemeClr val="accent1"/>
              </a:solidFill>
            </a:endParaRPr>
          </a:p>
        </p:txBody>
      </p:sp>
      <p:sp>
        <p:nvSpPr>
          <p:cNvPr id="3" name="Rectangle 2"/>
          <p:cNvSpPr/>
          <p:nvPr/>
        </p:nvSpPr>
        <p:spPr>
          <a:xfrm>
            <a:off x="653716" y="1433172"/>
            <a:ext cx="7587916" cy="1200329"/>
          </a:xfrm>
          <a:prstGeom prst="rect">
            <a:avLst/>
          </a:prstGeom>
        </p:spPr>
        <p:txBody>
          <a:bodyPr wrap="square">
            <a:spAutoFit/>
          </a:bodyPr>
          <a:lstStyle/>
          <a:p>
            <a:pPr>
              <a:buFont typeface="Arial" pitchFamily="34" charset="0"/>
              <a:buChar char="•"/>
            </a:pPr>
            <a:r>
              <a:rPr lang="en-US" b="1" dirty="0" smtClean="0"/>
              <a:t>Mobile Apps:</a:t>
            </a:r>
          </a:p>
          <a:p>
            <a:pPr>
              <a:buFont typeface="Arial" pitchFamily="34" charset="0"/>
              <a:buChar char="•"/>
            </a:pPr>
            <a:endParaRPr lang="en-US" b="1" dirty="0" smtClean="0"/>
          </a:p>
          <a:p>
            <a:r>
              <a:rPr lang="en-US" dirty="0" smtClean="0"/>
              <a:t>       Provide passengers with real-time information on vehicle            locations, arrivals, and delays via user-friendly mobile applications.</a:t>
            </a:r>
            <a:endParaRPr lang="en-US" dirty="0"/>
          </a:p>
        </p:txBody>
      </p:sp>
      <p:sp>
        <p:nvSpPr>
          <p:cNvPr id="4" name="Rectangle 3"/>
          <p:cNvSpPr/>
          <p:nvPr/>
        </p:nvSpPr>
        <p:spPr>
          <a:xfrm>
            <a:off x="689811" y="2847019"/>
            <a:ext cx="6096000" cy="1200329"/>
          </a:xfrm>
          <a:prstGeom prst="rect">
            <a:avLst/>
          </a:prstGeom>
        </p:spPr>
        <p:txBody>
          <a:bodyPr>
            <a:spAutoFit/>
          </a:bodyPr>
          <a:lstStyle/>
          <a:p>
            <a:pPr>
              <a:buFont typeface="Arial" pitchFamily="34" charset="0"/>
              <a:buChar char="•"/>
            </a:pPr>
            <a:r>
              <a:rPr lang="en-US" b="1" dirty="0" smtClean="0"/>
              <a:t>Public Displays:</a:t>
            </a:r>
          </a:p>
          <a:p>
            <a:pPr>
              <a:buFont typeface="Arial" pitchFamily="34" charset="0"/>
              <a:buChar char="•"/>
            </a:pPr>
            <a:endParaRPr lang="en-US" b="1" dirty="0" smtClean="0"/>
          </a:p>
          <a:p>
            <a:r>
              <a:rPr lang="en-US" dirty="0" smtClean="0"/>
              <a:t>       Install digital signage at bus stops and train stations to show real-time departure times and service updates.</a:t>
            </a:r>
            <a:endParaRPr lang="en-US" dirty="0"/>
          </a:p>
        </p:txBody>
      </p:sp>
      <p:sp>
        <p:nvSpPr>
          <p:cNvPr id="5" name="Rectangle 4"/>
          <p:cNvSpPr/>
          <p:nvPr/>
        </p:nvSpPr>
        <p:spPr>
          <a:xfrm>
            <a:off x="798095" y="4453099"/>
            <a:ext cx="6096000" cy="1477328"/>
          </a:xfrm>
          <a:prstGeom prst="rect">
            <a:avLst/>
          </a:prstGeom>
        </p:spPr>
        <p:txBody>
          <a:bodyPr>
            <a:spAutoFit/>
          </a:bodyPr>
          <a:lstStyle/>
          <a:p>
            <a:pPr>
              <a:buFont typeface="Arial" pitchFamily="34" charset="0"/>
              <a:buChar char="•"/>
            </a:pPr>
            <a:r>
              <a:rPr lang="en-US" b="1" dirty="0" smtClean="0"/>
              <a:t>Voice Assistants:</a:t>
            </a:r>
          </a:p>
          <a:p>
            <a:pPr>
              <a:buFont typeface="Arial" pitchFamily="34" charset="0"/>
              <a:buChar char="•"/>
            </a:pPr>
            <a:endParaRPr lang="en-US" b="1" dirty="0" smtClean="0"/>
          </a:p>
          <a:p>
            <a:r>
              <a:rPr lang="en-US" dirty="0" smtClean="0"/>
              <a:t>      Integrate transit information with popular voice assistants, enabling passengers to receive updates hands-free.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rot="5400000">
            <a:off x="2370222" y="3657599"/>
            <a:ext cx="4957010" cy="48128"/>
          </a:xfrm>
          <a:prstGeom prst="line">
            <a:avLst/>
          </a:prstGeom>
        </p:spPr>
        <p:style>
          <a:lnRef idx="3">
            <a:schemeClr val="dk1"/>
          </a:lnRef>
          <a:fillRef idx="0">
            <a:schemeClr val="dk1"/>
          </a:fillRef>
          <a:effectRef idx="2">
            <a:schemeClr val="dk1"/>
          </a:effectRef>
          <a:fontRef idx="minor">
            <a:schemeClr val="tx1"/>
          </a:fontRef>
        </p:style>
      </p:cxnSp>
      <p:sp>
        <p:nvSpPr>
          <p:cNvPr id="4" name="Oval 3"/>
          <p:cNvSpPr/>
          <p:nvPr/>
        </p:nvSpPr>
        <p:spPr>
          <a:xfrm>
            <a:off x="4427620" y="1552074"/>
            <a:ext cx="938463"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accent1"/>
                </a:solidFill>
              </a:rPr>
              <a:t>1.</a:t>
            </a:r>
            <a:endParaRPr lang="en-US" sz="2400" b="1" dirty="0">
              <a:solidFill>
                <a:schemeClr val="accent1"/>
              </a:solidFill>
            </a:endParaRPr>
          </a:p>
        </p:txBody>
      </p:sp>
      <p:sp>
        <p:nvSpPr>
          <p:cNvPr id="7" name="Oval 6"/>
          <p:cNvSpPr/>
          <p:nvPr/>
        </p:nvSpPr>
        <p:spPr>
          <a:xfrm>
            <a:off x="4399546" y="3100137"/>
            <a:ext cx="938463"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accent1"/>
                </a:solidFill>
              </a:rPr>
              <a:t>2.</a:t>
            </a:r>
            <a:endParaRPr lang="en-US" sz="2400" b="1" dirty="0">
              <a:solidFill>
                <a:schemeClr val="accent1"/>
              </a:solidFill>
            </a:endParaRPr>
          </a:p>
        </p:txBody>
      </p:sp>
      <p:sp>
        <p:nvSpPr>
          <p:cNvPr id="8" name="Oval 7"/>
          <p:cNvSpPr/>
          <p:nvPr/>
        </p:nvSpPr>
        <p:spPr>
          <a:xfrm>
            <a:off x="4383504" y="4696327"/>
            <a:ext cx="938463"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accent1"/>
                </a:solidFill>
              </a:rPr>
              <a:t>3.</a:t>
            </a:r>
            <a:endParaRPr lang="en-US" sz="2400" b="1" dirty="0">
              <a:solidFill>
                <a:schemeClr val="accent1"/>
              </a:solidFill>
            </a:endParaRPr>
          </a:p>
        </p:txBody>
      </p:sp>
      <p:cxnSp>
        <p:nvCxnSpPr>
          <p:cNvPr id="10" name="Straight Connector 9"/>
          <p:cNvCxnSpPr>
            <a:stCxn id="4" idx="6"/>
          </p:cNvCxnSpPr>
          <p:nvPr/>
        </p:nvCxnSpPr>
        <p:spPr>
          <a:xfrm flipV="1">
            <a:off x="5366083" y="1913021"/>
            <a:ext cx="1419728" cy="1804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2943725" y="3461084"/>
            <a:ext cx="1419728" cy="1804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5309936" y="5021179"/>
            <a:ext cx="1419728" cy="18048"/>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6795963" y="1596008"/>
            <a:ext cx="2371162" cy="461665"/>
          </a:xfrm>
          <a:prstGeom prst="rect">
            <a:avLst/>
          </a:prstGeom>
        </p:spPr>
        <p:txBody>
          <a:bodyPr wrap="none">
            <a:spAutoFit/>
          </a:bodyPr>
          <a:lstStyle/>
          <a:p>
            <a:r>
              <a:rPr lang="en-US" sz="2400" b="1" dirty="0" smtClean="0">
                <a:solidFill>
                  <a:schemeClr val="accent1"/>
                </a:solidFill>
              </a:rPr>
              <a:t>Data Collection</a:t>
            </a:r>
            <a:endParaRPr lang="en-US" sz="2400" b="1" dirty="0">
              <a:solidFill>
                <a:schemeClr val="accent1"/>
              </a:solidFill>
            </a:endParaRPr>
          </a:p>
        </p:txBody>
      </p:sp>
      <p:sp>
        <p:nvSpPr>
          <p:cNvPr id="14" name="Rectangle 13"/>
          <p:cNvSpPr/>
          <p:nvPr/>
        </p:nvSpPr>
        <p:spPr>
          <a:xfrm>
            <a:off x="6837947" y="2095183"/>
            <a:ext cx="3400927" cy="1200329"/>
          </a:xfrm>
          <a:prstGeom prst="rect">
            <a:avLst/>
          </a:prstGeom>
        </p:spPr>
        <p:txBody>
          <a:bodyPr wrap="square">
            <a:spAutoFit/>
          </a:bodyPr>
          <a:lstStyle/>
          <a:p>
            <a:r>
              <a:rPr lang="en-US" dirty="0" smtClean="0"/>
              <a:t>Implement </a:t>
            </a:r>
            <a:r>
              <a:rPr lang="en-US" dirty="0" err="1" smtClean="0"/>
              <a:t>IoT</a:t>
            </a:r>
            <a:r>
              <a:rPr lang="en-US" dirty="0" smtClean="0"/>
              <a:t> sensors and data collection infrastructure across the public transport network.</a:t>
            </a:r>
            <a:endParaRPr lang="en-US" dirty="0"/>
          </a:p>
        </p:txBody>
      </p:sp>
      <p:sp>
        <p:nvSpPr>
          <p:cNvPr id="15" name="Rectangle 14"/>
          <p:cNvSpPr/>
          <p:nvPr/>
        </p:nvSpPr>
        <p:spPr>
          <a:xfrm>
            <a:off x="633408" y="3208239"/>
            <a:ext cx="2420856" cy="461665"/>
          </a:xfrm>
          <a:prstGeom prst="rect">
            <a:avLst/>
          </a:prstGeom>
        </p:spPr>
        <p:txBody>
          <a:bodyPr wrap="none">
            <a:spAutoFit/>
          </a:bodyPr>
          <a:lstStyle/>
          <a:p>
            <a:r>
              <a:rPr lang="en-US" sz="2400" b="1" dirty="0" smtClean="0">
                <a:solidFill>
                  <a:schemeClr val="accent1"/>
                </a:solidFill>
              </a:rPr>
              <a:t>Data</a:t>
            </a:r>
            <a:r>
              <a:rPr lang="en-US" sz="2000" b="1" dirty="0" smtClean="0">
                <a:solidFill>
                  <a:schemeClr val="accent1"/>
                </a:solidFill>
              </a:rPr>
              <a:t> </a:t>
            </a:r>
            <a:r>
              <a:rPr lang="en-US" sz="2400" b="1" dirty="0" smtClean="0">
                <a:solidFill>
                  <a:schemeClr val="accent1"/>
                </a:solidFill>
              </a:rPr>
              <a:t>Processing</a:t>
            </a:r>
            <a:endParaRPr lang="en-US" sz="2400" b="1" dirty="0">
              <a:solidFill>
                <a:schemeClr val="accent1"/>
              </a:solidFill>
            </a:endParaRPr>
          </a:p>
        </p:txBody>
      </p:sp>
      <p:sp>
        <p:nvSpPr>
          <p:cNvPr id="16" name="Rectangle 15"/>
          <p:cNvSpPr/>
          <p:nvPr/>
        </p:nvSpPr>
        <p:spPr>
          <a:xfrm>
            <a:off x="629653" y="3803666"/>
            <a:ext cx="3605464" cy="1200329"/>
          </a:xfrm>
          <a:prstGeom prst="rect">
            <a:avLst/>
          </a:prstGeom>
        </p:spPr>
        <p:txBody>
          <a:bodyPr wrap="square">
            <a:spAutoFit/>
          </a:bodyPr>
          <a:lstStyle/>
          <a:p>
            <a:r>
              <a:rPr lang="en-US" dirty="0" smtClean="0"/>
              <a:t>Utilize cloud computing and big data analytics to process and analyze the collected data in real-time.</a:t>
            </a:r>
            <a:endParaRPr lang="en-US" dirty="0"/>
          </a:p>
        </p:txBody>
      </p:sp>
      <p:sp>
        <p:nvSpPr>
          <p:cNvPr id="17" name="Rectangle 16"/>
          <p:cNvSpPr/>
          <p:nvPr/>
        </p:nvSpPr>
        <p:spPr>
          <a:xfrm>
            <a:off x="529733" y="392850"/>
            <a:ext cx="4353884" cy="584775"/>
          </a:xfrm>
          <a:prstGeom prst="rect">
            <a:avLst/>
          </a:prstGeom>
        </p:spPr>
        <p:txBody>
          <a:bodyPr wrap="none">
            <a:spAutoFit/>
          </a:bodyPr>
          <a:lstStyle/>
          <a:p>
            <a:r>
              <a:rPr lang="en-US" sz="3200" b="1" dirty="0" smtClean="0">
                <a:solidFill>
                  <a:schemeClr val="accent1"/>
                </a:solidFill>
              </a:rPr>
              <a:t>Integration Approach:</a:t>
            </a:r>
            <a:endParaRPr lang="en-US" sz="3200" b="1" dirty="0">
              <a:solidFill>
                <a:schemeClr val="accent1"/>
              </a:solidFill>
            </a:endParaRPr>
          </a:p>
        </p:txBody>
      </p:sp>
      <p:sp>
        <p:nvSpPr>
          <p:cNvPr id="18" name="Rectangle 17"/>
          <p:cNvSpPr/>
          <p:nvPr/>
        </p:nvSpPr>
        <p:spPr>
          <a:xfrm>
            <a:off x="6736049" y="4760313"/>
            <a:ext cx="2611612" cy="461665"/>
          </a:xfrm>
          <a:prstGeom prst="rect">
            <a:avLst/>
          </a:prstGeom>
        </p:spPr>
        <p:txBody>
          <a:bodyPr wrap="none">
            <a:spAutoFit/>
          </a:bodyPr>
          <a:lstStyle/>
          <a:p>
            <a:r>
              <a:rPr lang="en-US" sz="2400" b="1" dirty="0" smtClean="0">
                <a:solidFill>
                  <a:schemeClr val="accent1"/>
                </a:solidFill>
              </a:rPr>
              <a:t>Delivery to users</a:t>
            </a:r>
            <a:endParaRPr lang="en-US" sz="2400" b="1" dirty="0">
              <a:solidFill>
                <a:schemeClr val="accent1"/>
              </a:solidFill>
            </a:endParaRPr>
          </a:p>
        </p:txBody>
      </p:sp>
      <p:sp>
        <p:nvSpPr>
          <p:cNvPr id="19" name="Rectangle 18"/>
          <p:cNvSpPr/>
          <p:nvPr/>
        </p:nvSpPr>
        <p:spPr>
          <a:xfrm>
            <a:off x="6813884" y="5295583"/>
            <a:ext cx="3570193" cy="1200329"/>
          </a:xfrm>
          <a:prstGeom prst="rect">
            <a:avLst/>
          </a:prstGeom>
        </p:spPr>
        <p:txBody>
          <a:bodyPr wrap="square">
            <a:spAutoFit/>
          </a:bodyPr>
          <a:lstStyle/>
          <a:p>
            <a:r>
              <a:rPr lang="en-US" dirty="0" smtClean="0"/>
              <a:t>Integrate the processed data into existing transit systems and real-time information </a:t>
            </a:r>
            <a:r>
              <a:rPr lang="en-US" dirty="0" smtClean="0"/>
              <a:t>platforms like mobile app or website.</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299</TotalTime>
  <Words>527</Words>
  <Application>Microsoft Office PowerPoint</Application>
  <PresentationFormat>Custom</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PUBLIC TRANSPORT OPTIMIZATION</vt:lpstr>
      <vt:lpstr>Slide 2</vt:lpstr>
      <vt:lpstr>The Problem Definition:</vt:lpstr>
      <vt:lpstr>ABSTRACT :</vt:lpstr>
      <vt:lpstr>OBJECTIVES:</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darshan270717@outlook.com</dc:creator>
  <cp:lastModifiedBy>LENOVO</cp:lastModifiedBy>
  <cp:revision>25</cp:revision>
  <dcterms:created xsi:type="dcterms:W3CDTF">2023-09-27T10:09:24Z</dcterms:created>
  <dcterms:modified xsi:type="dcterms:W3CDTF">2023-09-27T17:36:50Z</dcterms:modified>
</cp:coreProperties>
</file>