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424" r:id="rId5"/>
    <p:sldId id="410" r:id="rId6"/>
    <p:sldId id="371" r:id="rId7"/>
    <p:sldId id="372" r:id="rId8"/>
    <p:sldId id="412" r:id="rId9"/>
    <p:sldId id="390" r:id="rId10"/>
    <p:sldId id="417" r:id="rId11"/>
    <p:sldId id="418" r:id="rId12"/>
    <p:sldId id="409" r:id="rId13"/>
    <p:sldId id="400" r:id="rId14"/>
    <p:sldId id="413" r:id="rId15"/>
    <p:sldId id="414" r:id="rId16"/>
    <p:sldId id="415" r:id="rId17"/>
    <p:sldId id="416" r:id="rId18"/>
    <p:sldId id="419" r:id="rId19"/>
    <p:sldId id="420" r:id="rId20"/>
    <p:sldId id="421" r:id="rId21"/>
    <p:sldId id="422" r:id="rId22"/>
    <p:sldId id="423" r:id="rId23"/>
    <p:sldId id="4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0E34F06-2311-4779-AF88-73E3D5365E7B}">
          <p14:sldIdLst>
            <p14:sldId id="424"/>
            <p14:sldId id="410"/>
            <p14:sldId id="371"/>
            <p14:sldId id="372"/>
            <p14:sldId id="412"/>
            <p14:sldId id="390"/>
            <p14:sldId id="417"/>
            <p14:sldId id="418"/>
            <p14:sldId id="409"/>
            <p14:sldId id="400"/>
            <p14:sldId id="413"/>
            <p14:sldId id="414"/>
            <p14:sldId id="415"/>
            <p14:sldId id="416"/>
            <p14:sldId id="419"/>
            <p14:sldId id="420"/>
            <p14:sldId id="421"/>
            <p14:sldId id="422"/>
            <p14:sldId id="423"/>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70" d="100"/>
          <a:sy n="70" d="100"/>
        </p:scale>
        <p:origin x="738"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3/10/2024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GB"/>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GB"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GB"/>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GB"/>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GB"/>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GB"/>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GB"/>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GB"/>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GB"/>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GB">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GB"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GB"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GB"/>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GB"/>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GB"/>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GB"/>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GB"/>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GB"/>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GB"/>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GB"/>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GB"/>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GB">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GB"/>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GB">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GB">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GB"/>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GB">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GB"/>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GB"/>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GB"/>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GB"/>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bin"/><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image" Target="../media/image10.jpeg"/><Relationship Id="rId1" Type="http://schemas.openxmlformats.org/officeDocument/2006/relationships/slideLayout" Target="../slideLayouts/slideLayout8.xml"/><Relationship Id="rId6" Type="http://schemas.openxmlformats.org/officeDocument/2006/relationships/image" Target="../media/image14.bin"/><Relationship Id="rId5" Type="http://schemas.openxmlformats.org/officeDocument/2006/relationships/image" Target="../media/image13.jpg"/><Relationship Id="rId4" Type="http://schemas.openxmlformats.org/officeDocument/2006/relationships/image" Target="../media/image12.jpe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493ECB-C442-719B-4444-22AF2AB4BC9B}"/>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97F3A6E9-65C5-AA72-EAAE-936304898AAB}"/>
              </a:ext>
            </a:extLst>
          </p:cNvPr>
          <p:cNvSpPr>
            <a:spLocks noGrp="1"/>
          </p:cNvSpPr>
          <p:nvPr>
            <p:ph type="dt" sz="half" idx="10"/>
          </p:nvPr>
        </p:nvSpPr>
        <p:spPr/>
        <p:txBody>
          <a:bodyPr/>
          <a:lstStyle/>
          <a:p>
            <a:r>
              <a:rPr lang="en-US"/>
              <a:t>2/8/20XX</a:t>
            </a:r>
            <a:endParaRPr lang="en-US" dirty="0"/>
          </a:p>
        </p:txBody>
      </p:sp>
      <p:sp>
        <p:nvSpPr>
          <p:cNvPr id="6" name="Slide Number Placeholder 5">
            <a:extLst>
              <a:ext uri="{FF2B5EF4-FFF2-40B4-BE49-F238E27FC236}">
                <a16:creationId xmlns:a16="http://schemas.microsoft.com/office/drawing/2014/main" id="{F0DE9FE6-0A63-1B99-60D4-E7126B7222C2}"/>
              </a:ext>
            </a:extLst>
          </p:cNvPr>
          <p:cNvSpPr>
            <a:spLocks noGrp="1"/>
          </p:cNvSpPr>
          <p:nvPr>
            <p:ph type="sldNum" sz="quarter" idx="12"/>
          </p:nvPr>
        </p:nvSpPr>
        <p:spPr/>
        <p:txBody>
          <a:bodyPr/>
          <a:lstStyle/>
          <a:p>
            <a:fld id="{08AB70BE-1769-45B8-85A6-0C837432C7E6}" type="slidenum">
              <a:rPr lang="en-US" smtClean="0"/>
              <a:pPr/>
              <a:t>1</a:t>
            </a:fld>
            <a:endParaRPr lang="en-US" dirty="0"/>
          </a:p>
        </p:txBody>
      </p:sp>
      <p:pic>
        <p:nvPicPr>
          <p:cNvPr id="11" name="Picture 10" descr="A person with a turban on head&#10;&#10;Description automatically generated">
            <a:extLst>
              <a:ext uri="{FF2B5EF4-FFF2-40B4-BE49-F238E27FC236}">
                <a16:creationId xmlns:a16="http://schemas.microsoft.com/office/drawing/2014/main" id="{7BE34276-373A-2814-5905-4EE80BDCC3E0}"/>
              </a:ext>
            </a:extLst>
          </p:cNvPr>
          <p:cNvPicPr>
            <a:picLocks noChangeAspect="1"/>
          </p:cNvPicPr>
          <p:nvPr/>
        </p:nvPicPr>
        <p:blipFill>
          <a:blip r:embed="rId2"/>
          <a:stretch>
            <a:fillRect/>
          </a:stretch>
        </p:blipFill>
        <p:spPr>
          <a:xfrm>
            <a:off x="4690315" y="327587"/>
            <a:ext cx="1770602" cy="1754432"/>
          </a:xfrm>
          <a:prstGeom prst="rect">
            <a:avLst/>
          </a:prstGeom>
        </p:spPr>
      </p:pic>
      <p:sp>
        <p:nvSpPr>
          <p:cNvPr id="17" name="TextBox 16">
            <a:extLst>
              <a:ext uri="{FF2B5EF4-FFF2-40B4-BE49-F238E27FC236}">
                <a16:creationId xmlns:a16="http://schemas.microsoft.com/office/drawing/2014/main" id="{5BF3BF39-85F7-21CE-E0B7-06B55ADCD77A}"/>
              </a:ext>
            </a:extLst>
          </p:cNvPr>
          <p:cNvSpPr txBox="1"/>
          <p:nvPr/>
        </p:nvSpPr>
        <p:spPr>
          <a:xfrm>
            <a:off x="478302" y="2297279"/>
            <a:ext cx="10294529" cy="4247317"/>
          </a:xfrm>
          <a:prstGeom prst="rect">
            <a:avLst/>
          </a:prstGeom>
          <a:noFill/>
        </p:spPr>
        <p:txBody>
          <a:bodyPr wrap="square">
            <a:spAutoFit/>
          </a:bodyPr>
          <a:lstStyle/>
          <a:p>
            <a:pPr algn="ctr"/>
            <a:r>
              <a:rPr lang="en-US" b="1" dirty="0"/>
              <a:t>         VIVEKANAND COLLEGE FOR  ADVANCED </a:t>
            </a:r>
          </a:p>
          <a:p>
            <a:pPr algn="ctr"/>
            <a:r>
              <a:rPr lang="en-US" b="1" dirty="0"/>
              <a:t>COMPUTER AND INFORMATION SCIENCE SURAT</a:t>
            </a:r>
          </a:p>
          <a:p>
            <a:pPr algn="ctr"/>
            <a:endParaRPr lang="en-US" b="1" dirty="0"/>
          </a:p>
          <a:p>
            <a:pPr algn="ctr"/>
            <a:r>
              <a:rPr lang="en-US" b="1" dirty="0"/>
              <a:t>AFFILIATED TO</a:t>
            </a:r>
          </a:p>
          <a:p>
            <a:pPr algn="ctr"/>
            <a:r>
              <a:rPr lang="en-US" b="1" dirty="0"/>
              <a:t>VEER NARMAD SOUTH GUJARAT UNIVERSITY, </a:t>
            </a:r>
          </a:p>
          <a:p>
            <a:pPr algn="ctr"/>
            <a:r>
              <a:rPr lang="en-US" b="1" dirty="0"/>
              <a:t>SURAT </a:t>
            </a:r>
          </a:p>
          <a:p>
            <a:pPr algn="ctr"/>
            <a:endParaRPr lang="en-US" b="1" dirty="0"/>
          </a:p>
          <a:p>
            <a:pPr algn="ctr"/>
            <a:r>
              <a:rPr lang="en-US" b="1" dirty="0"/>
              <a:t>SEMINAR REPORT</a:t>
            </a:r>
          </a:p>
          <a:p>
            <a:pPr algn="ctr"/>
            <a:r>
              <a:rPr lang="en-US" b="1" dirty="0"/>
              <a:t>ON</a:t>
            </a:r>
          </a:p>
          <a:p>
            <a:pPr algn="ctr"/>
            <a:r>
              <a:rPr lang="en-US" b="1" dirty="0"/>
              <a:t>WETHER MONTERING SYSTEM ARDUINO</a:t>
            </a:r>
          </a:p>
          <a:p>
            <a:endParaRPr lang="en-US" b="1" dirty="0"/>
          </a:p>
          <a:p>
            <a:endParaRPr lang="en-US" b="1" dirty="0"/>
          </a:p>
          <a:p>
            <a:r>
              <a:rPr lang="en-US" b="1" dirty="0"/>
              <a:t>								         PRESENTED BY:</a:t>
            </a:r>
          </a:p>
          <a:p>
            <a:r>
              <a:rPr lang="en-US" b="1" dirty="0"/>
              <a:t> GUIDED BY:                                                                                                            DARSHAN PATEL DR.MEGHA VIRAL POLISHWALA                                    </a:t>
            </a:r>
          </a:p>
        </p:txBody>
      </p:sp>
    </p:spTree>
    <p:extLst>
      <p:ext uri="{BB962C8B-B14F-4D97-AF65-F5344CB8AC3E}">
        <p14:creationId xmlns:p14="http://schemas.microsoft.com/office/powerpoint/2010/main" val="182529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t>Arduino Nano</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251494"/>
            <a:ext cx="5868537" cy="3925467"/>
          </a:xfrm>
        </p:spPr>
        <p:txBody>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10</a:t>
            </a:fld>
            <a:endParaRPr lang="en-US" dirty="0"/>
          </a:p>
        </p:txBody>
      </p:sp>
      <p:sp>
        <p:nvSpPr>
          <p:cNvPr id="5" name="Picture Placeholder 4">
            <a:extLst>
              <a:ext uri="{FF2B5EF4-FFF2-40B4-BE49-F238E27FC236}">
                <a16:creationId xmlns:a16="http://schemas.microsoft.com/office/drawing/2014/main" id="{C35D0B22-9066-7AE7-038C-063D23D83983}"/>
              </a:ext>
            </a:extLst>
          </p:cNvPr>
          <p:cNvSpPr>
            <a:spLocks noGrp="1"/>
          </p:cNvSpPr>
          <p:nvPr>
            <p:ph type="pic" sz="quarter" idx="13"/>
          </p:nvPr>
        </p:nvSpPr>
        <p:spPr/>
        <p:txBody>
          <a:bodyPr/>
          <a:lstStyle/>
          <a:p>
            <a:endParaRPr lang="en-US"/>
          </a:p>
        </p:txBody>
      </p:sp>
      <p:sp>
        <p:nvSpPr>
          <p:cNvPr id="7" name="Picture Placeholder 6">
            <a:extLst>
              <a:ext uri="{FF2B5EF4-FFF2-40B4-BE49-F238E27FC236}">
                <a16:creationId xmlns:a16="http://schemas.microsoft.com/office/drawing/2014/main" id="{524BD696-E4EA-6E12-FE15-06BB180378FB}"/>
              </a:ext>
            </a:extLst>
          </p:cNvPr>
          <p:cNvSpPr>
            <a:spLocks noGrp="1"/>
          </p:cNvSpPr>
          <p:nvPr>
            <p:ph type="pic" sz="quarter" idx="14"/>
          </p:nvPr>
        </p:nvSpPr>
        <p:spPr/>
        <p:txBody>
          <a:bodyPr/>
          <a:lstStyle/>
          <a:p>
            <a:endParaRPr lang="en-US"/>
          </a:p>
        </p:txBody>
      </p:sp>
      <p:sp>
        <p:nvSpPr>
          <p:cNvPr id="10" name="Picture Placeholder 9">
            <a:extLst>
              <a:ext uri="{FF2B5EF4-FFF2-40B4-BE49-F238E27FC236}">
                <a16:creationId xmlns:a16="http://schemas.microsoft.com/office/drawing/2014/main" id="{CE6710B2-77AC-9104-5D1A-44D532BA8C56}"/>
              </a:ext>
            </a:extLst>
          </p:cNvPr>
          <p:cNvSpPr>
            <a:spLocks noGrp="1"/>
          </p:cNvSpPr>
          <p:nvPr>
            <p:ph type="pic" sz="quarter" idx="15"/>
          </p:nvPr>
        </p:nvSpPr>
        <p:spPr/>
        <p:txBody>
          <a:bodyPr/>
          <a:lstStyle/>
          <a:p>
            <a:endParaRPr lang="en-US"/>
          </a:p>
        </p:txBody>
      </p:sp>
      <p:pic>
        <p:nvPicPr>
          <p:cNvPr id="20" name="Picture Placeholder 19">
            <a:extLst>
              <a:ext uri="{FF2B5EF4-FFF2-40B4-BE49-F238E27FC236}">
                <a16:creationId xmlns:a16="http://schemas.microsoft.com/office/drawing/2014/main" id="{CBD71508-E8E9-FDD7-8A54-F16922747DAB}"/>
              </a:ext>
            </a:extLst>
          </p:cNvPr>
          <p:cNvPicPr>
            <a:picLocks noGrp="1" noChangeAspect="1"/>
          </p:cNvPicPr>
          <p:nvPr>
            <p:ph type="pic" sz="quarter" idx="16"/>
          </p:nvPr>
        </p:nvPicPr>
        <p:blipFill>
          <a:blip r:embed="rId2"/>
          <a:srcRect t="1728" b="1728"/>
          <a:stretch>
            <a:fillRect/>
          </a:stretch>
        </p:blipFill>
        <p:spPr>
          <a:xfrm>
            <a:off x="7284691" y="2118839"/>
            <a:ext cx="4908897" cy="4739161"/>
          </a:xfrm>
        </p:spPr>
      </p:pic>
      <p:sp>
        <p:nvSpPr>
          <p:cNvPr id="21" name="TextBox 20">
            <a:extLst>
              <a:ext uri="{FF2B5EF4-FFF2-40B4-BE49-F238E27FC236}">
                <a16:creationId xmlns:a16="http://schemas.microsoft.com/office/drawing/2014/main" id="{62782ACD-4E71-180C-4BD7-525A143FA693}"/>
              </a:ext>
            </a:extLst>
          </p:cNvPr>
          <p:cNvSpPr txBox="1"/>
          <p:nvPr/>
        </p:nvSpPr>
        <p:spPr>
          <a:xfrm>
            <a:off x="1439623" y="2510287"/>
            <a:ext cx="580557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65000"/>
                    <a:lumOff val="35000"/>
                  </a:schemeClr>
                </a:solidFill>
                <a:effectLst/>
              </a:rPr>
              <a:t>The </a:t>
            </a:r>
            <a:r>
              <a:rPr lang="en-US" i="0" dirty="0">
                <a:solidFill>
                  <a:schemeClr val="tx1">
                    <a:lumMod val="65000"/>
                    <a:lumOff val="35000"/>
                  </a:schemeClr>
                </a:solidFill>
                <a:effectLst/>
              </a:rPr>
              <a:t>Arduino Nano</a:t>
            </a:r>
            <a:r>
              <a:rPr lang="en-US" b="0" i="0" dirty="0">
                <a:solidFill>
                  <a:schemeClr val="tx1">
                    <a:lumMod val="65000"/>
                    <a:lumOff val="35000"/>
                  </a:schemeClr>
                </a:solidFill>
                <a:effectLst/>
              </a:rPr>
              <a:t> is a small, complete, and breadboard-friendly </a:t>
            </a:r>
            <a:r>
              <a:rPr lang="en-US" i="0" strike="noStrike" dirty="0">
                <a:solidFill>
                  <a:schemeClr val="tx1">
                    <a:lumMod val="65000"/>
                    <a:lumOff val="35000"/>
                  </a:schemeClr>
                </a:solidFill>
                <a:effectLst/>
              </a:rPr>
              <a:t>board</a:t>
            </a:r>
            <a:r>
              <a:rPr lang="en-US" b="0" i="0" dirty="0">
                <a:solidFill>
                  <a:schemeClr val="tx1">
                    <a:lumMod val="65000"/>
                    <a:lumOff val="35000"/>
                  </a:schemeClr>
                </a:solidFill>
                <a:effectLst/>
              </a:rPr>
              <a:t> based on the </a:t>
            </a:r>
            <a:r>
              <a:rPr lang="en-US" b="0" i="0" u="none" strike="noStrike" dirty="0">
                <a:solidFill>
                  <a:schemeClr val="tx1">
                    <a:lumMod val="65000"/>
                    <a:lumOff val="35000"/>
                  </a:schemeClr>
                </a:solidFill>
                <a:effectLst/>
              </a:rPr>
              <a:t>ATmega328P.</a:t>
            </a:r>
          </a:p>
          <a:p>
            <a:endParaRPr lang="en-US" b="0" i="0" u="none" strike="noStrike" dirty="0">
              <a:solidFill>
                <a:schemeClr val="tx1">
                  <a:lumMod val="65000"/>
                  <a:lumOff val="35000"/>
                </a:schemeClr>
              </a:solidFill>
              <a:effectLst/>
            </a:endParaRPr>
          </a:p>
          <a:p>
            <a:pPr marL="285750" indent="-285750">
              <a:buFont typeface="Arial" panose="020B0604020202020204" pitchFamily="34" charset="0"/>
              <a:buChar char="•"/>
            </a:pPr>
            <a:r>
              <a:rPr lang="en-US" dirty="0">
                <a:solidFill>
                  <a:schemeClr val="tx1">
                    <a:lumMod val="65000"/>
                    <a:lumOff val="35000"/>
                  </a:schemeClr>
                </a:solidFill>
              </a:rPr>
              <a:t>We can say that it is a heart of the system because it is equipped with 30 male I/O headers which can be programmed using Arduino software IDE.</a:t>
            </a:r>
          </a:p>
          <a:p>
            <a:endParaRPr lang="en-US" dirty="0">
              <a:solidFill>
                <a:schemeClr val="tx1">
                  <a:lumMod val="65000"/>
                  <a:lumOff val="35000"/>
                </a:schemeClr>
              </a:solidFill>
            </a:endParaRPr>
          </a:p>
          <a:p>
            <a:pPr marL="285750" indent="-285750">
              <a:buFont typeface="Arial" panose="020B0604020202020204" pitchFamily="34" charset="0"/>
              <a:buChar char="•"/>
            </a:pPr>
            <a:r>
              <a:rPr lang="en-US" b="0" i="0" dirty="0">
                <a:solidFill>
                  <a:schemeClr val="tx1">
                    <a:lumMod val="65000"/>
                    <a:lumOff val="35000"/>
                  </a:schemeClr>
                </a:solidFill>
                <a:effectLst/>
              </a:rPr>
              <a:t>All the requir</a:t>
            </a:r>
            <a:r>
              <a:rPr lang="en-US" dirty="0">
                <a:solidFill>
                  <a:schemeClr val="tx1">
                    <a:lumMod val="65000"/>
                    <a:lumOff val="35000"/>
                  </a:schemeClr>
                </a:solidFill>
              </a:rPr>
              <a:t>ed code which is necessary for the working of the system is stored in Arduino board.</a:t>
            </a:r>
            <a:r>
              <a:rPr lang="en-US" b="0" i="0" dirty="0">
                <a:solidFill>
                  <a:schemeClr val="tx1">
                    <a:lumMod val="65000"/>
                    <a:lumOff val="35000"/>
                  </a:schemeClr>
                </a:solidFill>
                <a:effectLst/>
                <a:latin typeface="Arial" panose="020B0604020202020204" pitchFamily="34" charset="0"/>
              </a:rPr>
              <a:t> </a:t>
            </a:r>
          </a:p>
          <a:p>
            <a:pPr marL="285750"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dirty="0">
                <a:solidFill>
                  <a:schemeClr val="tx1">
                    <a:lumMod val="65000"/>
                    <a:lumOff val="35000"/>
                  </a:schemeClr>
                </a:solidFill>
              </a:rPr>
              <a:t>Arduino board can be powered through a type B mini USB cable.</a:t>
            </a:r>
            <a:endParaRPr lang="en-IN" dirty="0">
              <a:solidFill>
                <a:schemeClr val="tx1">
                  <a:lumMod val="65000"/>
                  <a:lumOff val="35000"/>
                </a:schemeClr>
              </a:solidFill>
            </a:endParaRPr>
          </a:p>
        </p:txBody>
      </p:sp>
    </p:spTree>
    <p:extLst>
      <p:ext uri="{BB962C8B-B14F-4D97-AF65-F5344CB8AC3E}">
        <p14:creationId xmlns:p14="http://schemas.microsoft.com/office/powerpoint/2010/main" val="63763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Arial Black" panose="020B0A04020102020204" pitchFamily="34" charset="0"/>
              </a:rPr>
              <a:t>DHT11</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251494"/>
            <a:ext cx="5868537" cy="3925467"/>
          </a:xfrm>
        </p:spPr>
        <p:txBody>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11</a:t>
            </a:fld>
            <a:endParaRPr lang="en-US" dirty="0"/>
          </a:p>
        </p:txBody>
      </p:sp>
      <p:sp>
        <p:nvSpPr>
          <p:cNvPr id="5" name="Picture Placeholder 4">
            <a:extLst>
              <a:ext uri="{FF2B5EF4-FFF2-40B4-BE49-F238E27FC236}">
                <a16:creationId xmlns:a16="http://schemas.microsoft.com/office/drawing/2014/main" id="{C35D0B22-9066-7AE7-038C-063D23D83983}"/>
              </a:ext>
            </a:extLst>
          </p:cNvPr>
          <p:cNvSpPr>
            <a:spLocks noGrp="1"/>
          </p:cNvSpPr>
          <p:nvPr>
            <p:ph type="pic" sz="quarter" idx="13"/>
          </p:nvPr>
        </p:nvSpPr>
        <p:spPr/>
        <p:txBody>
          <a:bodyPr/>
          <a:lstStyle/>
          <a:p>
            <a:endParaRPr lang="en-US"/>
          </a:p>
        </p:txBody>
      </p:sp>
      <p:sp>
        <p:nvSpPr>
          <p:cNvPr id="7" name="Picture Placeholder 6">
            <a:extLst>
              <a:ext uri="{FF2B5EF4-FFF2-40B4-BE49-F238E27FC236}">
                <a16:creationId xmlns:a16="http://schemas.microsoft.com/office/drawing/2014/main" id="{524BD696-E4EA-6E12-FE15-06BB180378FB}"/>
              </a:ext>
            </a:extLst>
          </p:cNvPr>
          <p:cNvSpPr>
            <a:spLocks noGrp="1"/>
          </p:cNvSpPr>
          <p:nvPr>
            <p:ph type="pic" sz="quarter" idx="14"/>
          </p:nvPr>
        </p:nvSpPr>
        <p:spPr/>
        <p:txBody>
          <a:bodyPr/>
          <a:lstStyle/>
          <a:p>
            <a:endParaRPr lang="en-US"/>
          </a:p>
        </p:txBody>
      </p:sp>
      <p:sp>
        <p:nvSpPr>
          <p:cNvPr id="10" name="Picture Placeholder 9">
            <a:extLst>
              <a:ext uri="{FF2B5EF4-FFF2-40B4-BE49-F238E27FC236}">
                <a16:creationId xmlns:a16="http://schemas.microsoft.com/office/drawing/2014/main" id="{CE6710B2-77AC-9104-5D1A-44D532BA8C56}"/>
              </a:ext>
            </a:extLst>
          </p:cNvPr>
          <p:cNvSpPr>
            <a:spLocks noGrp="1"/>
          </p:cNvSpPr>
          <p:nvPr>
            <p:ph type="pic" sz="quarter" idx="15"/>
          </p:nvPr>
        </p:nvSpPr>
        <p:spPr/>
        <p:txBody>
          <a:bodyPr/>
          <a:lstStyle/>
          <a:p>
            <a:endParaRPr lang="en-US"/>
          </a:p>
        </p:txBody>
      </p:sp>
      <p:pic>
        <p:nvPicPr>
          <p:cNvPr id="20" name="Picture Placeholder 19">
            <a:extLst>
              <a:ext uri="{FF2B5EF4-FFF2-40B4-BE49-F238E27FC236}">
                <a16:creationId xmlns:a16="http://schemas.microsoft.com/office/drawing/2014/main" id="{CBD71508-E8E9-FDD7-8A54-F16922747DAB}"/>
              </a:ext>
            </a:extLst>
          </p:cNvPr>
          <p:cNvPicPr>
            <a:picLocks noGrp="1" noChangeAspect="1"/>
          </p:cNvPicPr>
          <p:nvPr>
            <p:ph type="pic" sz="quarter" idx="16"/>
          </p:nvPr>
        </p:nvPicPr>
        <p:blipFill>
          <a:blip r:embed="rId2"/>
          <a:srcRect t="1729" b="1729"/>
          <a:stretch/>
        </p:blipFill>
        <p:spPr>
          <a:xfrm>
            <a:off x="7284691" y="2118840"/>
            <a:ext cx="4908897" cy="4739160"/>
          </a:xfrm>
        </p:spPr>
      </p:pic>
      <p:sp>
        <p:nvSpPr>
          <p:cNvPr id="21" name="TextBox 20">
            <a:extLst>
              <a:ext uri="{FF2B5EF4-FFF2-40B4-BE49-F238E27FC236}">
                <a16:creationId xmlns:a16="http://schemas.microsoft.com/office/drawing/2014/main" id="{62782ACD-4E71-180C-4BD7-525A143FA693}"/>
              </a:ext>
            </a:extLst>
          </p:cNvPr>
          <p:cNvSpPr txBox="1"/>
          <p:nvPr/>
        </p:nvSpPr>
        <p:spPr>
          <a:xfrm>
            <a:off x="1439623" y="2510287"/>
            <a:ext cx="580557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666666"/>
                </a:solidFill>
                <a:effectLst/>
              </a:rPr>
              <a:t>DHT11 is a low-cost digital sensor for sensing temperature and humidity.</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DHT11 sensor consists of a capacitive humidity sensing element and a thermistor for sensing temperature.</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The humidity</a:t>
            </a:r>
            <a:r>
              <a:rPr lang="en-US" b="0" i="0" dirty="0">
                <a:solidFill>
                  <a:srgbClr val="E03800"/>
                </a:solidFill>
                <a:effectLst/>
              </a:rPr>
              <a:t> </a:t>
            </a:r>
            <a:r>
              <a:rPr lang="en-US" b="0" i="0" dirty="0">
                <a:solidFill>
                  <a:schemeClr val="tx1">
                    <a:lumMod val="65000"/>
                    <a:lumOff val="35000"/>
                  </a:schemeClr>
                </a:solidFill>
                <a:effectLst/>
              </a:rPr>
              <a:t>sensor i</a:t>
            </a:r>
            <a:r>
              <a:rPr lang="en-US" b="0" i="0" dirty="0">
                <a:solidFill>
                  <a:srgbClr val="666666"/>
                </a:solidFill>
                <a:effectLst/>
              </a:rPr>
              <a:t>s used as a preventive measure in homes where people are affected by humidity.</a:t>
            </a:r>
          </a:p>
          <a:p>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It’s compact size and sampling rate made this sensor popular among hobbyists. </a:t>
            </a:r>
            <a:endParaRPr lang="en-IN" dirty="0"/>
          </a:p>
        </p:txBody>
      </p:sp>
    </p:spTree>
    <p:extLst>
      <p:ext uri="{BB962C8B-B14F-4D97-AF65-F5344CB8AC3E}">
        <p14:creationId xmlns:p14="http://schemas.microsoft.com/office/powerpoint/2010/main" val="84755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Elephant" panose="02020904090505020303" pitchFamily="18" charset="0"/>
              </a:rPr>
              <a:t>Rain Sensor</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251494"/>
            <a:ext cx="5868537" cy="3925467"/>
          </a:xfrm>
        </p:spPr>
        <p:txBody>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12</a:t>
            </a:fld>
            <a:endParaRPr lang="en-US" dirty="0"/>
          </a:p>
        </p:txBody>
      </p:sp>
      <p:sp>
        <p:nvSpPr>
          <p:cNvPr id="5" name="Picture Placeholder 4">
            <a:extLst>
              <a:ext uri="{FF2B5EF4-FFF2-40B4-BE49-F238E27FC236}">
                <a16:creationId xmlns:a16="http://schemas.microsoft.com/office/drawing/2014/main" id="{C35D0B22-9066-7AE7-038C-063D23D83983}"/>
              </a:ext>
            </a:extLst>
          </p:cNvPr>
          <p:cNvSpPr>
            <a:spLocks noGrp="1"/>
          </p:cNvSpPr>
          <p:nvPr>
            <p:ph type="pic" sz="quarter" idx="13"/>
          </p:nvPr>
        </p:nvSpPr>
        <p:spPr/>
        <p:txBody>
          <a:bodyPr/>
          <a:lstStyle/>
          <a:p>
            <a:endParaRPr lang="en-US"/>
          </a:p>
        </p:txBody>
      </p:sp>
      <p:sp>
        <p:nvSpPr>
          <p:cNvPr id="7" name="Picture Placeholder 6">
            <a:extLst>
              <a:ext uri="{FF2B5EF4-FFF2-40B4-BE49-F238E27FC236}">
                <a16:creationId xmlns:a16="http://schemas.microsoft.com/office/drawing/2014/main" id="{524BD696-E4EA-6E12-FE15-06BB180378FB}"/>
              </a:ext>
            </a:extLst>
          </p:cNvPr>
          <p:cNvSpPr>
            <a:spLocks noGrp="1"/>
          </p:cNvSpPr>
          <p:nvPr>
            <p:ph type="pic" sz="quarter" idx="14"/>
          </p:nvPr>
        </p:nvSpPr>
        <p:spPr/>
        <p:txBody>
          <a:bodyPr/>
          <a:lstStyle/>
          <a:p>
            <a:endParaRPr lang="en-US"/>
          </a:p>
        </p:txBody>
      </p:sp>
      <p:sp>
        <p:nvSpPr>
          <p:cNvPr id="10" name="Picture Placeholder 9">
            <a:extLst>
              <a:ext uri="{FF2B5EF4-FFF2-40B4-BE49-F238E27FC236}">
                <a16:creationId xmlns:a16="http://schemas.microsoft.com/office/drawing/2014/main" id="{CE6710B2-77AC-9104-5D1A-44D532BA8C56}"/>
              </a:ext>
            </a:extLst>
          </p:cNvPr>
          <p:cNvSpPr>
            <a:spLocks noGrp="1"/>
          </p:cNvSpPr>
          <p:nvPr>
            <p:ph type="pic" sz="quarter" idx="15"/>
          </p:nvPr>
        </p:nvSpPr>
        <p:spPr/>
        <p:txBody>
          <a:bodyPr/>
          <a:lstStyle/>
          <a:p>
            <a:endParaRPr lang="en-US"/>
          </a:p>
        </p:txBody>
      </p:sp>
      <p:pic>
        <p:nvPicPr>
          <p:cNvPr id="20" name="Picture Placeholder 19">
            <a:extLst>
              <a:ext uri="{FF2B5EF4-FFF2-40B4-BE49-F238E27FC236}">
                <a16:creationId xmlns:a16="http://schemas.microsoft.com/office/drawing/2014/main" id="{CBD71508-E8E9-FDD7-8A54-F16922747DAB}"/>
              </a:ext>
            </a:extLst>
          </p:cNvPr>
          <p:cNvPicPr>
            <a:picLocks noGrp="1" noChangeAspect="1"/>
          </p:cNvPicPr>
          <p:nvPr>
            <p:ph type="pic" sz="quarter" idx="16"/>
          </p:nvPr>
        </p:nvPicPr>
        <p:blipFill>
          <a:blip r:embed="rId2"/>
          <a:srcRect t="1729" b="1729"/>
          <a:stretch/>
        </p:blipFill>
        <p:spPr>
          <a:xfrm>
            <a:off x="7284691" y="2118840"/>
            <a:ext cx="4908897" cy="4739160"/>
          </a:xfrm>
        </p:spPr>
      </p:pic>
      <p:sp>
        <p:nvSpPr>
          <p:cNvPr id="21" name="TextBox 20">
            <a:extLst>
              <a:ext uri="{FF2B5EF4-FFF2-40B4-BE49-F238E27FC236}">
                <a16:creationId xmlns:a16="http://schemas.microsoft.com/office/drawing/2014/main" id="{62782ACD-4E71-180C-4BD7-525A143FA693}"/>
              </a:ext>
            </a:extLst>
          </p:cNvPr>
          <p:cNvSpPr txBox="1"/>
          <p:nvPr/>
        </p:nvSpPr>
        <p:spPr>
          <a:xfrm>
            <a:off x="1439623" y="2510287"/>
            <a:ext cx="580557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666666"/>
                </a:solidFill>
                <a:effectLst/>
              </a:rPr>
              <a:t>Nowadays, conserving water as well as its proper usage is essential in everyone’s life.</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Here is</a:t>
            </a:r>
            <a:r>
              <a:rPr lang="en-US" b="0" i="0" dirty="0">
                <a:solidFill>
                  <a:schemeClr val="tx1">
                    <a:lumMod val="65000"/>
                    <a:lumOff val="35000"/>
                  </a:schemeClr>
                </a:solidFill>
                <a:effectLst/>
              </a:rPr>
              <a:t> a sensor</a:t>
            </a:r>
            <a:r>
              <a:rPr lang="en-US" b="0" i="0" dirty="0">
                <a:solidFill>
                  <a:srgbClr val="666666"/>
                </a:solidFill>
                <a:effectLst/>
              </a:rPr>
              <a:t> namely rain sensor which is used to detect the rain.</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These sensors are mainly used in the field like automation, irrigation and automobiles.</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b="0" i="0" dirty="0">
                <a:solidFill>
                  <a:srgbClr val="666666"/>
                </a:solidFill>
                <a:effectLst/>
              </a:rPr>
              <a:t> It works like </a:t>
            </a:r>
            <a:r>
              <a:rPr lang="en-US" b="0" i="0" dirty="0">
                <a:solidFill>
                  <a:schemeClr val="tx1">
                    <a:lumMod val="65000"/>
                    <a:lumOff val="35000"/>
                  </a:schemeClr>
                </a:solidFill>
                <a:effectLst/>
              </a:rPr>
              <a:t>a switch</a:t>
            </a:r>
            <a:r>
              <a:rPr lang="en-US" b="0" i="0" dirty="0">
                <a:solidFill>
                  <a:srgbClr val="666666"/>
                </a:solidFill>
                <a:effectLst/>
              </a:rPr>
              <a:t> and the working principle of this sensor is, whenever there is rain, the switch will be normally closed.</a:t>
            </a:r>
            <a:endParaRPr lang="en-IN" dirty="0"/>
          </a:p>
        </p:txBody>
      </p:sp>
    </p:spTree>
    <p:extLst>
      <p:ext uri="{BB962C8B-B14F-4D97-AF65-F5344CB8AC3E}">
        <p14:creationId xmlns:p14="http://schemas.microsoft.com/office/powerpoint/2010/main" val="143161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Elephant" panose="02020904090505020303" pitchFamily="18" charset="0"/>
              </a:rPr>
              <a:t>MQ-135</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251494"/>
            <a:ext cx="5868537" cy="3925467"/>
          </a:xfrm>
        </p:spPr>
        <p:txBody>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13</a:t>
            </a:fld>
            <a:endParaRPr lang="en-US" dirty="0"/>
          </a:p>
        </p:txBody>
      </p:sp>
      <p:sp>
        <p:nvSpPr>
          <p:cNvPr id="5" name="Picture Placeholder 4">
            <a:extLst>
              <a:ext uri="{FF2B5EF4-FFF2-40B4-BE49-F238E27FC236}">
                <a16:creationId xmlns:a16="http://schemas.microsoft.com/office/drawing/2014/main" id="{C35D0B22-9066-7AE7-038C-063D23D83983}"/>
              </a:ext>
            </a:extLst>
          </p:cNvPr>
          <p:cNvSpPr>
            <a:spLocks noGrp="1"/>
          </p:cNvSpPr>
          <p:nvPr>
            <p:ph type="pic" sz="quarter" idx="13"/>
          </p:nvPr>
        </p:nvSpPr>
        <p:spPr/>
        <p:txBody>
          <a:bodyPr/>
          <a:lstStyle/>
          <a:p>
            <a:endParaRPr lang="en-US"/>
          </a:p>
        </p:txBody>
      </p:sp>
      <p:sp>
        <p:nvSpPr>
          <p:cNvPr id="7" name="Picture Placeholder 6">
            <a:extLst>
              <a:ext uri="{FF2B5EF4-FFF2-40B4-BE49-F238E27FC236}">
                <a16:creationId xmlns:a16="http://schemas.microsoft.com/office/drawing/2014/main" id="{524BD696-E4EA-6E12-FE15-06BB180378FB}"/>
              </a:ext>
            </a:extLst>
          </p:cNvPr>
          <p:cNvSpPr>
            <a:spLocks noGrp="1"/>
          </p:cNvSpPr>
          <p:nvPr>
            <p:ph type="pic" sz="quarter" idx="14"/>
          </p:nvPr>
        </p:nvSpPr>
        <p:spPr/>
        <p:txBody>
          <a:bodyPr/>
          <a:lstStyle/>
          <a:p>
            <a:endParaRPr lang="en-US"/>
          </a:p>
        </p:txBody>
      </p:sp>
      <p:sp>
        <p:nvSpPr>
          <p:cNvPr id="10" name="Picture Placeholder 9">
            <a:extLst>
              <a:ext uri="{FF2B5EF4-FFF2-40B4-BE49-F238E27FC236}">
                <a16:creationId xmlns:a16="http://schemas.microsoft.com/office/drawing/2014/main" id="{CE6710B2-77AC-9104-5D1A-44D532BA8C56}"/>
              </a:ext>
            </a:extLst>
          </p:cNvPr>
          <p:cNvSpPr>
            <a:spLocks noGrp="1"/>
          </p:cNvSpPr>
          <p:nvPr>
            <p:ph type="pic" sz="quarter" idx="15"/>
          </p:nvPr>
        </p:nvSpPr>
        <p:spPr/>
        <p:txBody>
          <a:bodyPr/>
          <a:lstStyle/>
          <a:p>
            <a:endParaRPr lang="en-US"/>
          </a:p>
        </p:txBody>
      </p:sp>
      <p:pic>
        <p:nvPicPr>
          <p:cNvPr id="20" name="Picture Placeholder 19">
            <a:extLst>
              <a:ext uri="{FF2B5EF4-FFF2-40B4-BE49-F238E27FC236}">
                <a16:creationId xmlns:a16="http://schemas.microsoft.com/office/drawing/2014/main" id="{CBD71508-E8E9-FDD7-8A54-F16922747DAB}"/>
              </a:ext>
            </a:extLst>
          </p:cNvPr>
          <p:cNvPicPr>
            <a:picLocks noGrp="1" noChangeAspect="1"/>
          </p:cNvPicPr>
          <p:nvPr>
            <p:ph type="pic" sz="quarter" idx="16"/>
          </p:nvPr>
        </p:nvPicPr>
        <p:blipFill>
          <a:blip r:embed="rId2"/>
          <a:srcRect t="1729" b="1729"/>
          <a:stretch/>
        </p:blipFill>
        <p:spPr>
          <a:xfrm>
            <a:off x="7284691" y="2118839"/>
            <a:ext cx="4908897" cy="4739161"/>
          </a:xfrm>
        </p:spPr>
      </p:pic>
      <p:sp>
        <p:nvSpPr>
          <p:cNvPr id="21" name="TextBox 20">
            <a:extLst>
              <a:ext uri="{FF2B5EF4-FFF2-40B4-BE49-F238E27FC236}">
                <a16:creationId xmlns:a16="http://schemas.microsoft.com/office/drawing/2014/main" id="{62782ACD-4E71-180C-4BD7-525A143FA693}"/>
              </a:ext>
            </a:extLst>
          </p:cNvPr>
          <p:cNvSpPr txBox="1"/>
          <p:nvPr/>
        </p:nvSpPr>
        <p:spPr>
          <a:xfrm>
            <a:off x="1439623" y="2510287"/>
            <a:ext cx="5805577" cy="3416320"/>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666666"/>
                </a:solidFill>
                <a:effectLst/>
              </a:rPr>
              <a:t>An MQ135 air quality sensor is one type of MQ gas sensor used to detect, measure, and monitor a wide range of gases present in air like ammonia, alcohol, smoke, carbon dioxide, etc.</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i="0" dirty="0">
                <a:solidFill>
                  <a:srgbClr val="666666"/>
                </a:solidFill>
                <a:effectLst/>
              </a:rPr>
              <a:t>Preheating of 20 seconds is required before the operation, to obtain the accurate output.</a:t>
            </a:r>
          </a:p>
          <a:p>
            <a:pPr marL="285750" indent="-285750">
              <a:buFont typeface="Arial" panose="020B0604020202020204" pitchFamily="34" charset="0"/>
              <a:buChar char="•"/>
            </a:pPr>
            <a:endParaRPr lang="en-US" dirty="0">
              <a:solidFill>
                <a:srgbClr val="666666"/>
              </a:solidFill>
            </a:endParaRPr>
          </a:p>
          <a:p>
            <a:pPr marL="285750" indent="-285750">
              <a:buFont typeface="Arial" panose="020B0604020202020204" pitchFamily="34" charset="0"/>
              <a:buChar char="•"/>
            </a:pPr>
            <a:r>
              <a:rPr lang="en-US" i="0" dirty="0">
                <a:solidFill>
                  <a:srgbClr val="666666"/>
                </a:solidFill>
                <a:effectLst/>
              </a:rPr>
              <a:t> It operates at a 5V of power supply , which is  comparatively higher than other sensors</a:t>
            </a:r>
            <a:r>
              <a:rPr lang="en-US" i="0" dirty="0">
                <a:solidFill>
                  <a:srgbClr val="666666"/>
                </a:solidFill>
                <a:effectLst/>
                <a:latin typeface="Arial" panose="020B0604020202020204" pitchFamily="34" charset="0"/>
              </a:rPr>
              <a:t>.</a:t>
            </a:r>
          </a:p>
          <a:p>
            <a:pPr marL="285750" indent="-285750">
              <a:buFont typeface="Arial" panose="020B0604020202020204" pitchFamily="34" charset="0"/>
              <a:buChar char="•"/>
            </a:pPr>
            <a:endParaRPr lang="en-US" dirty="0">
              <a:solidFill>
                <a:srgbClr val="666666"/>
              </a:solidFill>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7533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Elephant" panose="02020904090505020303" pitchFamily="18" charset="0"/>
              </a:rPr>
              <a:t>I2C Display                   Potentiometer</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flipH="1">
            <a:off x="6782937" y="6131242"/>
            <a:ext cx="45719" cy="45719"/>
          </a:xfrm>
        </p:spPr>
        <p:txBody>
          <a:bodyPr>
            <a:normAutofit fontScale="25000" lnSpcReduction="20000"/>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14</a:t>
            </a:fld>
            <a:endParaRPr lang="en-US" dirty="0"/>
          </a:p>
        </p:txBody>
      </p:sp>
      <p:pic>
        <p:nvPicPr>
          <p:cNvPr id="20" name="Picture Placeholder 19">
            <a:extLst>
              <a:ext uri="{FF2B5EF4-FFF2-40B4-BE49-F238E27FC236}">
                <a16:creationId xmlns:a16="http://schemas.microsoft.com/office/drawing/2014/main" id="{CBD71508-E8E9-FDD7-8A54-F16922747DAB}"/>
              </a:ext>
            </a:extLst>
          </p:cNvPr>
          <p:cNvPicPr>
            <a:picLocks noGrp="1" noChangeAspect="1"/>
          </p:cNvPicPr>
          <p:nvPr>
            <p:ph type="pic" sz="quarter" idx="16"/>
          </p:nvPr>
        </p:nvPicPr>
        <p:blipFill>
          <a:blip r:embed="rId2"/>
          <a:srcRect t="14372" b="14372"/>
          <a:stretch/>
        </p:blipFill>
        <p:spPr>
          <a:xfrm>
            <a:off x="1190445" y="2187289"/>
            <a:ext cx="2474275" cy="1763048"/>
          </a:xfrm>
        </p:spPr>
      </p:pic>
      <p:pic>
        <p:nvPicPr>
          <p:cNvPr id="4" name="Picture Placeholder 19">
            <a:extLst>
              <a:ext uri="{FF2B5EF4-FFF2-40B4-BE49-F238E27FC236}">
                <a16:creationId xmlns:a16="http://schemas.microsoft.com/office/drawing/2014/main" id="{FDB7DC49-B104-8DE8-072A-DEE8F2C19E30}"/>
              </a:ext>
            </a:extLst>
          </p:cNvPr>
          <p:cNvPicPr>
            <a:picLocks noChangeAspect="1"/>
          </p:cNvPicPr>
          <p:nvPr/>
        </p:nvPicPr>
        <p:blipFill>
          <a:blip r:embed="rId3"/>
          <a:srcRect t="14372" b="14372"/>
          <a:stretch/>
        </p:blipFill>
        <p:spPr>
          <a:xfrm>
            <a:off x="6971395" y="2187289"/>
            <a:ext cx="2474275" cy="1763048"/>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pic>
      <p:sp>
        <p:nvSpPr>
          <p:cNvPr id="6" name="TextBox 5">
            <a:extLst>
              <a:ext uri="{FF2B5EF4-FFF2-40B4-BE49-F238E27FC236}">
                <a16:creationId xmlns:a16="http://schemas.microsoft.com/office/drawing/2014/main" id="{FE67715B-24F7-EDE4-A692-85249ABECB46}"/>
              </a:ext>
            </a:extLst>
          </p:cNvPr>
          <p:cNvSpPr txBox="1"/>
          <p:nvPr/>
        </p:nvSpPr>
        <p:spPr>
          <a:xfrm>
            <a:off x="914400" y="4068990"/>
            <a:ext cx="36005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I2C Display is used to display the data gathered by sensors.</a:t>
            </a:r>
          </a:p>
          <a:p>
            <a:pPr marL="285750" indent="-285750">
              <a:buFont typeface="Arial" panose="020B0604020202020204" pitchFamily="34" charset="0"/>
              <a:buChar char="•"/>
            </a:pPr>
            <a:r>
              <a:rPr lang="en-US" dirty="0"/>
              <a:t>It is easy to use because it only needs Five connections with Arduino nano.</a:t>
            </a:r>
          </a:p>
          <a:p>
            <a:pPr marL="285750" indent="-285750">
              <a:buFont typeface="Arial" panose="020B0604020202020204" pitchFamily="34" charset="0"/>
              <a:buChar char="•"/>
            </a:pPr>
            <a:r>
              <a:rPr lang="en-US" dirty="0"/>
              <a:t>After the successful connection we can use it to display the data.</a:t>
            </a:r>
            <a:endParaRPr lang="en-IN" dirty="0"/>
          </a:p>
        </p:txBody>
      </p:sp>
      <p:sp>
        <p:nvSpPr>
          <p:cNvPr id="9" name="TextBox 8">
            <a:extLst>
              <a:ext uri="{FF2B5EF4-FFF2-40B4-BE49-F238E27FC236}">
                <a16:creationId xmlns:a16="http://schemas.microsoft.com/office/drawing/2014/main" id="{C5D6729A-2A59-A86F-5C09-EBDC87B60515}"/>
              </a:ext>
            </a:extLst>
          </p:cNvPr>
          <p:cNvSpPr txBox="1"/>
          <p:nvPr/>
        </p:nvSpPr>
        <p:spPr>
          <a:xfrm>
            <a:off x="6575903" y="4067632"/>
            <a:ext cx="372145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02122"/>
                </a:solidFill>
                <a:effectLst/>
              </a:rPr>
              <a:t>The </a:t>
            </a:r>
            <a:r>
              <a:rPr lang="en-US" b="0" i="0" dirty="0">
                <a:solidFill>
                  <a:schemeClr val="tx1">
                    <a:lumMod val="75000"/>
                    <a:lumOff val="25000"/>
                  </a:schemeClr>
                </a:solidFill>
                <a:effectLst/>
              </a:rPr>
              <a:t>potentiometer</a:t>
            </a:r>
            <a:r>
              <a:rPr lang="en-US" b="0" i="0" dirty="0">
                <a:solidFill>
                  <a:srgbClr val="202122"/>
                </a:solidFill>
                <a:effectLst/>
              </a:rPr>
              <a:t> is essentially a </a:t>
            </a:r>
            <a:r>
              <a:rPr lang="en-US" dirty="0">
                <a:solidFill>
                  <a:schemeClr val="tx1">
                    <a:lumMod val="75000"/>
                    <a:lumOff val="25000"/>
                  </a:schemeClr>
                </a:solidFill>
              </a:rPr>
              <a:t>voltage divider</a:t>
            </a:r>
            <a:r>
              <a:rPr lang="en-US" b="0" i="0" dirty="0">
                <a:solidFill>
                  <a:srgbClr val="202122"/>
                </a:solidFill>
                <a:effectLst/>
              </a:rPr>
              <a:t> used for measuring </a:t>
            </a:r>
            <a:r>
              <a:rPr lang="en-US" dirty="0">
                <a:solidFill>
                  <a:schemeClr val="tx1">
                    <a:lumMod val="75000"/>
                    <a:lumOff val="25000"/>
                  </a:schemeClr>
                </a:solidFill>
              </a:rPr>
              <a:t>electric</a:t>
            </a:r>
            <a:r>
              <a:rPr lang="en-US" dirty="0">
                <a:solidFill>
                  <a:srgbClr val="3366CC"/>
                </a:solidFill>
              </a:rPr>
              <a:t> </a:t>
            </a:r>
            <a:r>
              <a:rPr lang="en-US" b="0" i="0" dirty="0">
                <a:solidFill>
                  <a:srgbClr val="202122"/>
                </a:solidFill>
                <a:effectLst/>
              </a:rPr>
              <a:t>voltage.</a:t>
            </a:r>
          </a:p>
          <a:p>
            <a:pPr marL="285750" indent="-285750">
              <a:buFont typeface="Arial" panose="020B0604020202020204" pitchFamily="34" charset="0"/>
              <a:buChar char="•"/>
            </a:pPr>
            <a:r>
              <a:rPr lang="en-US" b="0" i="0" dirty="0">
                <a:solidFill>
                  <a:srgbClr val="202122"/>
                </a:solidFill>
                <a:effectLst/>
              </a:rPr>
              <a:t>Potentiometers are commonly used to control electrical devices such as volume controls on audio equipment.</a:t>
            </a:r>
            <a:endParaRPr lang="en-IN" dirty="0"/>
          </a:p>
        </p:txBody>
      </p:sp>
    </p:spTree>
    <p:extLst>
      <p:ext uri="{BB962C8B-B14F-4D97-AF65-F5344CB8AC3E}">
        <p14:creationId xmlns:p14="http://schemas.microsoft.com/office/powerpoint/2010/main" val="247886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Elephant" panose="02020904090505020303" pitchFamily="18" charset="0"/>
              </a:rPr>
              <a:t>                     Block Diagram</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flipH="1">
            <a:off x="6782937" y="6131242"/>
            <a:ext cx="45719" cy="45719"/>
          </a:xfrm>
        </p:spPr>
        <p:txBody>
          <a:bodyPr>
            <a:normAutofit fontScale="25000" lnSpcReduction="20000"/>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15</a:t>
            </a:fld>
            <a:endParaRPr lang="en-US" dirty="0"/>
          </a:p>
        </p:txBody>
      </p:sp>
      <p:pic>
        <p:nvPicPr>
          <p:cNvPr id="10" name="Picture 9">
            <a:extLst>
              <a:ext uri="{FF2B5EF4-FFF2-40B4-BE49-F238E27FC236}">
                <a16:creationId xmlns:a16="http://schemas.microsoft.com/office/drawing/2014/main" id="{C3178286-B05B-6185-564A-FF88E0F9BD39}"/>
              </a:ext>
            </a:extLst>
          </p:cNvPr>
          <p:cNvPicPr>
            <a:picLocks noChangeAspect="1"/>
          </p:cNvPicPr>
          <p:nvPr/>
        </p:nvPicPr>
        <p:blipFill>
          <a:blip r:embed="rId2"/>
          <a:stretch>
            <a:fillRect/>
          </a:stretch>
        </p:blipFill>
        <p:spPr>
          <a:xfrm>
            <a:off x="2596692" y="2193083"/>
            <a:ext cx="5791878" cy="4606602"/>
          </a:xfrm>
          <a:prstGeom prst="rect">
            <a:avLst/>
          </a:prstGeom>
        </p:spPr>
      </p:pic>
    </p:spTree>
    <p:extLst>
      <p:ext uri="{BB962C8B-B14F-4D97-AF65-F5344CB8AC3E}">
        <p14:creationId xmlns:p14="http://schemas.microsoft.com/office/powerpoint/2010/main" val="380702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0" y="525440"/>
            <a:ext cx="5390983" cy="1963318"/>
          </a:xfrm>
        </p:spPr>
        <p:txBody>
          <a:bodyPr/>
          <a:lstStyle/>
          <a:p>
            <a:r>
              <a:rPr lang="en-US" dirty="0"/>
              <a:t>Advantages</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914401" y="3027872"/>
            <a:ext cx="5181600" cy="3405329"/>
          </a:xfrm>
        </p:spPr>
        <p:txBody>
          <a:bodyPr/>
          <a:lstStyle/>
          <a:p>
            <a:pPr marL="285750" indent="-285750" algn="l">
              <a:buFont typeface="Arial" panose="020B0604020202020204" pitchFamily="34" charset="0"/>
              <a:buChar char="•"/>
            </a:pPr>
            <a:r>
              <a:rPr lang="en-IN" sz="1800" b="0" i="0" u="none" strike="noStrike" baseline="0" dirty="0">
                <a:solidFill>
                  <a:srgbClr val="333333"/>
                </a:solidFill>
              </a:rPr>
              <a:t>High-quality receiving data</a:t>
            </a:r>
          </a:p>
          <a:p>
            <a:pPr marL="285750" indent="-285750" algn="l">
              <a:buFont typeface="Arial" panose="020B0604020202020204" pitchFamily="34" charset="0"/>
              <a:buChar char="•"/>
            </a:pPr>
            <a:r>
              <a:rPr lang="en-IN" sz="1800" b="0" i="0" u="none" strike="noStrike" baseline="0" dirty="0">
                <a:solidFill>
                  <a:srgbClr val="333333"/>
                </a:solidFill>
              </a:rPr>
              <a:t>Less power consumption</a:t>
            </a:r>
          </a:p>
          <a:p>
            <a:pPr marL="285750" indent="-285750" algn="l">
              <a:buFont typeface="Arial" panose="020B0604020202020204" pitchFamily="34" charset="0"/>
              <a:buChar char="•"/>
            </a:pPr>
            <a:r>
              <a:rPr lang="en-IN" sz="1800" b="0" i="0" u="none" strike="noStrike" baseline="0" dirty="0">
                <a:solidFill>
                  <a:srgbClr val="333333"/>
                </a:solidFill>
              </a:rPr>
              <a:t>Accuracy is High</a:t>
            </a:r>
          </a:p>
          <a:p>
            <a:pPr marL="285750" indent="-285750" algn="l">
              <a:buFont typeface="Arial" panose="020B0604020202020204" pitchFamily="34" charset="0"/>
              <a:buChar char="•"/>
            </a:pPr>
            <a:r>
              <a:rPr lang="en-IN" sz="1800" dirty="0">
                <a:solidFill>
                  <a:srgbClr val="333333"/>
                </a:solidFill>
              </a:rPr>
              <a:t>It requires less human intervention</a:t>
            </a:r>
            <a:endParaRPr lang="en-IN" sz="1800" b="0" i="0" u="none" strike="noStrike" baseline="0" dirty="0">
              <a:solidFill>
                <a:srgbClr val="333333"/>
              </a:solidFill>
            </a:endParaRPr>
          </a:p>
          <a:p>
            <a:pPr marL="285750" indent="-285750" algn="l">
              <a:buFont typeface="Arial" panose="020B0604020202020204" pitchFamily="34" charset="0"/>
              <a:buChar char="•"/>
            </a:pPr>
            <a:r>
              <a:rPr lang="en-US" sz="1800" b="0" i="0" u="none" strike="noStrike" baseline="0" dirty="0">
                <a:solidFill>
                  <a:srgbClr val="333333"/>
                </a:solidFill>
              </a:rPr>
              <a:t>Smart way to monitor Environment</a:t>
            </a:r>
          </a:p>
          <a:p>
            <a:pPr marL="285750" indent="-285750" algn="l">
              <a:buFont typeface="Arial" panose="020B0604020202020204" pitchFamily="34" charset="0"/>
              <a:buChar char="•"/>
            </a:pPr>
            <a:r>
              <a:rPr lang="en-US" sz="1800" b="0" i="0" u="none" strike="noStrike" baseline="0" dirty="0">
                <a:solidFill>
                  <a:srgbClr val="333333"/>
                </a:solidFill>
              </a:rPr>
              <a:t>The low cost and efforts are less in this system</a:t>
            </a:r>
            <a:endParaRPr lang="en-US" dirty="0"/>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914400" y="6434560"/>
            <a:ext cx="3428012" cy="365125"/>
          </a:xfrm>
        </p:spPr>
        <p:txBody>
          <a:bodyPr/>
          <a:lstStyle/>
          <a:p>
            <a:endParaRPr lang="en-US" dirty="0"/>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28943"/>
            <a:ext cx="2835544" cy="4038805"/>
          </a:xfrm>
        </p:spPr>
      </p:pic>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endParaRPr lang="en-US" dirty="0"/>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16</a:t>
            </a:fld>
            <a:endParaRPr lang="en-US" dirty="0"/>
          </a:p>
        </p:txBody>
      </p:sp>
    </p:spTree>
    <p:extLst>
      <p:ext uri="{BB962C8B-B14F-4D97-AF65-F5344CB8AC3E}">
        <p14:creationId xmlns:p14="http://schemas.microsoft.com/office/powerpoint/2010/main" val="154589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Applications</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30132" y="5091"/>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889848"/>
            <a:ext cx="7476460" cy="3329797"/>
          </a:xfrm>
        </p:spPr>
        <p:txBody>
          <a:bodyPr>
            <a:normAutofit/>
          </a:bodyPr>
          <a:lstStyle/>
          <a:p>
            <a:pPr marL="342900" indent="-342900">
              <a:buFont typeface="Arial" panose="020B0604020202020204" pitchFamily="34" charset="0"/>
              <a:buChar char="•"/>
            </a:pPr>
            <a:r>
              <a:rPr lang="en-US" sz="1800" dirty="0"/>
              <a:t>The weather forecasting plays very important role in the field of agriculture.</a:t>
            </a:r>
          </a:p>
          <a:p>
            <a:pPr marL="342900" indent="-342900">
              <a:buFont typeface="Arial" panose="020B0604020202020204" pitchFamily="34" charset="0"/>
              <a:buChar char="•"/>
            </a:pPr>
            <a:r>
              <a:rPr lang="en-US" sz="1800" dirty="0"/>
              <a:t>It is also helpful at places like volcano and rain forests.</a:t>
            </a:r>
          </a:p>
          <a:p>
            <a:pPr marL="342900" indent="-342900">
              <a:buFont typeface="Arial" panose="020B0604020202020204" pitchFamily="34" charset="0"/>
              <a:buChar char="•"/>
            </a:pPr>
            <a:r>
              <a:rPr lang="en-US" sz="1800" dirty="0"/>
              <a:t>It is quite difficult for a human being to stay for longer time at such places.</a:t>
            </a:r>
          </a:p>
          <a:p>
            <a:pPr marL="342900" indent="-342900">
              <a:buFont typeface="Arial" panose="020B0604020202020204" pitchFamily="34" charset="0"/>
              <a:buChar char="•"/>
            </a:pPr>
            <a:r>
              <a:rPr lang="en-US" sz="1800" dirty="0"/>
              <a:t>It is also applicable at Chemical plants as it is difficult for humans to stay at such places for longer time.</a:t>
            </a:r>
            <a:endParaRPr lang="en-US" dirty="0"/>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endParaRPr lang="en-US" dirty="0"/>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endParaRPr lang="en-US" dirty="0"/>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237241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Future Scope</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30132" y="5091"/>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889848"/>
            <a:ext cx="7476460" cy="3329797"/>
          </a:xfrm>
        </p:spPr>
        <p:txBody>
          <a:bodyPr>
            <a:normAutofit/>
          </a:bodyPr>
          <a:lstStyle/>
          <a:p>
            <a:pPr marL="342900" indent="-342900">
              <a:buFont typeface="Arial" panose="020B0604020202020204" pitchFamily="34" charset="0"/>
              <a:buChar char="•"/>
            </a:pPr>
            <a:r>
              <a:rPr lang="en-US" sz="1800" dirty="0"/>
              <a:t>One can implement a few more Features and connect it to the satellite as a global feature of this system.</a:t>
            </a:r>
          </a:p>
          <a:p>
            <a:pPr marL="342900" indent="-342900">
              <a:buFont typeface="Arial" panose="020B0604020202020204" pitchFamily="34" charset="0"/>
              <a:buChar char="•"/>
            </a:pPr>
            <a:r>
              <a:rPr lang="en-US" sz="1800" dirty="0"/>
              <a:t>One can also Add more sensor  to monitor  other environmental parameters such as Pressure and Oxygen Sensor. </a:t>
            </a:r>
          </a:p>
          <a:p>
            <a:pPr marL="342900" indent="-342900">
              <a:buFont typeface="Arial" panose="020B0604020202020204" pitchFamily="34" charset="0"/>
              <a:buChar char="•"/>
            </a:pPr>
            <a:r>
              <a:rPr lang="en-US" sz="1800" dirty="0"/>
              <a:t>It  can  also  be  implemented  in  hospitals  or  medical institutes for the research &amp; study in “Effect of Weather on  Health  and  Diseases”,  hence  to  provide  better precaution alerts.</a:t>
            </a:r>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endParaRPr lang="en-US" dirty="0"/>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endParaRPr lang="en-US" dirty="0"/>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18</a:t>
            </a:fld>
            <a:endParaRPr lang="en-US" dirty="0"/>
          </a:p>
        </p:txBody>
      </p:sp>
    </p:spTree>
    <p:extLst>
      <p:ext uri="{BB962C8B-B14F-4D97-AF65-F5344CB8AC3E}">
        <p14:creationId xmlns:p14="http://schemas.microsoft.com/office/powerpoint/2010/main" val="67579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Elephant" panose="02020904090505020303" pitchFamily="18" charset="0"/>
              </a:rPr>
              <a:t>                         Conclusion</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flipH="1">
            <a:off x="6782937" y="6131242"/>
            <a:ext cx="45719" cy="45719"/>
          </a:xfrm>
        </p:spPr>
        <p:txBody>
          <a:bodyPr>
            <a:normAutofit fontScale="25000" lnSpcReduction="20000"/>
          </a:bodyPr>
          <a:lstStyle/>
          <a:p>
            <a:r>
              <a:rPr lang="en-US" dirty="0"/>
              <a:t> </a:t>
            </a:r>
          </a:p>
        </p:txBody>
      </p:sp>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endParaRPr lang="en-US" dirty="0"/>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19</a:t>
            </a:fld>
            <a:endParaRPr lang="en-US" dirty="0"/>
          </a:p>
        </p:txBody>
      </p:sp>
      <p:sp>
        <p:nvSpPr>
          <p:cNvPr id="5" name="TextBox 4">
            <a:extLst>
              <a:ext uri="{FF2B5EF4-FFF2-40B4-BE49-F238E27FC236}">
                <a16:creationId xmlns:a16="http://schemas.microsoft.com/office/drawing/2014/main" id="{606890C2-87F9-2939-CA4D-FB69DF946F60}"/>
              </a:ext>
            </a:extLst>
          </p:cNvPr>
          <p:cNvSpPr txBox="1"/>
          <p:nvPr/>
        </p:nvSpPr>
        <p:spPr>
          <a:xfrm>
            <a:off x="2760454" y="2690336"/>
            <a:ext cx="6256546" cy="1754326"/>
          </a:xfrm>
          <a:prstGeom prst="rect">
            <a:avLst/>
          </a:prstGeom>
          <a:noFill/>
        </p:spPr>
        <p:txBody>
          <a:bodyPr wrap="square" rtlCol="0">
            <a:spAutoFit/>
          </a:bodyPr>
          <a:lstStyle/>
          <a:p>
            <a:pPr marL="285750" indent="-285750" algn="l">
              <a:buClr>
                <a:schemeClr val="accent5">
                  <a:lumMod val="75000"/>
                </a:schemeClr>
              </a:buClr>
              <a:buFont typeface="Arial" panose="020B0604020202020204" pitchFamily="34" charset="0"/>
              <a:buChar char="•"/>
            </a:pPr>
            <a:r>
              <a:rPr lang="en-US" sz="1800" b="0" i="0" u="none" strike="noStrike" baseline="0" dirty="0">
                <a:solidFill>
                  <a:schemeClr val="tx1">
                    <a:lumMod val="75000"/>
                    <a:lumOff val="25000"/>
                  </a:schemeClr>
                </a:solidFill>
              </a:rPr>
              <a:t>By keeping the weather station in the environment for monitoring enables self-protection to the environment.</a:t>
            </a:r>
          </a:p>
          <a:p>
            <a:pPr marL="285750" indent="-285750" algn="l">
              <a:buFont typeface="Arial" panose="020B0604020202020204" pitchFamily="34" charset="0"/>
              <a:buChar char="•"/>
            </a:pPr>
            <a:endParaRPr lang="en-US" sz="1800" b="0" i="0" u="none" strike="noStrike" baseline="0" dirty="0">
              <a:solidFill>
                <a:schemeClr val="tx1">
                  <a:lumMod val="75000"/>
                  <a:lumOff val="25000"/>
                </a:schemeClr>
              </a:solidFill>
            </a:endParaRPr>
          </a:p>
          <a:p>
            <a:pPr marL="285750" indent="-285750" algn="l">
              <a:buClr>
                <a:schemeClr val="accent5">
                  <a:lumMod val="75000"/>
                </a:schemeClr>
              </a:buClr>
              <a:buFont typeface="Arial" panose="020B0604020202020204" pitchFamily="34" charset="0"/>
              <a:buChar char="•"/>
            </a:pPr>
            <a:r>
              <a:rPr lang="en-US" sz="1800" b="0" i="0" u="none" strike="noStrike" baseline="0" dirty="0">
                <a:solidFill>
                  <a:schemeClr val="tx1">
                    <a:lumMod val="75000"/>
                    <a:lumOff val="25000"/>
                  </a:schemeClr>
                </a:solidFill>
              </a:rPr>
              <a:t>To protect the public health from pollution, this model provides efficient and low cost solution for continues monitoring of environment</a:t>
            </a:r>
            <a:endParaRPr lang="en-IN" dirty="0">
              <a:solidFill>
                <a:schemeClr val="tx1">
                  <a:lumMod val="75000"/>
                  <a:lumOff val="25000"/>
                </a:schemeClr>
              </a:solidFill>
            </a:endParaRPr>
          </a:p>
        </p:txBody>
      </p:sp>
    </p:spTree>
    <p:extLst>
      <p:ext uri="{BB962C8B-B14F-4D97-AF65-F5344CB8AC3E}">
        <p14:creationId xmlns:p14="http://schemas.microsoft.com/office/powerpoint/2010/main" val="324601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8626"/>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3743864"/>
            <a:ext cx="11582479" cy="3140015"/>
          </a:xfrm>
        </p:spPr>
        <p:txBody>
          <a:bodyPr/>
          <a:lstStyle/>
          <a:p>
            <a:r>
              <a:rPr lang="en-US" sz="3000" dirty="0">
                <a:latin typeface="Bahnschrift SemiBold" panose="020B0502040204020203" pitchFamily="34" charset="0"/>
              </a:rPr>
              <a:t>Weather Monitoring System Using Arduino</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26493" y="5032219"/>
            <a:ext cx="5476512" cy="723900"/>
          </a:xfrm>
        </p:spPr>
        <p:txBody>
          <a:bodyPr/>
          <a:lstStyle/>
          <a:p>
            <a:r>
              <a:rPr lang="en-US" dirty="0"/>
              <a:t>Prepared by :- Patel </a:t>
            </a:r>
            <a:r>
              <a:rPr lang="en-US" dirty="0" err="1"/>
              <a:t>darshan</a:t>
            </a:r>
            <a:endParaRPr lang="en-US" dirty="0"/>
          </a:p>
          <a:p>
            <a:r>
              <a:rPr lang="en-US" dirty="0"/>
              <a:t>Exam No : </a:t>
            </a:r>
          </a:p>
          <a:p>
            <a:r>
              <a:rPr lang="en-US" dirty="0"/>
              <a:t>Guided by : </a:t>
            </a:r>
            <a:r>
              <a:rPr lang="en-US" dirty="0" err="1"/>
              <a:t>Dr.Megha</a:t>
            </a:r>
            <a:r>
              <a:rPr lang="en-US" dirty="0"/>
              <a:t> Viral </a:t>
            </a:r>
            <a:r>
              <a:rPr lang="en-US" dirty="0" err="1"/>
              <a:t>polishwala</a:t>
            </a:r>
            <a:endParaRPr lang="en-US" dirty="0"/>
          </a:p>
          <a:p>
            <a:endParaRPr lang="en-US" dirty="0"/>
          </a:p>
        </p:txBody>
      </p:sp>
    </p:spTree>
    <p:extLst>
      <p:ext uri="{BB962C8B-B14F-4D97-AF65-F5344CB8AC3E}">
        <p14:creationId xmlns:p14="http://schemas.microsoft.com/office/powerpoint/2010/main" val="103280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6465491" y="2295797"/>
            <a:ext cx="5618922" cy="1542507"/>
          </a:xfrm>
        </p:spPr>
        <p:txBody>
          <a:bodyPr/>
          <a:lstStyle/>
          <a:p>
            <a:r>
              <a:rPr lang="en-US" dirty="0"/>
              <a:t>       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11240218" y="5909094"/>
            <a:ext cx="342181" cy="263106"/>
          </a:xfrm>
        </p:spPr>
        <p:txBody>
          <a:bodyPr>
            <a:normAutofit fontScale="62500" lnSpcReduction="20000"/>
          </a:bodyPr>
          <a:lstStyle/>
          <a:p>
            <a:pPr marL="0" indent="0" algn="l"/>
            <a:r>
              <a:rPr lang="en-US" sz="1800" b="0" i="0" u="none" strike="noStrike" baseline="0" dirty="0">
                <a:latin typeface="Times New Roman" panose="02020603050405020304" pitchFamily="18" charset="0"/>
              </a:rPr>
              <a:t>        </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a:lstStyle/>
          <a:p>
            <a:endParaRPr lang="en-US" dirty="0"/>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endParaRPr lang="en-US" dirty="0"/>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20</a:t>
            </a:fld>
            <a:endParaRPr lang="en-US" dirty="0"/>
          </a:p>
        </p:txBody>
      </p:sp>
    </p:spTree>
    <p:extLst>
      <p:ext uri="{BB962C8B-B14F-4D97-AF65-F5344CB8AC3E}">
        <p14:creationId xmlns:p14="http://schemas.microsoft.com/office/powerpoint/2010/main" val="199489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a:lstStyle/>
          <a:p>
            <a:r>
              <a:rPr lang="en-US" dirty="0"/>
              <a:t>Content</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1259457" y="3493698"/>
            <a:ext cx="4836544" cy="3364302"/>
          </a:xfrm>
        </p:spPr>
        <p:txBody>
          <a:bodyPr>
            <a:normAutofit/>
          </a:bodyPr>
          <a:lstStyle/>
          <a:p>
            <a:r>
              <a:rPr lang="en-US" dirty="0"/>
              <a:t>Introduction              Block Diagram</a:t>
            </a:r>
          </a:p>
          <a:p>
            <a:r>
              <a:rPr lang="en-US" dirty="0"/>
              <a:t>Objective                  Advantages</a:t>
            </a:r>
          </a:p>
          <a:p>
            <a:r>
              <a:rPr lang="en-US" dirty="0"/>
              <a:t>What is IOT?             Applications</a:t>
            </a:r>
          </a:p>
          <a:p>
            <a:r>
              <a:rPr lang="en-US" dirty="0"/>
              <a:t>Components            Future scope</a:t>
            </a:r>
          </a:p>
          <a:p>
            <a:r>
              <a:rPr lang="en-US" dirty="0"/>
              <a:t>Conclusion</a:t>
            </a:r>
          </a:p>
          <a:p>
            <a:endParaRPr lang="en-US" dirty="0"/>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158167" y="6348296"/>
            <a:ext cx="45719" cy="365125"/>
          </a:xfrm>
        </p:spPr>
        <p:txBody>
          <a:bodyPr/>
          <a:lstStyle/>
          <a:p>
            <a:endParaRPr lang="en-US" dirty="0"/>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70496"/>
            <a:ext cx="2835544" cy="4038805"/>
          </a:xfrm>
        </p:spPr>
      </p:pic>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endParaRPr lang="en-US" dirty="0"/>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5448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30132" y="5091"/>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639684"/>
            <a:ext cx="7476460" cy="3579962"/>
          </a:xfrm>
        </p:spPr>
        <p:txBody>
          <a:bodyPr>
            <a:normAutofit lnSpcReduction="10000"/>
          </a:bodyPr>
          <a:lstStyle/>
          <a:p>
            <a:pPr marL="342900" indent="-342900">
              <a:buFont typeface="Arial" panose="020B0604020202020204" pitchFamily="34" charset="0"/>
              <a:buChar char="•"/>
            </a:pPr>
            <a:r>
              <a:rPr lang="en-US" dirty="0"/>
              <a:t>Weather Monitoring system is a part of the term IOT.</a:t>
            </a:r>
          </a:p>
          <a:p>
            <a:pPr marL="342900" indent="-342900">
              <a:buFont typeface="Arial" panose="020B0604020202020204" pitchFamily="34" charset="0"/>
              <a:buChar char="•"/>
            </a:pPr>
            <a:r>
              <a:rPr lang="en-US" dirty="0"/>
              <a:t>Weather monitoring system is an essential practical implementation of the concept Internet of </a:t>
            </a:r>
            <a:r>
              <a:rPr lang="en-US" dirty="0" err="1"/>
              <a:t>things,it</a:t>
            </a:r>
            <a:r>
              <a:rPr lang="en-US" dirty="0"/>
              <a:t> involves sensing and recording various weather parameters and using them for future analysis.</a:t>
            </a:r>
          </a:p>
          <a:p>
            <a:pPr marL="342900" indent="-342900" algn="l">
              <a:buFont typeface="Arial" panose="020B0604020202020204" pitchFamily="34" charset="0"/>
              <a:buChar char="•"/>
            </a:pPr>
            <a:r>
              <a:rPr lang="en-US" b="0" i="0" u="none" strike="noStrike" baseline="0" dirty="0"/>
              <a:t>The implemented system consists of a microcontroller (Arduino Nano) as a main processing unit for the entire system and all the sensor can be connected with the microcontroller.</a:t>
            </a:r>
            <a:endParaRPr lang="en-US" dirty="0"/>
          </a:p>
          <a:p>
            <a:pPr marL="342900" indent="-342900">
              <a:buFont typeface="Arial" panose="020B0604020202020204" pitchFamily="34" charset="0"/>
              <a:buChar char="•"/>
            </a:pPr>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endParaRPr lang="en-US" dirty="0"/>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endParaRPr lang="en-US" dirty="0"/>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16209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DAE-992E-5AB8-76A8-D025932D4CFF}"/>
              </a:ext>
            </a:extLst>
          </p:cNvPr>
          <p:cNvSpPr>
            <a:spLocks noGrp="1"/>
          </p:cNvSpPr>
          <p:nvPr>
            <p:ph type="title"/>
          </p:nvPr>
        </p:nvSpPr>
        <p:spPr/>
        <p:txBody>
          <a:bodyPr/>
          <a:lstStyle/>
          <a:p>
            <a:r>
              <a:rPr lang="en-US" dirty="0"/>
              <a:t>Introduction(con…)</a:t>
            </a:r>
            <a:endParaRPr lang="en-IN" dirty="0"/>
          </a:p>
        </p:txBody>
      </p:sp>
      <p:sp>
        <p:nvSpPr>
          <p:cNvPr id="6" name="Content Placeholder 5">
            <a:extLst>
              <a:ext uri="{FF2B5EF4-FFF2-40B4-BE49-F238E27FC236}">
                <a16:creationId xmlns:a16="http://schemas.microsoft.com/office/drawing/2014/main" id="{2D19F0A1-5291-0F0A-8C83-475A2EEC59FA}"/>
              </a:ext>
            </a:extLst>
          </p:cNvPr>
          <p:cNvSpPr>
            <a:spLocks noGrp="1"/>
          </p:cNvSpPr>
          <p:nvPr>
            <p:ph idx="1"/>
          </p:nvPr>
        </p:nvSpPr>
        <p:spPr/>
        <p:txBody>
          <a:bodyPr>
            <a:normAutofit/>
          </a:bodyPr>
          <a:lstStyle/>
          <a:p>
            <a:pPr marL="342900" indent="-342900">
              <a:buFont typeface="Arial" panose="020B0604020202020204" pitchFamily="34" charset="0"/>
              <a:buChar char="•"/>
            </a:pPr>
            <a:r>
              <a:rPr lang="en-US" b="0" i="0" dirty="0">
                <a:solidFill>
                  <a:srgbClr val="202020"/>
                </a:solidFill>
                <a:effectLst/>
              </a:rPr>
              <a:t>Weather monitoring system is a system that involves acquiring weather and environment data using advanced electronic sensors and display it on the LCD screen</a:t>
            </a:r>
            <a:r>
              <a:rPr lang="en-US" b="0" i="0" dirty="0">
                <a:solidFill>
                  <a:srgbClr val="202020"/>
                </a:solidFill>
                <a:effectLst/>
                <a:latin typeface="Raleway" pitchFamily="2" charset="0"/>
              </a:rPr>
              <a:t>.</a:t>
            </a:r>
            <a:endParaRPr lang="en-US" dirty="0"/>
          </a:p>
          <a:p>
            <a:pPr marL="342900" indent="-342900" algn="l">
              <a:buFont typeface="Arial" panose="020B0604020202020204" pitchFamily="34" charset="0"/>
              <a:buChar char="•"/>
            </a:pPr>
            <a:r>
              <a:rPr lang="en-US" dirty="0"/>
              <a:t>This system uses Temperature,Humidity,C02 as well as rain detector sensor to monitor weather and provide live reporting of weather statistics.</a:t>
            </a:r>
          </a:p>
          <a:p>
            <a:pPr marL="342900" indent="-342900" algn="l">
              <a:buFont typeface="Arial" panose="020B0604020202020204" pitchFamily="34" charset="0"/>
              <a:buChar char="•"/>
            </a:pPr>
            <a:r>
              <a:rPr lang="en-US" dirty="0"/>
              <a:t>The aim of this technology is achieved by technologies such as Internet of things and cloud.</a:t>
            </a:r>
            <a:endParaRPr lang="en-IN" dirty="0"/>
          </a:p>
        </p:txBody>
      </p:sp>
      <p:sp>
        <p:nvSpPr>
          <p:cNvPr id="7" name="Footer Placeholder 6">
            <a:extLst>
              <a:ext uri="{FF2B5EF4-FFF2-40B4-BE49-F238E27FC236}">
                <a16:creationId xmlns:a16="http://schemas.microsoft.com/office/drawing/2014/main" id="{8EDA20AB-5892-F347-6632-B5E2666CE192}"/>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08F0325C-7B89-7D67-9968-B5BDBDE029AE}"/>
              </a:ext>
            </a:extLst>
          </p:cNvPr>
          <p:cNvSpPr>
            <a:spLocks noGrp="1"/>
          </p:cNvSpPr>
          <p:nvPr>
            <p:ph type="dt" sz="half" idx="10"/>
          </p:nvPr>
        </p:nvSpPr>
        <p:spPr/>
        <p:txBody>
          <a:bodyPr/>
          <a:lstStyle/>
          <a:p>
            <a:endParaRPr lang="en-US" dirty="0"/>
          </a:p>
        </p:txBody>
      </p:sp>
      <p:sp>
        <p:nvSpPr>
          <p:cNvPr id="9" name="Slide Number Placeholder 8">
            <a:extLst>
              <a:ext uri="{FF2B5EF4-FFF2-40B4-BE49-F238E27FC236}">
                <a16:creationId xmlns:a16="http://schemas.microsoft.com/office/drawing/2014/main" id="{C49A9111-4F86-DB9F-3AF6-031329F93FA0}"/>
              </a:ext>
            </a:extLst>
          </p:cNvPr>
          <p:cNvSpPr>
            <a:spLocks noGrp="1"/>
          </p:cNvSpPr>
          <p:nvPr>
            <p:ph type="sldNum" sz="quarter" idx="12"/>
          </p:nvPr>
        </p:nvSpPr>
        <p:spPr/>
        <p:txBody>
          <a:bodyPr/>
          <a:lstStyle/>
          <a:p>
            <a:fld id="{08AB70BE-1769-45B8-85A6-0C837432C7E6}" type="slidenum">
              <a:rPr lang="en-US" smtClean="0"/>
              <a:pPr/>
              <a:t>5</a:t>
            </a:fld>
            <a:endParaRPr lang="en-US" dirty="0"/>
          </a:p>
        </p:txBody>
      </p:sp>
      <p:pic>
        <p:nvPicPr>
          <p:cNvPr id="10" name="Picture Placeholder 7" descr="A picture containing sky, outdoor, sunset, sun, satellite">
            <a:extLst>
              <a:ext uri="{FF2B5EF4-FFF2-40B4-BE49-F238E27FC236}">
                <a16:creationId xmlns:a16="http://schemas.microsoft.com/office/drawing/2014/main" id="{D120B7A2-0036-9257-5F96-8B01029BF7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5875" y="0"/>
            <a:ext cx="2773363" cy="2201863"/>
          </a:xfrm>
        </p:spPr>
      </p:pic>
      <p:pic>
        <p:nvPicPr>
          <p:cNvPr id="11" name="Picture Placeholder 9" descr="A picture containing sky, outdoor, stars, satellite">
            <a:extLst>
              <a:ext uri="{FF2B5EF4-FFF2-40B4-BE49-F238E27FC236}">
                <a16:creationId xmlns:a16="http://schemas.microsoft.com/office/drawing/2014/main" id="{92F2186F-6994-CAE0-B925-7703AD1DACE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5875" y="2201863"/>
            <a:ext cx="2773363" cy="2328862"/>
          </a:xfrm>
        </p:spPr>
      </p:pic>
      <p:pic>
        <p:nvPicPr>
          <p:cNvPr id="12" name="Picture Placeholder 11" descr="Star in the evening sky">
            <a:extLst>
              <a:ext uri="{FF2B5EF4-FFF2-40B4-BE49-F238E27FC236}">
                <a16:creationId xmlns:a16="http://schemas.microsoft.com/office/drawing/2014/main" id="{1F3ECC32-C515-8D17-D6DF-45F9A1D01BC8}"/>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5875" y="4530725"/>
            <a:ext cx="2773363" cy="2327275"/>
          </a:xfrm>
        </p:spPr>
      </p:pic>
    </p:spTree>
    <p:extLst>
      <p:ext uri="{BB962C8B-B14F-4D97-AF65-F5344CB8AC3E}">
        <p14:creationId xmlns:p14="http://schemas.microsoft.com/office/powerpoint/2010/main" val="145241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A0FD-000E-4BE6-AF65-BB86C656DB23}"/>
              </a:ext>
            </a:extLst>
          </p:cNvPr>
          <p:cNvSpPr>
            <a:spLocks noGrp="1"/>
          </p:cNvSpPr>
          <p:nvPr>
            <p:ph type="title"/>
          </p:nvPr>
        </p:nvSpPr>
        <p:spPr>
          <a:xfrm>
            <a:off x="905256" y="448056"/>
            <a:ext cx="9914859" cy="1329004"/>
          </a:xfrm>
        </p:spPr>
        <p:txBody>
          <a:bodyPr/>
          <a:lstStyle/>
          <a:p>
            <a:r>
              <a:rPr lang="en-US" dirty="0"/>
              <a:t>Objective</a:t>
            </a:r>
          </a:p>
        </p:txBody>
      </p:sp>
      <p:sp>
        <p:nvSpPr>
          <p:cNvPr id="8" name="Footer Placeholder 7">
            <a:extLst>
              <a:ext uri="{FF2B5EF4-FFF2-40B4-BE49-F238E27FC236}">
                <a16:creationId xmlns:a16="http://schemas.microsoft.com/office/drawing/2014/main" id="{7C5D7998-ED26-4436-85BB-287CF3B07AB1}"/>
              </a:ext>
            </a:extLst>
          </p:cNvPr>
          <p:cNvSpPr>
            <a:spLocks noGrp="1"/>
          </p:cNvSpPr>
          <p:nvPr>
            <p:ph type="ftr" sz="quarter" idx="11"/>
          </p:nvPr>
        </p:nvSpPr>
        <p:spPr>
          <a:xfrm>
            <a:off x="914400" y="6437376"/>
            <a:ext cx="3775914" cy="365125"/>
          </a:xfrm>
        </p:spPr>
        <p:txBody>
          <a:bodyPr/>
          <a:lstStyle/>
          <a:p>
            <a:endParaRPr lang="en-US" dirty="0"/>
          </a:p>
        </p:txBody>
      </p:sp>
      <p:sp>
        <p:nvSpPr>
          <p:cNvPr id="7" name="Date Placeholder 6">
            <a:extLst>
              <a:ext uri="{FF2B5EF4-FFF2-40B4-BE49-F238E27FC236}">
                <a16:creationId xmlns:a16="http://schemas.microsoft.com/office/drawing/2014/main" id="{8BE129AC-705E-40E6-B0FC-ECDDA2A41B2A}"/>
              </a:ext>
            </a:extLst>
          </p:cNvPr>
          <p:cNvSpPr>
            <a:spLocks noGrp="1"/>
          </p:cNvSpPr>
          <p:nvPr>
            <p:ph type="dt" sz="half" idx="10"/>
          </p:nvPr>
        </p:nvSpPr>
        <p:spPr>
          <a:xfrm>
            <a:off x="9323285" y="6434524"/>
            <a:ext cx="2067867" cy="365125"/>
          </a:xfrm>
        </p:spPr>
        <p:txBody>
          <a:bodyPr/>
          <a:lstStyle/>
          <a:p>
            <a:endParaRPr lang="en-US" dirty="0"/>
          </a:p>
        </p:txBody>
      </p:sp>
      <p:sp>
        <p:nvSpPr>
          <p:cNvPr id="9" name="Slide Number Placeholder 8">
            <a:extLst>
              <a:ext uri="{FF2B5EF4-FFF2-40B4-BE49-F238E27FC236}">
                <a16:creationId xmlns:a16="http://schemas.microsoft.com/office/drawing/2014/main" id="{948698A3-3CB3-4698-8F42-F3D81D37FF44}"/>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6</a:t>
            </a:fld>
            <a:endParaRPr lang="en-US" dirty="0"/>
          </a:p>
        </p:txBody>
      </p:sp>
      <p:sp>
        <p:nvSpPr>
          <p:cNvPr id="4" name="Content Placeholder 3">
            <a:extLst>
              <a:ext uri="{FF2B5EF4-FFF2-40B4-BE49-F238E27FC236}">
                <a16:creationId xmlns:a16="http://schemas.microsoft.com/office/drawing/2014/main" id="{0F2D2088-0978-0F39-FC04-CF40314AADC1}"/>
              </a:ext>
            </a:extLst>
          </p:cNvPr>
          <p:cNvSpPr>
            <a:spLocks noGrp="1"/>
          </p:cNvSpPr>
          <p:nvPr>
            <p:ph idx="1"/>
          </p:nvPr>
        </p:nvSpPr>
        <p:spPr/>
        <p:txBody>
          <a:bodyPr/>
          <a:lstStyle/>
          <a:p>
            <a:r>
              <a:rPr lang="en-US" dirty="0"/>
              <a:t>This system is designed because it is easy to monitor local weather conditions in real time from any where in the world.</a:t>
            </a:r>
          </a:p>
          <a:p>
            <a:r>
              <a:rPr lang="en-US" b="0" i="0" dirty="0">
                <a:solidFill>
                  <a:srgbClr val="202020"/>
                </a:solidFill>
                <a:effectLst/>
              </a:rPr>
              <a:t>The system is also used For storing weather and environment data for short and long term for studying weather pattern changes and to understand how human induced climate change affected your local weather.</a:t>
            </a:r>
          </a:p>
          <a:p>
            <a:r>
              <a:rPr lang="en-US" b="0" i="0" dirty="0">
                <a:solidFill>
                  <a:srgbClr val="202020"/>
                </a:solidFill>
                <a:effectLst/>
                <a:latin typeface="Arial" panose="020B0604020202020204" pitchFamily="34" charset="0"/>
                <a:cs typeface="Arial" panose="020B0604020202020204" pitchFamily="34" charset="0"/>
              </a:rPr>
              <a:t>It is also easy to setup a system for monitoring local atmospheric conditions and microclimates for weather forecasting and prediction.</a:t>
            </a:r>
          </a:p>
          <a:p>
            <a:r>
              <a:rPr lang="en-US" dirty="0">
                <a:solidFill>
                  <a:srgbClr val="202020"/>
                </a:solidFill>
                <a:latin typeface="Arial" panose="020B0604020202020204" pitchFamily="34" charset="0"/>
                <a:cs typeface="Arial" panose="020B0604020202020204" pitchFamily="34" charset="0"/>
              </a:rPr>
              <a:t>This system also helps the user to plan their day to day activities.</a:t>
            </a:r>
            <a:endParaRPr lang="en-US" b="0" i="0" dirty="0">
              <a:solidFill>
                <a:srgbClr val="202020"/>
              </a:solidFill>
              <a:effectLst/>
              <a:latin typeface="Arial" panose="020B0604020202020204" pitchFamily="34" charset="0"/>
              <a:cs typeface="Arial" panose="020B0604020202020204" pitchFamily="34" charset="0"/>
            </a:endParaRPr>
          </a:p>
          <a:p>
            <a:endParaRPr lang="en-US" b="0" i="0" dirty="0">
              <a:solidFill>
                <a:srgbClr val="202020"/>
              </a:solidFill>
              <a:effectLst/>
            </a:endParaRPr>
          </a:p>
          <a:p>
            <a:endParaRPr lang="en-US" dirty="0"/>
          </a:p>
          <a:p>
            <a:endParaRPr lang="en-IN" dirty="0"/>
          </a:p>
        </p:txBody>
      </p:sp>
    </p:spTree>
    <p:extLst>
      <p:ext uri="{BB962C8B-B14F-4D97-AF65-F5344CB8AC3E}">
        <p14:creationId xmlns:p14="http://schemas.microsoft.com/office/powerpoint/2010/main" val="787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9759-BCF1-AC52-A7DC-DBA1C1537B0C}"/>
              </a:ext>
            </a:extLst>
          </p:cNvPr>
          <p:cNvSpPr>
            <a:spLocks noGrp="1"/>
          </p:cNvSpPr>
          <p:nvPr>
            <p:ph type="title"/>
          </p:nvPr>
        </p:nvSpPr>
        <p:spPr/>
        <p:txBody>
          <a:bodyPr/>
          <a:lstStyle/>
          <a:p>
            <a:r>
              <a:rPr lang="en-US" dirty="0"/>
              <a:t>What is IOT?</a:t>
            </a:r>
            <a:endParaRPr lang="en-IN" dirty="0"/>
          </a:p>
        </p:txBody>
      </p:sp>
      <p:sp>
        <p:nvSpPr>
          <p:cNvPr id="3" name="Content Placeholder 2">
            <a:extLst>
              <a:ext uri="{FF2B5EF4-FFF2-40B4-BE49-F238E27FC236}">
                <a16:creationId xmlns:a16="http://schemas.microsoft.com/office/drawing/2014/main" id="{7D791460-D7E7-8529-AED0-3911542FD863}"/>
              </a:ext>
            </a:extLst>
          </p:cNvPr>
          <p:cNvSpPr>
            <a:spLocks noGrp="1"/>
          </p:cNvSpPr>
          <p:nvPr>
            <p:ph idx="1"/>
          </p:nvPr>
        </p:nvSpPr>
        <p:spPr/>
        <p:txBody>
          <a:bodyPr/>
          <a:lstStyle/>
          <a:p>
            <a:r>
              <a:rPr lang="en-US" b="0" i="0" dirty="0">
                <a:solidFill>
                  <a:srgbClr val="161513"/>
                </a:solidFill>
                <a:effectLst/>
              </a:rPr>
              <a:t>The Internet of Things </a:t>
            </a:r>
            <a:r>
              <a:rPr lang="en-US" dirty="0">
                <a:solidFill>
                  <a:srgbClr val="161513"/>
                </a:solidFill>
              </a:rPr>
              <a:t>“IO</a:t>
            </a:r>
            <a:r>
              <a:rPr lang="en-US" b="0" i="0" dirty="0">
                <a:solidFill>
                  <a:srgbClr val="161513"/>
                </a:solidFill>
                <a:effectLst/>
              </a:rPr>
              <a:t>T” describes the network of physical objects that are embedded with sensors, software, and other technologies for the purpose of connecting and exchanging data with other devices and systems over the internet.</a:t>
            </a:r>
          </a:p>
          <a:p>
            <a:r>
              <a:rPr lang="en-US" b="0" i="0" dirty="0">
                <a:solidFill>
                  <a:srgbClr val="161513"/>
                </a:solidFill>
                <a:effectLst/>
              </a:rPr>
              <a:t>Over the past few years, IoT has become one of the most important technologies of the 21st century.</a:t>
            </a:r>
          </a:p>
          <a:p>
            <a:r>
              <a:rPr lang="en-US" dirty="0">
                <a:solidFill>
                  <a:srgbClr val="161513"/>
                </a:solidFill>
              </a:rPr>
              <a:t>We uses IOT devices in our daily life as well for instance, cars , kitchen </a:t>
            </a:r>
            <a:r>
              <a:rPr lang="en-IN" b="0" i="0" dirty="0">
                <a:solidFill>
                  <a:srgbClr val="161513"/>
                </a:solidFill>
                <a:effectLst/>
              </a:rPr>
              <a:t>appliances.</a:t>
            </a:r>
          </a:p>
          <a:p>
            <a:r>
              <a:rPr lang="en-IN" dirty="0">
                <a:solidFill>
                  <a:srgbClr val="161513"/>
                </a:solidFill>
              </a:rPr>
              <a:t>We can connect these object to the internet via embedded devices and seamless connection is also possible between people.</a:t>
            </a:r>
            <a:endParaRPr lang="en-IN" dirty="0"/>
          </a:p>
        </p:txBody>
      </p:sp>
      <p:sp>
        <p:nvSpPr>
          <p:cNvPr id="4" name="Footer Placeholder 3">
            <a:extLst>
              <a:ext uri="{FF2B5EF4-FFF2-40B4-BE49-F238E27FC236}">
                <a16:creationId xmlns:a16="http://schemas.microsoft.com/office/drawing/2014/main" id="{9297F751-BEE8-2BC7-3B03-3C8099AAF3C2}"/>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576A6E46-AE61-9DE5-7759-B935A3636FFB}"/>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65F459A1-E731-F749-5681-12E8EF24626D}"/>
              </a:ext>
            </a:extLst>
          </p:cNvPr>
          <p:cNvSpPr>
            <a:spLocks noGrp="1"/>
          </p:cNvSpPr>
          <p:nvPr>
            <p:ph type="sldNum" sz="quarter" idx="12"/>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52253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C95F-E654-BB93-1294-F314489CD3C6}"/>
              </a:ext>
            </a:extLst>
          </p:cNvPr>
          <p:cNvSpPr>
            <a:spLocks noGrp="1"/>
          </p:cNvSpPr>
          <p:nvPr>
            <p:ph type="title"/>
          </p:nvPr>
        </p:nvSpPr>
        <p:spPr/>
        <p:txBody>
          <a:bodyPr>
            <a:normAutofit/>
          </a:bodyPr>
          <a:lstStyle/>
          <a:p>
            <a:r>
              <a:rPr lang="en-US" sz="3200" dirty="0"/>
              <a:t>What technologies have made IOT possible?</a:t>
            </a:r>
            <a:endParaRPr lang="en-IN" sz="3200" dirty="0"/>
          </a:p>
        </p:txBody>
      </p:sp>
      <p:sp>
        <p:nvSpPr>
          <p:cNvPr id="3" name="Content Placeholder 2">
            <a:extLst>
              <a:ext uri="{FF2B5EF4-FFF2-40B4-BE49-F238E27FC236}">
                <a16:creationId xmlns:a16="http://schemas.microsoft.com/office/drawing/2014/main" id="{EF2A2E52-3A4A-99E8-3D3B-FCC6F953433F}"/>
              </a:ext>
            </a:extLst>
          </p:cNvPr>
          <p:cNvSpPr>
            <a:spLocks noGrp="1"/>
          </p:cNvSpPr>
          <p:nvPr>
            <p:ph idx="1"/>
          </p:nvPr>
        </p:nvSpPr>
        <p:spPr>
          <a:xfrm>
            <a:off x="914400" y="2363637"/>
            <a:ext cx="9914860" cy="3679353"/>
          </a:xfrm>
        </p:spPr>
        <p:txBody>
          <a:bodyPr/>
          <a:lstStyle/>
          <a:p>
            <a:r>
              <a:rPr lang="en-US" dirty="0"/>
              <a:t>Access to low cost , low power sensor technology</a:t>
            </a:r>
          </a:p>
          <a:p>
            <a:r>
              <a:rPr lang="en-IN" dirty="0"/>
              <a:t>Connectivity</a:t>
            </a:r>
          </a:p>
          <a:p>
            <a:r>
              <a:rPr lang="en-IN" dirty="0"/>
              <a:t>Cloud computing platforms</a:t>
            </a:r>
          </a:p>
          <a:p>
            <a:r>
              <a:rPr lang="en-IN" dirty="0"/>
              <a:t>Machine learning and analytics</a:t>
            </a:r>
          </a:p>
          <a:p>
            <a:r>
              <a:rPr lang="en-IN" dirty="0">
                <a:solidFill>
                  <a:srgbClr val="161513"/>
                </a:solidFill>
              </a:rPr>
              <a:t>A</a:t>
            </a:r>
            <a:r>
              <a:rPr lang="en-IN" i="0" dirty="0">
                <a:solidFill>
                  <a:srgbClr val="161513"/>
                </a:solidFill>
                <a:effectLst/>
              </a:rPr>
              <a:t>rtificial intelligence (AI)</a:t>
            </a:r>
            <a:endParaRPr lang="en-US" dirty="0"/>
          </a:p>
        </p:txBody>
      </p:sp>
      <p:sp>
        <p:nvSpPr>
          <p:cNvPr id="4" name="Footer Placeholder 3">
            <a:extLst>
              <a:ext uri="{FF2B5EF4-FFF2-40B4-BE49-F238E27FC236}">
                <a16:creationId xmlns:a16="http://schemas.microsoft.com/office/drawing/2014/main" id="{76A96502-A9EF-E30D-B482-453944C3D2FD}"/>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7FCEDF58-2A13-ED8A-9BCA-0A7BAD4C6AE0}"/>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FD380DA8-87D2-A073-28BD-BE149A81A188}"/>
              </a:ext>
            </a:extLst>
          </p:cNvPr>
          <p:cNvSpPr>
            <a:spLocks noGrp="1"/>
          </p:cNvSpPr>
          <p:nvPr>
            <p:ph type="sldNum" sz="quarter" idx="12"/>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281145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a:lstStyle/>
          <a:p>
            <a:r>
              <a:rPr lang="en-US" dirty="0"/>
              <a:t>Components</a:t>
            </a:r>
          </a:p>
        </p:txBody>
      </p:sp>
      <p:pic>
        <p:nvPicPr>
          <p:cNvPr id="19" name="Picture Placeholder 18" descr="A person smiling for the camera in the office">
            <a:extLst>
              <a:ext uri="{FF2B5EF4-FFF2-40B4-BE49-F238E27FC236}">
                <a16:creationId xmlns:a16="http://schemas.microsoft.com/office/drawing/2014/main" id="{50E9E8DE-4D1F-48E0-BD12-E3B2D071A742}"/>
              </a:ext>
            </a:extLst>
          </p:cNvPr>
          <p:cNvPicPr>
            <a:picLocks noGrp="1" noChangeAspect="1"/>
          </p:cNvPicPr>
          <p:nvPr>
            <p:ph type="pic" sz="quarter" idx="21"/>
          </p:nvPr>
        </p:nvPicPr>
        <p:blipFill rotWithShape="1">
          <a:blip r:embed="rId2" cstate="screen">
            <a:extLst>
              <a:ext uri="{28A0092B-C50C-407E-A947-70E740481C1C}">
                <a14:useLocalDpi xmlns:a14="http://schemas.microsoft.com/office/drawing/2010/main" val="0"/>
              </a:ext>
            </a:extLst>
          </a:blip>
          <a:srcRect/>
          <a:stretch/>
        </p:blipFill>
        <p:spPr>
          <a:xfrm>
            <a:off x="197183" y="2136973"/>
            <a:ext cx="2000370" cy="1746504"/>
          </a:xfrm>
        </p:spPr>
      </p:pic>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334185" y="3698105"/>
            <a:ext cx="2000370" cy="877824"/>
          </a:xfrm>
        </p:spPr>
        <p:txBody>
          <a:bodyPr/>
          <a:lstStyle/>
          <a:p>
            <a:r>
              <a:rPr lang="en-US" dirty="0"/>
              <a:t>Arduino Nano</a:t>
            </a:r>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864181" y="4948171"/>
            <a:ext cx="2286000" cy="741904"/>
          </a:xfrm>
        </p:spPr>
        <p:txBody>
          <a:bodyPr/>
          <a:lstStyle/>
          <a:p>
            <a:endParaRPr lang="en-US" dirty="0"/>
          </a:p>
        </p:txBody>
      </p:sp>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3171825" y="3698105"/>
            <a:ext cx="2286000" cy="877824"/>
          </a:xfrm>
        </p:spPr>
        <p:txBody>
          <a:bodyPr>
            <a:normAutofit/>
          </a:bodyPr>
          <a:lstStyle/>
          <a:p>
            <a:r>
              <a:rPr lang="en-US" sz="1900" dirty="0"/>
              <a:t>DHT11</a:t>
            </a:r>
          </a:p>
        </p:txBody>
      </p:sp>
      <p:sp>
        <p:nvSpPr>
          <p:cNvPr id="7" name="Text Placeholder 6">
            <a:extLst>
              <a:ext uri="{FF2B5EF4-FFF2-40B4-BE49-F238E27FC236}">
                <a16:creationId xmlns:a16="http://schemas.microsoft.com/office/drawing/2014/main" id="{431EF79C-1E78-4E82-ACF2-E84A72CA084E}"/>
              </a:ext>
            </a:extLst>
          </p:cNvPr>
          <p:cNvSpPr>
            <a:spLocks noGrp="1"/>
          </p:cNvSpPr>
          <p:nvPr>
            <p:ph type="body" idx="14"/>
          </p:nvPr>
        </p:nvSpPr>
        <p:spPr>
          <a:xfrm>
            <a:off x="3593592" y="4948171"/>
            <a:ext cx="2286000" cy="741904"/>
          </a:xfrm>
        </p:spPr>
        <p:txBody>
          <a:bodyPr/>
          <a:lstStyle/>
          <a:p>
            <a:endParaRPr lang="en-US" dirty="0"/>
          </a:p>
        </p:txBody>
      </p:sp>
      <p:pic>
        <p:nvPicPr>
          <p:cNvPr id="23" name="Picture Placeholder 22" descr="A person smiling for the camera in the office">
            <a:extLst>
              <a:ext uri="{FF2B5EF4-FFF2-40B4-BE49-F238E27FC236}">
                <a16:creationId xmlns:a16="http://schemas.microsoft.com/office/drawing/2014/main" id="{F52A30F8-72F8-4BB6-B05E-A28A1EC611E3}"/>
              </a:ext>
            </a:extLst>
          </p:cNvPr>
          <p:cNvPicPr>
            <a:picLocks noGrp="1" noChangeAspect="1"/>
          </p:cNvPicPr>
          <p:nvPr>
            <p:ph type="pic" sz="quarter" idx="23"/>
          </p:nvPr>
        </p:nvPicPr>
        <p:blipFill rotWithShape="1">
          <a:blip r:embed="rId3" cstate="screen">
            <a:extLst>
              <a:ext uri="{28A0092B-C50C-407E-A947-70E740481C1C}">
                <a14:useLocalDpi xmlns:a14="http://schemas.microsoft.com/office/drawing/2010/main" val="0"/>
              </a:ext>
            </a:extLst>
          </a:blip>
          <a:srcRect/>
          <a:stretch/>
        </p:blipFill>
        <p:spPr>
          <a:xfrm>
            <a:off x="5027283" y="2232258"/>
            <a:ext cx="2085498" cy="1640173"/>
          </a:xfrm>
        </p:spPr>
      </p:pic>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5278146" y="3704379"/>
            <a:ext cx="2286000" cy="877824"/>
          </a:xfrm>
        </p:spPr>
        <p:txBody>
          <a:bodyPr>
            <a:normAutofit/>
          </a:bodyPr>
          <a:lstStyle/>
          <a:p>
            <a:r>
              <a:rPr lang="en-US" sz="1900" dirty="0"/>
              <a:t>Rain Detector</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6309360" y="4949098"/>
            <a:ext cx="2286000" cy="741904"/>
          </a:xfrm>
        </p:spPr>
        <p:txBody>
          <a:bodyPr/>
          <a:lstStyle/>
          <a:p>
            <a:endParaRPr lang="en-US" dirty="0"/>
          </a:p>
        </p:txBody>
      </p:sp>
      <p:pic>
        <p:nvPicPr>
          <p:cNvPr id="25" name="Picture Placeholder 24" descr="A person smiling for the camera in the office">
            <a:extLst>
              <a:ext uri="{FF2B5EF4-FFF2-40B4-BE49-F238E27FC236}">
                <a16:creationId xmlns:a16="http://schemas.microsoft.com/office/drawing/2014/main" id="{ABF20374-CEC2-4A31-AF80-31F4EAB8E96A}"/>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val="0"/>
              </a:ext>
            </a:extLst>
          </a:blip>
          <a:srcRect/>
          <a:stretch/>
        </p:blipFill>
        <p:spPr>
          <a:xfrm>
            <a:off x="7384466" y="2229688"/>
            <a:ext cx="2151630" cy="1655706"/>
          </a:xfrm>
        </p:spPr>
      </p:pic>
      <p:sp>
        <p:nvSpPr>
          <p:cNvPr id="12" name="Text Placeholder 11">
            <a:extLst>
              <a:ext uri="{FF2B5EF4-FFF2-40B4-BE49-F238E27FC236}">
                <a16:creationId xmlns:a16="http://schemas.microsoft.com/office/drawing/2014/main" id="{0DDCF0F5-861F-4C2A-A703-F4ADFA5DAFBA}"/>
              </a:ext>
            </a:extLst>
          </p:cNvPr>
          <p:cNvSpPr>
            <a:spLocks noGrp="1"/>
          </p:cNvSpPr>
          <p:nvPr>
            <p:ph type="body" sz="quarter" idx="19"/>
          </p:nvPr>
        </p:nvSpPr>
        <p:spPr>
          <a:xfrm>
            <a:off x="7918075" y="3745166"/>
            <a:ext cx="2286000" cy="877824"/>
          </a:xfrm>
        </p:spPr>
        <p:txBody>
          <a:bodyPr>
            <a:normAutofit/>
          </a:bodyPr>
          <a:lstStyle/>
          <a:p>
            <a:r>
              <a:rPr lang="en-US" sz="1900" dirty="0"/>
              <a:t>MQ-135</a:t>
            </a:r>
          </a:p>
        </p:txBody>
      </p:sp>
      <p:sp>
        <p:nvSpPr>
          <p:cNvPr id="9" name="Text Placeholder 8">
            <a:extLst>
              <a:ext uri="{FF2B5EF4-FFF2-40B4-BE49-F238E27FC236}">
                <a16:creationId xmlns:a16="http://schemas.microsoft.com/office/drawing/2014/main" id="{C347E121-F0AD-4219-87A9-85693B4666C6}"/>
              </a:ext>
            </a:extLst>
          </p:cNvPr>
          <p:cNvSpPr>
            <a:spLocks noGrp="1"/>
          </p:cNvSpPr>
          <p:nvPr>
            <p:ph type="body" idx="16"/>
          </p:nvPr>
        </p:nvSpPr>
        <p:spPr>
          <a:xfrm>
            <a:off x="9015984" y="4945456"/>
            <a:ext cx="2286000" cy="741904"/>
          </a:xfrm>
        </p:spPr>
        <p:txBody>
          <a:bodyPr/>
          <a:lstStyle/>
          <a:p>
            <a:endParaRPr lang="en-US" dirty="0"/>
          </a:p>
        </p:txBody>
      </p:sp>
      <p:sp>
        <p:nvSpPr>
          <p:cNvPr id="26" name="Footer Placeholder 25">
            <a:extLst>
              <a:ext uri="{FF2B5EF4-FFF2-40B4-BE49-F238E27FC236}">
                <a16:creationId xmlns:a16="http://schemas.microsoft.com/office/drawing/2014/main" id="{4F891E90-265C-408A-94A0-717DC6399327}"/>
              </a:ext>
            </a:extLst>
          </p:cNvPr>
          <p:cNvSpPr>
            <a:spLocks noGrp="1"/>
          </p:cNvSpPr>
          <p:nvPr>
            <p:ph type="ftr" sz="quarter" idx="11"/>
          </p:nvPr>
        </p:nvSpPr>
        <p:spPr>
          <a:xfrm>
            <a:off x="914400" y="6434560"/>
            <a:ext cx="3428012" cy="365125"/>
          </a:xfrm>
        </p:spPr>
        <p:txBody>
          <a:bodyPr/>
          <a:lstStyle/>
          <a:p>
            <a:endParaRPr lang="en-US" dirty="0"/>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a:lstStyle/>
          <a:p>
            <a:endParaRPr lang="en-US" dirty="0"/>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9</a:t>
            </a:fld>
            <a:endParaRPr lang="en-US" dirty="0"/>
          </a:p>
        </p:txBody>
      </p:sp>
      <p:pic>
        <p:nvPicPr>
          <p:cNvPr id="3" name="Picture Placeholder 24" descr="A person smiling for the camera in the office">
            <a:extLst>
              <a:ext uri="{FF2B5EF4-FFF2-40B4-BE49-F238E27FC236}">
                <a16:creationId xmlns:a16="http://schemas.microsoft.com/office/drawing/2014/main" id="{52DD8DE4-0588-C92D-0A2C-EB60342608C7}"/>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9861102" y="2138890"/>
            <a:ext cx="2151630" cy="1746504"/>
          </a:xfrm>
          <a:prstGeom prst="rect">
            <a:avLst/>
          </a:prstGeom>
          <a:solidFill>
            <a:schemeClr val="accent6"/>
          </a:solidFill>
        </p:spPr>
      </p:pic>
      <p:pic>
        <p:nvPicPr>
          <p:cNvPr id="15" name="Picture 14">
            <a:extLst>
              <a:ext uri="{FF2B5EF4-FFF2-40B4-BE49-F238E27FC236}">
                <a16:creationId xmlns:a16="http://schemas.microsoft.com/office/drawing/2014/main" id="{66C1D111-3C18-28A1-0B5C-573BD1925E06}"/>
              </a:ext>
            </a:extLst>
          </p:cNvPr>
          <p:cNvPicPr>
            <a:picLocks noChangeAspect="1"/>
          </p:cNvPicPr>
          <p:nvPr/>
        </p:nvPicPr>
        <p:blipFill>
          <a:blip r:embed="rId5"/>
          <a:stretch>
            <a:fillRect/>
          </a:stretch>
        </p:blipFill>
        <p:spPr>
          <a:xfrm>
            <a:off x="197183" y="2132409"/>
            <a:ext cx="2000370" cy="1757549"/>
          </a:xfrm>
          <a:prstGeom prst="rect">
            <a:avLst/>
          </a:prstGeom>
        </p:spPr>
      </p:pic>
      <p:pic>
        <p:nvPicPr>
          <p:cNvPr id="18" name="Picture Placeholder 17">
            <a:extLst>
              <a:ext uri="{FF2B5EF4-FFF2-40B4-BE49-F238E27FC236}">
                <a16:creationId xmlns:a16="http://schemas.microsoft.com/office/drawing/2014/main" id="{F2A0BC12-F964-F46E-8EBC-46C3D378F644}"/>
              </a:ext>
            </a:extLst>
          </p:cNvPr>
          <p:cNvPicPr>
            <a:picLocks noGrp="1" noChangeAspect="1"/>
          </p:cNvPicPr>
          <p:nvPr>
            <p:ph type="pic" sz="quarter" idx="22"/>
          </p:nvPr>
        </p:nvPicPr>
        <p:blipFill>
          <a:blip r:embed="rId6"/>
          <a:srcRect t="11806" b="11806"/>
          <a:stretch>
            <a:fillRect/>
          </a:stretch>
        </p:blipFill>
        <p:spPr>
          <a:xfrm>
            <a:off x="2497138" y="2143125"/>
            <a:ext cx="2286000" cy="1746250"/>
          </a:xfrm>
        </p:spPr>
      </p:pic>
      <p:pic>
        <p:nvPicPr>
          <p:cNvPr id="22" name="Picture 21">
            <a:extLst>
              <a:ext uri="{FF2B5EF4-FFF2-40B4-BE49-F238E27FC236}">
                <a16:creationId xmlns:a16="http://schemas.microsoft.com/office/drawing/2014/main" id="{7A21E09D-D0C4-242B-A6B8-F0CDCBE4E441}"/>
              </a:ext>
            </a:extLst>
          </p:cNvPr>
          <p:cNvPicPr>
            <a:picLocks noChangeAspect="1"/>
          </p:cNvPicPr>
          <p:nvPr/>
        </p:nvPicPr>
        <p:blipFill>
          <a:blip r:embed="rId7"/>
          <a:stretch>
            <a:fillRect/>
          </a:stretch>
        </p:blipFill>
        <p:spPr>
          <a:xfrm>
            <a:off x="5027283" y="2138890"/>
            <a:ext cx="2085498" cy="1746504"/>
          </a:xfrm>
          <a:prstGeom prst="rect">
            <a:avLst/>
          </a:prstGeom>
        </p:spPr>
      </p:pic>
      <p:pic>
        <p:nvPicPr>
          <p:cNvPr id="27" name="Picture 26">
            <a:extLst>
              <a:ext uri="{FF2B5EF4-FFF2-40B4-BE49-F238E27FC236}">
                <a16:creationId xmlns:a16="http://schemas.microsoft.com/office/drawing/2014/main" id="{18C887B0-A235-932B-36BB-8E8D1A01C553}"/>
              </a:ext>
            </a:extLst>
          </p:cNvPr>
          <p:cNvPicPr>
            <a:picLocks noChangeAspect="1"/>
          </p:cNvPicPr>
          <p:nvPr/>
        </p:nvPicPr>
        <p:blipFill>
          <a:blip r:embed="rId8"/>
          <a:stretch>
            <a:fillRect/>
          </a:stretch>
        </p:blipFill>
        <p:spPr>
          <a:xfrm>
            <a:off x="7363644" y="2147116"/>
            <a:ext cx="2286000" cy="1742842"/>
          </a:xfrm>
          <a:prstGeom prst="rect">
            <a:avLst/>
          </a:prstGeom>
        </p:spPr>
      </p:pic>
      <p:pic>
        <p:nvPicPr>
          <p:cNvPr id="31" name="Picture 30">
            <a:extLst>
              <a:ext uri="{FF2B5EF4-FFF2-40B4-BE49-F238E27FC236}">
                <a16:creationId xmlns:a16="http://schemas.microsoft.com/office/drawing/2014/main" id="{270AD8C9-4270-A694-FEE7-C266524445DF}"/>
              </a:ext>
            </a:extLst>
          </p:cNvPr>
          <p:cNvPicPr>
            <a:picLocks noChangeAspect="1"/>
          </p:cNvPicPr>
          <p:nvPr/>
        </p:nvPicPr>
        <p:blipFill>
          <a:blip r:embed="rId9"/>
          <a:stretch>
            <a:fillRect/>
          </a:stretch>
        </p:blipFill>
        <p:spPr>
          <a:xfrm>
            <a:off x="9861102" y="2136974"/>
            <a:ext cx="2151630" cy="1752402"/>
          </a:xfrm>
          <a:prstGeom prst="rect">
            <a:avLst/>
          </a:prstGeom>
        </p:spPr>
      </p:pic>
      <p:sp>
        <p:nvSpPr>
          <p:cNvPr id="33" name="TextBox 32">
            <a:extLst>
              <a:ext uri="{FF2B5EF4-FFF2-40B4-BE49-F238E27FC236}">
                <a16:creationId xmlns:a16="http://schemas.microsoft.com/office/drawing/2014/main" id="{911AE0D1-A958-FB93-D112-3FDEA59CC64E}"/>
              </a:ext>
            </a:extLst>
          </p:cNvPr>
          <p:cNvSpPr txBox="1"/>
          <p:nvPr/>
        </p:nvSpPr>
        <p:spPr>
          <a:xfrm>
            <a:off x="10356730" y="4238269"/>
            <a:ext cx="1835270" cy="384721"/>
          </a:xfrm>
          <a:prstGeom prst="rect">
            <a:avLst/>
          </a:prstGeom>
          <a:noFill/>
        </p:spPr>
        <p:txBody>
          <a:bodyPr wrap="square">
            <a:spAutoFit/>
          </a:bodyPr>
          <a:lstStyle/>
          <a:p>
            <a:r>
              <a:rPr lang="en-US" sz="1900" b="1" dirty="0">
                <a:solidFill>
                  <a:schemeClr val="bg2"/>
                </a:solidFill>
              </a:rPr>
              <a:t>I2C Display</a:t>
            </a:r>
            <a:endParaRPr lang="en-IN" sz="1900" b="1" dirty="0">
              <a:solidFill>
                <a:schemeClr val="bg2"/>
              </a:solidFill>
            </a:endParaRPr>
          </a:p>
        </p:txBody>
      </p:sp>
    </p:spTree>
    <p:extLst>
      <p:ext uri="{BB962C8B-B14F-4D97-AF65-F5344CB8AC3E}">
        <p14:creationId xmlns:p14="http://schemas.microsoft.com/office/powerpoint/2010/main" val="287568827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4EAB8BBB-9A18-4050-923B-7FC6E36DA496}">
  <ds:schemaRefs>
    <ds:schemaRef ds:uri="http://purl.org/dc/dcmitype/"/>
    <ds:schemaRef ds:uri="http://purl.org/dc/terms/"/>
    <ds:schemaRef ds:uri="16c05727-aa75-4e4a-9b5f-8a80a1165891"/>
    <ds:schemaRef ds:uri="230e9df3-be65-4c73-a93b-d1236ebd677e"/>
    <ds:schemaRef ds:uri="http://schemas.microsoft.com/office/2006/metadata/properties"/>
    <ds:schemaRef ds:uri="http://schemas.microsoft.com/office/2006/documentManagement/types"/>
    <ds:schemaRef ds:uri="http://purl.org/dc/elements/1.1/"/>
    <ds:schemaRef ds:uri="71af3243-3dd4-4a8d-8c0d-dd76da1f02a5"/>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616</TotalTime>
  <Words>1081</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Arial Nova Light</vt:lpstr>
      <vt:lpstr>Bahnschrift SemiBold</vt:lpstr>
      <vt:lpstr>Calibri</vt:lpstr>
      <vt:lpstr>Elephant</vt:lpstr>
      <vt:lpstr>Raleway</vt:lpstr>
      <vt:lpstr>Times New Roman</vt:lpstr>
      <vt:lpstr>ModOverlayVTI</vt:lpstr>
      <vt:lpstr>PowerPoint Presentation</vt:lpstr>
      <vt:lpstr>Weather Monitoring System Using Arduino</vt:lpstr>
      <vt:lpstr>Content</vt:lpstr>
      <vt:lpstr>Introduction</vt:lpstr>
      <vt:lpstr>Introduction(con…)</vt:lpstr>
      <vt:lpstr>Objective</vt:lpstr>
      <vt:lpstr>What is IOT?</vt:lpstr>
      <vt:lpstr>What technologies have made IOT possible?</vt:lpstr>
      <vt:lpstr>Components</vt:lpstr>
      <vt:lpstr>Arduino Nano</vt:lpstr>
      <vt:lpstr>DHT11</vt:lpstr>
      <vt:lpstr>Rain Sensor</vt:lpstr>
      <vt:lpstr>MQ-135</vt:lpstr>
      <vt:lpstr>I2C Display                   Potentiometer</vt:lpstr>
      <vt:lpstr>                     Block Diagram</vt:lpstr>
      <vt:lpstr>Advantages</vt:lpstr>
      <vt:lpstr>Applications</vt:lpstr>
      <vt:lpstr>Future Scope</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Monitoring System Using Arduino</dc:title>
  <dc:creator>BHARGAV HIRPARA</dc:creator>
  <cp:lastModifiedBy>rahul ambaliya</cp:lastModifiedBy>
  <cp:revision>139</cp:revision>
  <dcterms:created xsi:type="dcterms:W3CDTF">2023-03-24T06:46:57Z</dcterms:created>
  <dcterms:modified xsi:type="dcterms:W3CDTF">2024-03-10T16:17:50Z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2024-03-10T16:17:48Z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df45b82d-a428-4bec-bd3b-6710da370643</vt:lpwstr>
  </property>
  <property fmtid="{D5CDD505-2E9C-101B-9397-08002B2CF9AE}" pid="8" name="MSIP_Label_defa4170-0d19-0005-0004-bc88714345d2_ActionId">
    <vt:lpwstr>ef2545ea-61ad-43d7-bd7f-af42de5fbbef</vt:lpwstr>
  </property>
  <property fmtid="{D5CDD505-2E9C-101B-9397-08002B2CF9AE}" pid="9" name="MSIP_Label_defa4170-0d19-0005-0004-bc88714345d2_ContentBits">
    <vt:lpwstr>0</vt:lpwstr>
  </property>
</Properties>
</file>