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5"/>
  </p:notesMasterIdLst>
  <p:sldIdLst>
    <p:sldId id="256" r:id="rId2"/>
    <p:sldId id="257" r:id="rId3"/>
    <p:sldId id="258" r:id="rId4"/>
    <p:sldId id="264" r:id="rId5"/>
    <p:sldId id="259" r:id="rId6"/>
    <p:sldId id="260" r:id="rId7"/>
    <p:sldId id="265" r:id="rId8"/>
    <p:sldId id="261" r:id="rId9"/>
    <p:sldId id="262" r:id="rId10"/>
    <p:sldId id="263" r:id="rId11"/>
    <p:sldId id="269"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406"/>
  </p:normalViewPr>
  <p:slideViewPr>
    <p:cSldViewPr snapToGrid="0">
      <p:cViewPr varScale="1">
        <p:scale>
          <a:sx n="77" d="100"/>
          <a:sy n="77" d="100"/>
        </p:scale>
        <p:origin x="19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90C00-3868-104F-9804-07C8A1325435}" type="datetimeFigureOut">
              <a:rPr lang="en-US" smtClean="0"/>
              <a:t>4/29/23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3EF0D-E215-2349-A643-4A1BB56F1E44}" type="slidenum">
              <a:rPr lang="en-US" smtClean="0"/>
              <a:t>‹#›</a:t>
            </a:fld>
            <a:endParaRPr lang="en-US"/>
          </a:p>
        </p:txBody>
      </p:sp>
    </p:spTree>
    <p:extLst>
      <p:ext uri="{BB962C8B-B14F-4D97-AF65-F5344CB8AC3E}">
        <p14:creationId xmlns:p14="http://schemas.microsoft.com/office/powerpoint/2010/main" val="3972318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CLIPDraw</a:t>
            </a:r>
            <a:r>
              <a:rPr lang="en-US" sz="1200" dirty="0"/>
              <a:t> is an algorithm that synthesizes novel drawings based on natural language input, using a pre-trained CLIP model as a metric for maximizing similarity between the given description and a generated drawing</a:t>
            </a:r>
            <a:r>
              <a:rPr lang="en-US" sz="1200" baseline="30000" dirty="0"/>
              <a:t>[1]</a:t>
            </a:r>
            <a:r>
              <a:rPr lang="en-US" sz="1200" dirty="0"/>
              <a:t>. It optimizes vector strokes rather than pixel images, biasing drawings towards simple human-recognizable shapes.</a:t>
            </a:r>
          </a:p>
          <a:p>
            <a:endParaRPr lang="en-US" b="1" dirty="0"/>
          </a:p>
        </p:txBody>
      </p:sp>
      <p:sp>
        <p:nvSpPr>
          <p:cNvPr id="4" name="Slide Number Placeholder 3"/>
          <p:cNvSpPr>
            <a:spLocks noGrp="1"/>
          </p:cNvSpPr>
          <p:nvPr>
            <p:ph type="sldNum" sz="quarter" idx="5"/>
          </p:nvPr>
        </p:nvSpPr>
        <p:spPr/>
        <p:txBody>
          <a:bodyPr/>
          <a:lstStyle/>
          <a:p>
            <a:fld id="{8023EF0D-E215-2349-A643-4A1BB56F1E44}" type="slidenum">
              <a:rPr lang="en-US" smtClean="0"/>
              <a:t>3</a:t>
            </a:fld>
            <a:endParaRPr lang="en-US"/>
          </a:p>
        </p:txBody>
      </p:sp>
    </p:spTree>
    <p:extLst>
      <p:ext uri="{BB962C8B-B14F-4D97-AF65-F5344CB8AC3E}">
        <p14:creationId xmlns:p14="http://schemas.microsoft.com/office/powerpoint/2010/main" val="103178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the problem of generating drawings from text descriptions. A system called "</a:t>
            </a:r>
            <a:r>
              <a:rPr lang="en-US" dirty="0" err="1"/>
              <a:t>CLIPDraw</a:t>
            </a:r>
            <a:r>
              <a:rPr lang="en-US" dirty="0"/>
              <a:t>" which utilizes a combination of language and image encoders to generate realistic images given textual descriptions</a:t>
            </a:r>
          </a:p>
        </p:txBody>
      </p:sp>
      <p:sp>
        <p:nvSpPr>
          <p:cNvPr id="4" name="Slide Number Placeholder 3"/>
          <p:cNvSpPr>
            <a:spLocks noGrp="1"/>
          </p:cNvSpPr>
          <p:nvPr>
            <p:ph type="sldNum" sz="quarter" idx="5"/>
          </p:nvPr>
        </p:nvSpPr>
        <p:spPr/>
        <p:txBody>
          <a:bodyPr/>
          <a:lstStyle/>
          <a:p>
            <a:fld id="{8023EF0D-E215-2349-A643-4A1BB56F1E44}" type="slidenum">
              <a:rPr lang="en-US" smtClean="0"/>
              <a:t>4</a:t>
            </a:fld>
            <a:endParaRPr lang="en-US"/>
          </a:p>
        </p:txBody>
      </p:sp>
    </p:spTree>
    <p:extLst>
      <p:ext uri="{BB962C8B-B14F-4D97-AF65-F5344CB8AC3E}">
        <p14:creationId xmlns:p14="http://schemas.microsoft.com/office/powerpoint/2010/main" val="755136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text_to_image_synthesis</a:t>
            </a:r>
            <a:r>
              <a:rPr lang="en-US" dirty="0"/>
              <a:t>: This work draws from text-to-image synthesis, which aims to generate images that correctly match a given textual description. GAN-based methods have enabled progress towards photorealistic image synthesis, while strong autoregressive models have achieved similar quality results. This work follows the framework of synthesis through optimization.</a:t>
            </a:r>
          </a:p>
          <a:p>
            <a:pPr marL="228600" indent="-228600">
              <a:buAutoNum type="arabicPeriod"/>
            </a:pPr>
            <a:r>
              <a:rPr lang="en-US" dirty="0"/>
              <a:t>Synthesis Through Optimization: Activation maximization is an alternative method of image synthesis, where a random image is optimized to increase certain neuron activations of a pretrained network. </a:t>
            </a:r>
            <a:r>
              <a:rPr lang="en-US" dirty="0" err="1"/>
              <a:t>CLIPDraw</a:t>
            </a:r>
            <a:r>
              <a:rPr lang="en-US" dirty="0"/>
              <a:t> builds off a set of methods to minimize the distance between the produced image and a given description phrase. This constraint results in stroke-based images, which must capture larger features such as shapes and outlines.</a:t>
            </a:r>
          </a:p>
          <a:p>
            <a:pPr marL="228600" indent="-228600">
              <a:buAutoNum type="arabicPeriod"/>
            </a:pPr>
            <a:r>
              <a:rPr lang="en-US" dirty="0"/>
              <a:t>Differentiable renderers can be used to bypass vector-based dataset limitations and generate drawings using RGBA </a:t>
            </a:r>
            <a:r>
              <a:rPr lang="en-US" dirty="0" err="1"/>
              <a:t>Bézier</a:t>
            </a:r>
            <a:r>
              <a:rPr lang="en-US" dirty="0"/>
              <a:t> curves instead of pixels.</a:t>
            </a:r>
          </a:p>
          <a:p>
            <a:pPr marL="228600" indent="-228600">
              <a:buAutoNum type="arabicPeriod"/>
            </a:pPr>
            <a:r>
              <a:rPr lang="en-US" dirty="0"/>
              <a:t>A draft of this work was previously released to the public research community, and a number of follow-up papers have since been published. </a:t>
            </a:r>
            <a:r>
              <a:rPr lang="en-US" dirty="0" err="1"/>
              <a:t>StyleCLIPDraw</a:t>
            </a:r>
            <a:r>
              <a:rPr lang="en-US" dirty="0"/>
              <a:t> (</a:t>
            </a:r>
            <a:r>
              <a:rPr lang="en-US" dirty="0" err="1"/>
              <a:t>Schaldenbrand</a:t>
            </a:r>
            <a:r>
              <a:rPr lang="en-US" dirty="0"/>
              <a:t> et al., 2021) introduces an explicit image-based style loss to the </a:t>
            </a:r>
            <a:r>
              <a:rPr lang="en-US" dirty="0" err="1"/>
              <a:t>CLIPDraw</a:t>
            </a:r>
            <a:r>
              <a:rPr lang="en-US" dirty="0"/>
              <a:t> </a:t>
            </a:r>
            <a:r>
              <a:rPr lang="en-US" dirty="0" err="1"/>
              <a:t>framework.CLIP</a:t>
            </a:r>
            <a:r>
              <a:rPr lang="en-US" dirty="0"/>
              <a:t>-CLOP (</a:t>
            </a:r>
            <a:r>
              <a:rPr lang="en-US" dirty="0" err="1"/>
              <a:t>Mirowski</a:t>
            </a:r>
            <a:r>
              <a:rPr lang="en-US" dirty="0"/>
              <a:t> et al., 2022) extends </a:t>
            </a:r>
            <a:r>
              <a:rPr lang="en-US" dirty="0" err="1"/>
              <a:t>CLIPDraw</a:t>
            </a:r>
            <a:r>
              <a:rPr lang="en-US" dirty="0"/>
              <a:t> to use image patches rather than </a:t>
            </a:r>
            <a:r>
              <a:rPr lang="en-US" dirty="0" err="1"/>
              <a:t>strokes,and</a:t>
            </a:r>
            <a:r>
              <a:rPr lang="en-US" dirty="0"/>
              <a:t> </a:t>
            </a:r>
            <a:r>
              <a:rPr lang="en-US" dirty="0" err="1"/>
              <a:t>CLIPasso</a:t>
            </a:r>
            <a:r>
              <a:rPr lang="en-US" dirty="0"/>
              <a:t> (</a:t>
            </a:r>
            <a:r>
              <a:rPr lang="en-US" dirty="0" err="1"/>
              <a:t>Vinker</a:t>
            </a:r>
            <a:r>
              <a:rPr lang="en-US" dirty="0"/>
              <a:t> et al., 2022) uses CLIP to extract sketches from photos. Tian and Ha (2022) </a:t>
            </a:r>
            <a:r>
              <a:rPr lang="en-US" dirty="0" err="1"/>
              <a:t>pursure</a:t>
            </a:r>
            <a:r>
              <a:rPr lang="en-US" dirty="0"/>
              <a:t> optimization via evolutionary strategies rather than gradient descent</a:t>
            </a:r>
          </a:p>
        </p:txBody>
      </p:sp>
      <p:sp>
        <p:nvSpPr>
          <p:cNvPr id="4" name="Slide Number Placeholder 3"/>
          <p:cNvSpPr>
            <a:spLocks noGrp="1"/>
          </p:cNvSpPr>
          <p:nvPr>
            <p:ph type="sldNum" sz="quarter" idx="5"/>
          </p:nvPr>
        </p:nvSpPr>
        <p:spPr/>
        <p:txBody>
          <a:bodyPr/>
          <a:lstStyle/>
          <a:p>
            <a:fld id="{8023EF0D-E215-2349-A643-4A1BB56F1E44}" type="slidenum">
              <a:rPr lang="en-US" smtClean="0"/>
              <a:t>5</a:t>
            </a:fld>
            <a:endParaRPr lang="en-US"/>
          </a:p>
        </p:txBody>
      </p:sp>
    </p:spTree>
    <p:extLst>
      <p:ext uri="{BB962C8B-B14F-4D97-AF65-F5344CB8AC3E}">
        <p14:creationId xmlns:p14="http://schemas.microsoft.com/office/powerpoint/2010/main" val="303154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algorithm consists of the following steps:</a:t>
            </a:r>
          </a:p>
          <a:p>
            <a:pPr algn="l">
              <a:buFont typeface="+mj-lt"/>
              <a:buAutoNum type="arabicPeriod"/>
            </a:pPr>
            <a:r>
              <a:rPr lang="en-US" b="0" i="0" dirty="0">
                <a:solidFill>
                  <a:srgbClr val="D1D5DB"/>
                </a:solidFill>
                <a:effectLst/>
                <a:latin typeface="Söhne"/>
              </a:rPr>
              <a:t>Input: The algorithm takes as input a textual description phrase (desc), the number of iterations (I), the number of curves (N), the augment size (D), and a pre-trained CLIP model.</a:t>
            </a:r>
          </a:p>
          <a:p>
            <a:pPr algn="l">
              <a:buFont typeface="+mj-lt"/>
              <a:buAutoNum type="arabicPeriod"/>
            </a:pPr>
            <a:r>
              <a:rPr lang="en-US" b="0" i="0" dirty="0">
                <a:solidFill>
                  <a:srgbClr val="D1D5DB"/>
                </a:solidFill>
                <a:effectLst/>
                <a:latin typeface="Söhne"/>
              </a:rPr>
              <a:t>Encode Description Phrase: The input description phrase is encoded using the pre-trained CLIP model to obtain an encoded phrase (</a:t>
            </a:r>
            <a:r>
              <a:rPr lang="en-US" b="0" i="0" dirty="0" err="1">
                <a:solidFill>
                  <a:srgbClr val="D1D5DB"/>
                </a:solidFill>
                <a:effectLst/>
                <a:latin typeface="Söhne"/>
              </a:rPr>
              <a:t>EncPhr</a:t>
            </a:r>
            <a:r>
              <a:rPr lang="en-US" b="0" i="0" dirty="0">
                <a:solidFill>
                  <a:srgbClr val="D1D5DB"/>
                </a:solidFill>
                <a:effectLst/>
                <a:latin typeface="Söhne"/>
              </a:rPr>
              <a:t>).</a:t>
            </a:r>
          </a:p>
          <a:p>
            <a:pPr algn="l">
              <a:buFont typeface="+mj-lt"/>
              <a:buAutoNum type="arabicPeriod"/>
            </a:pPr>
            <a:r>
              <a:rPr lang="en-US" b="0" i="0" dirty="0">
                <a:solidFill>
                  <a:srgbClr val="D1D5DB"/>
                </a:solidFill>
                <a:effectLst/>
                <a:latin typeface="Söhne"/>
              </a:rPr>
              <a:t>Initialize Curves: A set of N curves is randomly initialized.</a:t>
            </a:r>
          </a:p>
          <a:p>
            <a:pPr algn="l">
              <a:buFont typeface="+mj-lt"/>
              <a:buAutoNum type="arabicPeriod"/>
            </a:pPr>
            <a:r>
              <a:rPr lang="en-US" b="0" i="0" dirty="0">
                <a:solidFill>
                  <a:srgbClr val="D1D5DB"/>
                </a:solidFill>
                <a:effectLst/>
                <a:latin typeface="Söhne"/>
              </a:rPr>
              <a:t>Render Curves to Pixels: The curves are rendered to pixels using a differential renderer (</a:t>
            </a:r>
            <a:r>
              <a:rPr lang="en-US" b="0" i="0" dirty="0" err="1">
                <a:solidFill>
                  <a:srgbClr val="D1D5DB"/>
                </a:solidFill>
                <a:effectLst/>
                <a:latin typeface="Söhne"/>
              </a:rPr>
              <a:t>DiffRender</a:t>
            </a:r>
            <a:r>
              <a:rPr lang="en-US" b="0" i="0" dirty="0">
                <a:solidFill>
                  <a:srgbClr val="D1D5DB"/>
                </a:solidFill>
                <a:effectLst/>
                <a:latin typeface="Söhne"/>
              </a:rPr>
              <a:t>) to obtain the initial image.</a:t>
            </a:r>
          </a:p>
          <a:p>
            <a:pPr algn="l">
              <a:buFont typeface="+mj-lt"/>
              <a:buAutoNum type="arabicPeriod"/>
            </a:pPr>
            <a:r>
              <a:rPr lang="en-US" b="0" i="0" dirty="0">
                <a:solidFill>
                  <a:srgbClr val="D1D5DB"/>
                </a:solidFill>
                <a:effectLst/>
                <a:latin typeface="Söhne"/>
              </a:rPr>
              <a:t>Augment the Image: The image is augmented using a data augmentation method to obtain D augmented images.</a:t>
            </a:r>
          </a:p>
          <a:p>
            <a:pPr algn="l">
              <a:buFont typeface="+mj-lt"/>
              <a:buAutoNum type="arabicPeriod"/>
            </a:pPr>
            <a:r>
              <a:rPr lang="en-US" b="0" i="0" dirty="0">
                <a:solidFill>
                  <a:srgbClr val="D1D5DB"/>
                </a:solidFill>
                <a:effectLst/>
                <a:latin typeface="Söhne"/>
              </a:rPr>
              <a:t>Encode Image: Each augmented image is encoded using the pre-trained CLIP model to obtain an encoded image (</a:t>
            </a:r>
            <a:r>
              <a:rPr lang="en-US" b="0" i="0" dirty="0" err="1">
                <a:solidFill>
                  <a:srgbClr val="D1D5DB"/>
                </a:solidFill>
                <a:effectLst/>
                <a:latin typeface="Söhne"/>
              </a:rPr>
              <a:t>EncImg</a:t>
            </a:r>
            <a:r>
              <a:rPr lang="en-US" b="0" i="0" dirty="0">
                <a:solidFill>
                  <a:srgbClr val="D1D5DB"/>
                </a:solidFill>
                <a:effectLst/>
                <a:latin typeface="Söhne"/>
              </a:rPr>
              <a:t>).</a:t>
            </a:r>
          </a:p>
          <a:p>
            <a:pPr algn="l">
              <a:buFont typeface="+mj-lt"/>
              <a:buAutoNum type="arabicPeriod"/>
            </a:pPr>
            <a:r>
              <a:rPr lang="en-US" b="0" i="0" dirty="0">
                <a:solidFill>
                  <a:srgbClr val="D1D5DB"/>
                </a:solidFill>
                <a:effectLst/>
                <a:latin typeface="Söhne"/>
              </a:rPr>
              <a:t>Compute Loss: The cosine similarity between the encoded description phrase and the encoded image is computed to obtain the loss.</a:t>
            </a:r>
          </a:p>
          <a:p>
            <a:pPr algn="l">
              <a:buFont typeface="+mj-lt"/>
              <a:buAutoNum type="arabicPeriod"/>
            </a:pPr>
            <a:r>
              <a:rPr lang="en-US" b="0" i="0" dirty="0">
                <a:solidFill>
                  <a:srgbClr val="D1D5DB"/>
                </a:solidFill>
                <a:effectLst/>
                <a:latin typeface="Söhne"/>
              </a:rPr>
              <a:t>Backpropagation: The loss is used to backpropagate through the curves to optimize them. The curves are updated to minimize the loss.</a:t>
            </a:r>
          </a:p>
          <a:p>
            <a:pPr algn="l">
              <a:buFont typeface="+mj-lt"/>
              <a:buAutoNum type="arabicPeriod"/>
            </a:pPr>
            <a:r>
              <a:rPr lang="en-US" b="0" i="0" dirty="0">
                <a:solidFill>
                  <a:srgbClr val="D1D5DB"/>
                </a:solidFill>
                <a:effectLst/>
                <a:latin typeface="Söhne"/>
              </a:rPr>
              <a:t>Iteration: Steps 4-8 are repeated for I iterations to refine the curves and generate the final image.</a:t>
            </a:r>
          </a:p>
          <a:p>
            <a:br>
              <a:rPr lang="en-US" dirty="0"/>
            </a:br>
            <a:endParaRPr lang="en-US" dirty="0"/>
          </a:p>
        </p:txBody>
      </p:sp>
      <p:sp>
        <p:nvSpPr>
          <p:cNvPr id="4" name="Slide Number Placeholder 3"/>
          <p:cNvSpPr>
            <a:spLocks noGrp="1"/>
          </p:cNvSpPr>
          <p:nvPr>
            <p:ph type="sldNum" sz="quarter" idx="5"/>
          </p:nvPr>
        </p:nvSpPr>
        <p:spPr/>
        <p:txBody>
          <a:bodyPr/>
          <a:lstStyle/>
          <a:p>
            <a:fld id="{8023EF0D-E215-2349-A643-4A1BB56F1E44}" type="slidenum">
              <a:rPr lang="en-US" smtClean="0"/>
              <a:t>7</a:t>
            </a:fld>
            <a:endParaRPr lang="en-US"/>
          </a:p>
        </p:txBody>
      </p:sp>
    </p:spTree>
    <p:extLst>
      <p:ext uri="{BB962C8B-B14F-4D97-AF65-F5344CB8AC3E}">
        <p14:creationId xmlns:p14="http://schemas.microsoft.com/office/powerpoint/2010/main" val="319483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CLIPDraw</a:t>
            </a:r>
            <a:r>
              <a:rPr lang="en-US" dirty="0"/>
              <a:t> tends to result in a diverse set of human-recognizable doodles. Pixel Optimization creates interesting textures but fails to compose colors and shapes. </a:t>
            </a:r>
            <a:r>
              <a:rPr lang="en-US" dirty="0" err="1"/>
              <a:t>BigGAN</a:t>
            </a:r>
            <a:r>
              <a:rPr lang="en-US" dirty="0"/>
              <a:t> and VQGAN Optimization synthesize high-resolution images, but are constrained to the set of images the generator can produce. Images from </a:t>
            </a:r>
            <a:r>
              <a:rPr lang="en-US" dirty="0" err="1"/>
              <a:t>CLIPDraw</a:t>
            </a:r>
            <a:r>
              <a:rPr lang="en-US" dirty="0"/>
              <a:t> without image augmentation score high numerically, but are nonsense to the human eye.</a:t>
            </a:r>
          </a:p>
        </p:txBody>
      </p:sp>
      <p:sp>
        <p:nvSpPr>
          <p:cNvPr id="4" name="Slide Number Placeholder 3"/>
          <p:cNvSpPr>
            <a:spLocks noGrp="1"/>
          </p:cNvSpPr>
          <p:nvPr>
            <p:ph type="sldNum" sz="quarter" idx="5"/>
          </p:nvPr>
        </p:nvSpPr>
        <p:spPr/>
        <p:txBody>
          <a:bodyPr/>
          <a:lstStyle/>
          <a:p>
            <a:fld id="{8023EF0D-E215-2349-A643-4A1BB56F1E44}" type="slidenum">
              <a:rPr lang="en-US" smtClean="0"/>
              <a:t>8</a:t>
            </a:fld>
            <a:endParaRPr lang="en-US"/>
          </a:p>
        </p:txBody>
      </p:sp>
    </p:spTree>
    <p:extLst>
      <p:ext uri="{BB962C8B-B14F-4D97-AF65-F5344CB8AC3E}">
        <p14:creationId xmlns:p14="http://schemas.microsoft.com/office/powerpoint/2010/main" val="161954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4/29/23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44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4/29/23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66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4/29/23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03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4/29/23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86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4/29/23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14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4/29/23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41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4/29/23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6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4/29/23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43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4/29/23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4798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4/29/23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56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4/29/23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40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4/29/23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6311218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8865B35-EAD5-D4AF-6E82-3839B0562BCC}"/>
              </a:ext>
            </a:extLst>
          </p:cNvPr>
          <p:cNvSpPr>
            <a:spLocks noGrp="1"/>
          </p:cNvSpPr>
          <p:nvPr>
            <p:ph type="ctrTitle"/>
          </p:nvPr>
        </p:nvSpPr>
        <p:spPr>
          <a:xfrm>
            <a:off x="4739751" y="768334"/>
            <a:ext cx="6479629" cy="2866405"/>
          </a:xfrm>
        </p:spPr>
        <p:txBody>
          <a:bodyPr>
            <a:normAutofit/>
          </a:bodyPr>
          <a:lstStyle/>
          <a:p>
            <a:pPr>
              <a:lnSpc>
                <a:spcPct val="90000"/>
              </a:lnSpc>
            </a:pPr>
            <a:r>
              <a:rPr lang="en-US" sz="3800" dirty="0" err="1"/>
              <a:t>CLIPDraw</a:t>
            </a:r>
            <a:r>
              <a:rPr lang="en-US" sz="3800" dirty="0"/>
              <a:t>: Exploring Text-to-Drawing Synthesis through Language-Image Encoders</a:t>
            </a:r>
          </a:p>
        </p:txBody>
      </p:sp>
      <p:sp>
        <p:nvSpPr>
          <p:cNvPr id="3" name="Subtitle 2">
            <a:extLst>
              <a:ext uri="{FF2B5EF4-FFF2-40B4-BE49-F238E27FC236}">
                <a16:creationId xmlns:a16="http://schemas.microsoft.com/office/drawing/2014/main" id="{D9635643-F51E-7050-9ABB-9872BE1D2CC9}"/>
              </a:ext>
            </a:extLst>
          </p:cNvPr>
          <p:cNvSpPr>
            <a:spLocks noGrp="1"/>
          </p:cNvSpPr>
          <p:nvPr>
            <p:ph type="subTitle" idx="1"/>
          </p:nvPr>
        </p:nvSpPr>
        <p:spPr>
          <a:xfrm>
            <a:off x="4739751" y="4283239"/>
            <a:ext cx="6479629" cy="1475177"/>
          </a:xfrm>
        </p:spPr>
        <p:txBody>
          <a:bodyPr>
            <a:normAutofit/>
          </a:bodyPr>
          <a:lstStyle/>
          <a:p>
            <a:r>
              <a:rPr lang="en-US" dirty="0"/>
              <a:t>Presentation by: Darshan </a:t>
            </a:r>
            <a:r>
              <a:rPr lang="en-US" dirty="0" err="1"/>
              <a:t>Uttam</a:t>
            </a:r>
            <a:r>
              <a:rPr lang="en-US" dirty="0"/>
              <a:t> Mistry (030701513)</a:t>
            </a:r>
          </a:p>
          <a:p>
            <a:r>
              <a:rPr lang="en-US" dirty="0"/>
              <a:t>(https://</a:t>
            </a:r>
            <a:r>
              <a:rPr lang="en-US" dirty="0" err="1"/>
              <a:t>youtu.be</a:t>
            </a:r>
            <a:r>
              <a:rPr lang="en-US" dirty="0"/>
              <a:t>/</a:t>
            </a:r>
            <a:r>
              <a:rPr lang="en-US" dirty="0" err="1"/>
              <a:t>GihDbbOYrbA</a:t>
            </a:r>
            <a:r>
              <a:rPr lang="en-US" dirty="0"/>
              <a:t>)</a:t>
            </a:r>
          </a:p>
          <a:p>
            <a:r>
              <a:rPr lang="en-US" dirty="0"/>
              <a:t>Guided by: Dr. Moon</a:t>
            </a:r>
          </a:p>
        </p:txBody>
      </p:sp>
      <p:pic>
        <p:nvPicPr>
          <p:cNvPr id="21" name="Picture 3" descr="Hand with symbols">
            <a:extLst>
              <a:ext uri="{FF2B5EF4-FFF2-40B4-BE49-F238E27FC236}">
                <a16:creationId xmlns:a16="http://schemas.microsoft.com/office/drawing/2014/main" id="{6D9C6BAE-20EC-5E59-8310-ED1334671359}"/>
              </a:ext>
            </a:extLst>
          </p:cNvPr>
          <p:cNvPicPr>
            <a:picLocks noChangeAspect="1"/>
          </p:cNvPicPr>
          <p:nvPr/>
        </p:nvPicPr>
        <p:blipFill rotWithShape="1">
          <a:blip r:embed="rId2"/>
          <a:srcRect l="23657" r="3770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34860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99C9-E151-27CE-ECD3-573E2A630EF4}"/>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8BC6BD0E-AC0E-A63D-495A-69B3E7F8CEED}"/>
              </a:ext>
            </a:extLst>
          </p:cNvPr>
          <p:cNvSpPr>
            <a:spLocks noGrp="1"/>
          </p:cNvSpPr>
          <p:nvPr>
            <p:ph idx="1"/>
          </p:nvPr>
        </p:nvSpPr>
        <p:spPr/>
        <p:txBody>
          <a:bodyPr/>
          <a:lstStyle/>
          <a:p>
            <a:r>
              <a:rPr lang="en-US" dirty="0"/>
              <a:t>The paper describes a system called "</a:t>
            </a:r>
            <a:r>
              <a:rPr lang="en-US" dirty="0" err="1"/>
              <a:t>CLIPDraw</a:t>
            </a:r>
            <a:r>
              <a:rPr lang="en-US" dirty="0"/>
              <a:t>" which explores the problem of generating drawings from text descriptions. The system utilizes a combination of language and image encoders, specifically the Contrastive Language-Image Pretraining (CLIP) model and the Deep Convolutional Generative Adversarial Networks (DCGANs) model, to generate plausible images given a textual description.</a:t>
            </a:r>
          </a:p>
          <a:p>
            <a:endParaRPr lang="en-US" dirty="0"/>
          </a:p>
        </p:txBody>
      </p:sp>
    </p:spTree>
    <p:extLst>
      <p:ext uri="{BB962C8B-B14F-4D97-AF65-F5344CB8AC3E}">
        <p14:creationId xmlns:p14="http://schemas.microsoft.com/office/powerpoint/2010/main" val="425786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C179-4FB1-1473-161E-1C87D9BB1640}"/>
              </a:ext>
            </a:extLst>
          </p:cNvPr>
          <p:cNvSpPr>
            <a:spLocks noGrp="1"/>
          </p:cNvSpPr>
          <p:nvPr>
            <p:ph type="title"/>
          </p:nvPr>
        </p:nvSpPr>
        <p:spPr/>
        <p:txBody>
          <a:bodyPr/>
          <a:lstStyle/>
          <a:p>
            <a:r>
              <a:rPr lang="en-US" dirty="0"/>
              <a:t>Conclusion(Contd.):</a:t>
            </a:r>
          </a:p>
        </p:txBody>
      </p:sp>
      <p:sp>
        <p:nvSpPr>
          <p:cNvPr id="3" name="Content Placeholder 2">
            <a:extLst>
              <a:ext uri="{FF2B5EF4-FFF2-40B4-BE49-F238E27FC236}">
                <a16:creationId xmlns:a16="http://schemas.microsoft.com/office/drawing/2014/main" id="{F5D85BF7-0824-1C70-E750-0F92173E113B}"/>
              </a:ext>
            </a:extLst>
          </p:cNvPr>
          <p:cNvSpPr>
            <a:spLocks noGrp="1"/>
          </p:cNvSpPr>
          <p:nvPr>
            <p:ph idx="1"/>
          </p:nvPr>
        </p:nvSpPr>
        <p:spPr/>
        <p:txBody>
          <a:bodyPr/>
          <a:lstStyle/>
          <a:p>
            <a:r>
              <a:rPr lang="en-US" dirty="0"/>
              <a:t>The paper presents experimental results showing the effectiveness of the </a:t>
            </a:r>
            <a:r>
              <a:rPr lang="en-US" dirty="0" err="1"/>
              <a:t>CLIPDraw</a:t>
            </a:r>
            <a:r>
              <a:rPr lang="en-US" dirty="0"/>
              <a:t> system in generating realistic images, as well as a user study demonstrating the usefulness of the generated images for creative tasks such as brainstorming and prototyping. </a:t>
            </a:r>
          </a:p>
        </p:txBody>
      </p:sp>
    </p:spTree>
    <p:extLst>
      <p:ext uri="{BB962C8B-B14F-4D97-AF65-F5344CB8AC3E}">
        <p14:creationId xmlns:p14="http://schemas.microsoft.com/office/powerpoint/2010/main" val="103304785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EE93-415A-EDC6-CE04-255A8BBE72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DE9153F-81D1-90B3-B424-58734C23BDA3}"/>
              </a:ext>
            </a:extLst>
          </p:cNvPr>
          <p:cNvSpPr>
            <a:spLocks noGrp="1"/>
          </p:cNvSpPr>
          <p:nvPr>
            <p:ph idx="1"/>
          </p:nvPr>
        </p:nvSpPr>
        <p:spPr/>
        <p:txBody>
          <a:bodyPr/>
          <a:lstStyle/>
          <a:p>
            <a:pPr marL="0" indent="0">
              <a:buNone/>
            </a:pPr>
            <a:r>
              <a:rPr lang="en-US" dirty="0"/>
              <a:t>[1]</a:t>
            </a:r>
            <a:r>
              <a:rPr lang="en-US" b="0" i="0" dirty="0">
                <a:solidFill>
                  <a:srgbClr val="222222"/>
                </a:solidFill>
                <a:effectLst/>
                <a:latin typeface="Arial" panose="020B0604020202020204" pitchFamily="34" charset="0"/>
              </a:rPr>
              <a:t> Frans, K., Soros, L., &amp; Witkowski, O. (2022). </a:t>
            </a:r>
            <a:r>
              <a:rPr lang="en-US" b="0" i="0" dirty="0" err="1">
                <a:solidFill>
                  <a:srgbClr val="222222"/>
                </a:solidFill>
                <a:effectLst/>
                <a:latin typeface="Arial" panose="020B0604020202020204" pitchFamily="34" charset="0"/>
              </a:rPr>
              <a:t>Clipdraw</a:t>
            </a:r>
            <a:r>
              <a:rPr lang="en-US" b="0" i="0" dirty="0">
                <a:solidFill>
                  <a:srgbClr val="222222"/>
                </a:solidFill>
                <a:effectLst/>
                <a:latin typeface="Arial" panose="020B0604020202020204" pitchFamily="34" charset="0"/>
              </a:rPr>
              <a:t>: Exploring text-to-drawing synthesis through language-image encoders. </a:t>
            </a:r>
            <a:r>
              <a:rPr lang="en-US" b="0" i="1" dirty="0">
                <a:solidFill>
                  <a:srgbClr val="222222"/>
                </a:solidFill>
                <a:effectLst/>
                <a:latin typeface="Arial" panose="020B0604020202020204" pitchFamily="34" charset="0"/>
              </a:rPr>
              <a:t>Advances in Neural Information Processing Systems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35</a:t>
            </a:r>
            <a:r>
              <a:rPr lang="en-US" b="0" i="0" dirty="0">
                <a:solidFill>
                  <a:srgbClr val="222222"/>
                </a:solidFill>
                <a:effectLst/>
                <a:latin typeface="Arial" panose="020B0604020202020204" pitchFamily="34" charset="0"/>
              </a:rPr>
              <a:t>, 5207-5218.</a:t>
            </a:r>
          </a:p>
          <a:p>
            <a:pPr marL="0" indent="0">
              <a:buNone/>
            </a:pPr>
            <a:endParaRPr lang="en-US" dirty="0"/>
          </a:p>
        </p:txBody>
      </p:sp>
    </p:spTree>
    <p:extLst>
      <p:ext uri="{BB962C8B-B14F-4D97-AF65-F5344CB8AC3E}">
        <p14:creationId xmlns:p14="http://schemas.microsoft.com/office/powerpoint/2010/main" val="354610070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FF97-C76D-BA75-38F0-A74F681DF722}"/>
              </a:ext>
            </a:extLst>
          </p:cNvPr>
          <p:cNvSpPr>
            <a:spLocks noGrp="1"/>
          </p:cNvSpPr>
          <p:nvPr>
            <p:ph type="title"/>
          </p:nvPr>
        </p:nvSpPr>
        <p:spPr>
          <a:xfrm>
            <a:off x="971551" y="2160016"/>
            <a:ext cx="7335835" cy="1268984"/>
          </a:xfrm>
        </p:spPr>
        <p:txBody>
          <a:bodyPr/>
          <a:lstStyle/>
          <a:p>
            <a:r>
              <a:rPr lang="en-US" dirty="0"/>
              <a:t>Thank You</a:t>
            </a:r>
          </a:p>
        </p:txBody>
      </p:sp>
    </p:spTree>
    <p:extLst>
      <p:ext uri="{BB962C8B-B14F-4D97-AF65-F5344CB8AC3E}">
        <p14:creationId xmlns:p14="http://schemas.microsoft.com/office/powerpoint/2010/main" val="411112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4000-B410-4093-9474-CBE8AA143EB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7392274-0C5B-0F77-4934-E278457DA86C}"/>
              </a:ext>
            </a:extLst>
          </p:cNvPr>
          <p:cNvSpPr>
            <a:spLocks noGrp="1"/>
          </p:cNvSpPr>
          <p:nvPr>
            <p:ph idx="1"/>
          </p:nvPr>
        </p:nvSpPr>
        <p:spPr/>
        <p:txBody>
          <a:bodyPr>
            <a:normAutofit lnSpcReduction="10000"/>
          </a:bodyPr>
          <a:lstStyle/>
          <a:p>
            <a:pPr marL="0" indent="0">
              <a:buNone/>
            </a:pPr>
            <a:endParaRPr lang="en-US" dirty="0"/>
          </a:p>
          <a:p>
            <a:r>
              <a:rPr lang="en-US" dirty="0"/>
              <a:t>Introduction</a:t>
            </a:r>
          </a:p>
          <a:p>
            <a:r>
              <a:rPr lang="en-US" dirty="0"/>
              <a:t>Objective</a:t>
            </a:r>
          </a:p>
          <a:p>
            <a:r>
              <a:rPr lang="en-US" dirty="0"/>
              <a:t>Related Work</a:t>
            </a:r>
          </a:p>
          <a:p>
            <a:r>
              <a:rPr lang="en-US" dirty="0"/>
              <a:t>Methodology</a:t>
            </a:r>
          </a:p>
          <a:p>
            <a:r>
              <a:rPr lang="en-US" dirty="0"/>
              <a:t>Results</a:t>
            </a:r>
          </a:p>
          <a:p>
            <a:r>
              <a:rPr lang="en-US" dirty="0"/>
              <a:t>Limitations and Future Directions</a:t>
            </a:r>
          </a:p>
          <a:p>
            <a:r>
              <a:rPr lang="en-US" dirty="0"/>
              <a:t>Conclusion</a:t>
            </a:r>
          </a:p>
        </p:txBody>
      </p:sp>
    </p:spTree>
    <p:extLst>
      <p:ext uri="{BB962C8B-B14F-4D97-AF65-F5344CB8AC3E}">
        <p14:creationId xmlns:p14="http://schemas.microsoft.com/office/powerpoint/2010/main" val="31646549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2EB13-ACA0-4D56-27BD-BB8669F203A8}"/>
              </a:ext>
            </a:extLst>
          </p:cNvPr>
          <p:cNvSpPr>
            <a:spLocks noGrp="1"/>
          </p:cNvSpPr>
          <p:nvPr>
            <p:ph type="title"/>
          </p:nvPr>
        </p:nvSpPr>
        <p:spPr>
          <a:xfrm>
            <a:off x="565150" y="770889"/>
            <a:ext cx="4541445" cy="1587449"/>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AD6BB97D-B691-9886-CEC1-861CBFC23559}"/>
              </a:ext>
            </a:extLst>
          </p:cNvPr>
          <p:cNvSpPr>
            <a:spLocks noGrp="1"/>
          </p:cNvSpPr>
          <p:nvPr>
            <p:ph idx="1"/>
          </p:nvPr>
        </p:nvSpPr>
        <p:spPr>
          <a:xfrm>
            <a:off x="6155706" y="817197"/>
            <a:ext cx="5457725" cy="1541148"/>
          </a:xfrm>
        </p:spPr>
        <p:txBody>
          <a:bodyPr>
            <a:normAutofit/>
          </a:bodyPr>
          <a:lstStyle/>
          <a:p>
            <a:pPr>
              <a:lnSpc>
                <a:spcPct val="90000"/>
              </a:lnSpc>
            </a:pPr>
            <a:r>
              <a:rPr lang="en-US" sz="1500" dirty="0" err="1"/>
              <a:t>CLIPDraw</a:t>
            </a:r>
            <a:r>
              <a:rPr lang="en-US" sz="1500" dirty="0"/>
              <a:t> is an algorithm that synthesizes novel drawings based on natural language input, using a pre-trained CLIP model as a metric for maximizing similarity between the given description and a generated drawing</a:t>
            </a:r>
            <a:r>
              <a:rPr lang="en-US" sz="1500" baseline="30000" dirty="0"/>
              <a:t>[1]</a:t>
            </a:r>
            <a:r>
              <a:rPr lang="en-US" sz="1500" dirty="0"/>
              <a:t>. It optimizes vector strokes rather than pixel images, biasing drawings towards simple human-recognizable shapes.</a:t>
            </a:r>
          </a:p>
        </p:txBody>
      </p:sp>
      <p:pic>
        <p:nvPicPr>
          <p:cNvPr id="4" name="Picture 3" descr="A screenshot of a video game&#10;&#10;Description automatically generated with medium confidence">
            <a:extLst>
              <a:ext uri="{FF2B5EF4-FFF2-40B4-BE49-F238E27FC236}">
                <a16:creationId xmlns:a16="http://schemas.microsoft.com/office/drawing/2014/main" id="{4BD12928-80B9-1771-D23A-01C2CF032087}"/>
              </a:ext>
            </a:extLst>
          </p:cNvPr>
          <p:cNvPicPr>
            <a:picLocks noChangeAspect="1"/>
          </p:cNvPicPr>
          <p:nvPr/>
        </p:nvPicPr>
        <p:blipFill>
          <a:blip r:embed="rId3"/>
          <a:stretch>
            <a:fillRect/>
          </a:stretch>
        </p:blipFill>
        <p:spPr>
          <a:xfrm>
            <a:off x="651489" y="2925801"/>
            <a:ext cx="10885620" cy="2721406"/>
          </a:xfrm>
          <a:prstGeom prst="rect">
            <a:avLst/>
          </a:prstGeom>
        </p:spPr>
      </p:pic>
      <p:grpSp>
        <p:nvGrpSpPr>
          <p:cNvPr id="11"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21705CF-FC3A-AA52-D8DD-5018562AE57D}"/>
              </a:ext>
            </a:extLst>
          </p:cNvPr>
          <p:cNvSpPr txBox="1"/>
          <p:nvPr/>
        </p:nvSpPr>
        <p:spPr>
          <a:xfrm>
            <a:off x="3497943" y="5763944"/>
            <a:ext cx="5412700" cy="646331"/>
          </a:xfrm>
          <a:prstGeom prst="rect">
            <a:avLst/>
          </a:prstGeom>
          <a:noFill/>
        </p:spPr>
        <p:txBody>
          <a:bodyPr wrap="none" rtlCol="0">
            <a:spAutoFit/>
          </a:bodyPr>
          <a:lstStyle/>
          <a:p>
            <a:r>
              <a:rPr lang="en-US" i="1" dirty="0">
                <a:effectLst/>
                <a:latin typeface="Helvetica" pitchFamily="2" charset="0"/>
              </a:rPr>
              <a:t>Fig 1. Various drawings synthesized by </a:t>
            </a:r>
            <a:r>
              <a:rPr lang="en-US" i="1" dirty="0" err="1">
                <a:effectLst/>
                <a:latin typeface="Helvetica" pitchFamily="2" charset="0"/>
              </a:rPr>
              <a:t>CLIPDraw</a:t>
            </a:r>
            <a:r>
              <a:rPr lang="en-US" i="1" baseline="30000" dirty="0">
                <a:effectLst/>
                <a:latin typeface="Helvetica" pitchFamily="2" charset="0"/>
              </a:rPr>
              <a:t>[1]</a:t>
            </a:r>
            <a:endParaRPr lang="en-US" dirty="0">
              <a:effectLst/>
              <a:latin typeface="Helvetica" pitchFamily="2" charset="0"/>
            </a:endParaRPr>
          </a:p>
          <a:p>
            <a:endParaRPr lang="en-US" dirty="0"/>
          </a:p>
        </p:txBody>
      </p:sp>
    </p:spTree>
    <p:extLst>
      <p:ext uri="{BB962C8B-B14F-4D97-AF65-F5344CB8AC3E}">
        <p14:creationId xmlns:p14="http://schemas.microsoft.com/office/powerpoint/2010/main" val="33772310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EC0D-558E-93BA-F42D-30E3E5FB119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4B44E29-CD9D-DBAB-4A9B-23974C93D0A5}"/>
              </a:ext>
            </a:extLst>
          </p:cNvPr>
          <p:cNvSpPr>
            <a:spLocks noGrp="1"/>
          </p:cNvSpPr>
          <p:nvPr>
            <p:ph idx="1"/>
          </p:nvPr>
        </p:nvSpPr>
        <p:spPr/>
        <p:txBody>
          <a:bodyPr/>
          <a:lstStyle/>
          <a:p>
            <a:r>
              <a:rPr lang="en-US" dirty="0"/>
              <a:t>To explore the problem of generating drawings from text descriptions. A system called "</a:t>
            </a:r>
            <a:r>
              <a:rPr lang="en-US" dirty="0" err="1"/>
              <a:t>CLIPDraw</a:t>
            </a:r>
            <a:r>
              <a:rPr lang="en-US" dirty="0"/>
              <a:t>" which utilizes a combination of language and image encoders to generate realistic images given textual descriptions.</a:t>
            </a:r>
          </a:p>
        </p:txBody>
      </p:sp>
    </p:spTree>
    <p:extLst>
      <p:ext uri="{BB962C8B-B14F-4D97-AF65-F5344CB8AC3E}">
        <p14:creationId xmlns:p14="http://schemas.microsoft.com/office/powerpoint/2010/main" val="25090021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E24B-8560-19C2-7D9C-795BA0A3CAD5}"/>
              </a:ext>
            </a:extLst>
          </p:cNvPr>
          <p:cNvSpPr>
            <a:spLocks noGrp="1"/>
          </p:cNvSpPr>
          <p:nvPr>
            <p:ph type="title"/>
          </p:nvPr>
        </p:nvSpPr>
        <p:spPr/>
        <p:txBody>
          <a:bodyPr>
            <a:normAutofit/>
          </a:bodyPr>
          <a:lstStyle/>
          <a:p>
            <a:r>
              <a:rPr lang="en-US" dirty="0"/>
              <a:t>Related Work:</a:t>
            </a:r>
          </a:p>
        </p:txBody>
      </p:sp>
      <p:sp>
        <p:nvSpPr>
          <p:cNvPr id="3" name="Content Placeholder 2">
            <a:extLst>
              <a:ext uri="{FF2B5EF4-FFF2-40B4-BE49-F238E27FC236}">
                <a16:creationId xmlns:a16="http://schemas.microsoft.com/office/drawing/2014/main" id="{80CD7D89-1932-E420-AAC1-FCC23E91858E}"/>
              </a:ext>
            </a:extLst>
          </p:cNvPr>
          <p:cNvSpPr>
            <a:spLocks noGrp="1"/>
          </p:cNvSpPr>
          <p:nvPr>
            <p:ph idx="1"/>
          </p:nvPr>
        </p:nvSpPr>
        <p:spPr/>
        <p:txBody>
          <a:bodyPr/>
          <a:lstStyle/>
          <a:p>
            <a:r>
              <a:rPr lang="en-US" dirty="0"/>
              <a:t>Text-to-Image Synthesis.</a:t>
            </a:r>
          </a:p>
          <a:p>
            <a:r>
              <a:rPr lang="en-US" dirty="0"/>
              <a:t>Synthesis Through Optimization.</a:t>
            </a:r>
          </a:p>
          <a:p>
            <a:r>
              <a:rPr lang="en-US" dirty="0"/>
              <a:t>Vector Graphics.</a:t>
            </a:r>
          </a:p>
          <a:p>
            <a:r>
              <a:rPr lang="en-US" dirty="0"/>
              <a:t>Follow Up Work to </a:t>
            </a:r>
            <a:r>
              <a:rPr lang="en-US" dirty="0" err="1"/>
              <a:t>CLIPDraw</a:t>
            </a:r>
            <a:r>
              <a:rPr lang="en-US" dirty="0"/>
              <a:t>. </a:t>
            </a:r>
          </a:p>
        </p:txBody>
      </p:sp>
    </p:spTree>
    <p:extLst>
      <p:ext uri="{BB962C8B-B14F-4D97-AF65-F5344CB8AC3E}">
        <p14:creationId xmlns:p14="http://schemas.microsoft.com/office/powerpoint/2010/main" val="6806348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8AD4-DB41-E44C-FDC9-95859118FD41}"/>
              </a:ext>
            </a:extLst>
          </p:cNvPr>
          <p:cNvSpPr>
            <a:spLocks noGrp="1"/>
          </p:cNvSpPr>
          <p:nvPr>
            <p:ph type="title"/>
          </p:nvPr>
        </p:nvSpPr>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65B907A3-8A70-B923-1050-44A4067C8FD3}"/>
              </a:ext>
            </a:extLst>
          </p:cNvPr>
          <p:cNvSpPr>
            <a:spLocks noGrp="1"/>
          </p:cNvSpPr>
          <p:nvPr>
            <p:ph idx="1"/>
          </p:nvPr>
        </p:nvSpPr>
        <p:spPr/>
        <p:txBody>
          <a:bodyPr>
            <a:normAutofit fontScale="92500" lnSpcReduction="20000"/>
          </a:bodyPr>
          <a:lstStyle/>
          <a:p>
            <a:r>
              <a:rPr lang="en-US" dirty="0"/>
              <a:t>The objective of </a:t>
            </a:r>
            <a:r>
              <a:rPr lang="en-US" dirty="0" err="1"/>
              <a:t>CLIPDraw</a:t>
            </a:r>
            <a:r>
              <a:rPr lang="en-US" dirty="0"/>
              <a:t> is to synthesize a drawing that matches a given description prompt, using a pre-trained CLIP model as a judge. </a:t>
            </a:r>
          </a:p>
          <a:p>
            <a:r>
              <a:rPr lang="en-US" dirty="0"/>
              <a:t>Drawings are represented by a set of differentiable RGBA </a:t>
            </a:r>
            <a:r>
              <a:rPr lang="en-US" dirty="0" err="1"/>
              <a:t>Bézier</a:t>
            </a:r>
            <a:r>
              <a:rPr lang="en-US" dirty="0"/>
              <a:t> curves, each parametrized by 3-5 control points, thickness and an RGBA color vector. </a:t>
            </a:r>
          </a:p>
          <a:p>
            <a:r>
              <a:rPr lang="en-US" dirty="0"/>
              <a:t>The algorithm works by running evaluation-time gradient descent, and the goal of the image augmentation is to force drawings to remain recognizable when viewed through various distortions. </a:t>
            </a:r>
          </a:p>
        </p:txBody>
      </p:sp>
    </p:spTree>
    <p:extLst>
      <p:ext uri="{BB962C8B-B14F-4D97-AF65-F5344CB8AC3E}">
        <p14:creationId xmlns:p14="http://schemas.microsoft.com/office/powerpoint/2010/main" val="53692375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E31A-FC29-28E0-9573-4F636F4A19E9}"/>
              </a:ext>
            </a:extLst>
          </p:cNvPr>
          <p:cNvSpPr>
            <a:spLocks noGrp="1"/>
          </p:cNvSpPr>
          <p:nvPr>
            <p:ph type="title"/>
          </p:nvPr>
        </p:nvSpPr>
        <p:spPr/>
        <p:txBody>
          <a:bodyPr/>
          <a:lstStyle/>
          <a:p>
            <a:r>
              <a:rPr lang="en-US" dirty="0"/>
              <a:t>Algorithm</a:t>
            </a:r>
          </a:p>
        </p:txBody>
      </p:sp>
      <p:pic>
        <p:nvPicPr>
          <p:cNvPr id="5" name="Content Placeholder 4" descr="Text&#10;&#10;Description automatically generated">
            <a:extLst>
              <a:ext uri="{FF2B5EF4-FFF2-40B4-BE49-F238E27FC236}">
                <a16:creationId xmlns:a16="http://schemas.microsoft.com/office/drawing/2014/main" id="{805D0AA2-B280-5B77-1BB9-E3B248E6C022}"/>
              </a:ext>
            </a:extLst>
          </p:cNvPr>
          <p:cNvPicPr>
            <a:picLocks noGrp="1" noChangeAspect="1"/>
          </p:cNvPicPr>
          <p:nvPr>
            <p:ph idx="1"/>
          </p:nvPr>
        </p:nvPicPr>
        <p:blipFill>
          <a:blip r:embed="rId3"/>
          <a:stretch>
            <a:fillRect/>
          </a:stretch>
        </p:blipFill>
        <p:spPr>
          <a:xfrm>
            <a:off x="778669" y="2455863"/>
            <a:ext cx="6908800" cy="3009900"/>
          </a:xfrm>
          <a:ln>
            <a:solidFill>
              <a:schemeClr val="tx1"/>
            </a:solidFill>
          </a:ln>
        </p:spPr>
      </p:pic>
      <p:sp>
        <p:nvSpPr>
          <p:cNvPr id="6" name="TextBox 5">
            <a:extLst>
              <a:ext uri="{FF2B5EF4-FFF2-40B4-BE49-F238E27FC236}">
                <a16:creationId xmlns:a16="http://schemas.microsoft.com/office/drawing/2014/main" id="{F171749A-FC1C-72D1-1204-F55848C7ED2D}"/>
              </a:ext>
            </a:extLst>
          </p:cNvPr>
          <p:cNvSpPr txBox="1"/>
          <p:nvPr/>
        </p:nvSpPr>
        <p:spPr>
          <a:xfrm>
            <a:off x="2726565" y="5562438"/>
            <a:ext cx="3009798" cy="369332"/>
          </a:xfrm>
          <a:prstGeom prst="rect">
            <a:avLst/>
          </a:prstGeom>
          <a:noFill/>
        </p:spPr>
        <p:txBody>
          <a:bodyPr wrap="none" rtlCol="0">
            <a:spAutoFit/>
          </a:bodyPr>
          <a:lstStyle/>
          <a:p>
            <a:r>
              <a:rPr lang="en-US" dirty="0"/>
              <a:t>Fig 2. </a:t>
            </a:r>
            <a:r>
              <a:rPr lang="en-US" dirty="0" err="1"/>
              <a:t>CLIPDraw</a:t>
            </a:r>
            <a:r>
              <a:rPr lang="en-US" dirty="0"/>
              <a:t> Algorithm</a:t>
            </a:r>
          </a:p>
        </p:txBody>
      </p:sp>
    </p:spTree>
    <p:extLst>
      <p:ext uri="{BB962C8B-B14F-4D97-AF65-F5344CB8AC3E}">
        <p14:creationId xmlns:p14="http://schemas.microsoft.com/office/powerpoint/2010/main" val="234651445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77D276D-CA9B-9446-A765-86D888D1F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1373" y="0"/>
            <a:ext cx="1901686" cy="4677439"/>
            <a:chOff x="10290315" y="0"/>
            <a:chExt cx="1901686" cy="4677439"/>
          </a:xfrm>
        </p:grpSpPr>
        <p:sp>
          <p:nvSpPr>
            <p:cNvPr id="16" name="Freeform 19">
              <a:extLst>
                <a:ext uri="{FF2B5EF4-FFF2-40B4-BE49-F238E27FC236}">
                  <a16:creationId xmlns:a16="http://schemas.microsoft.com/office/drawing/2014/main" id="{C0BB80D1-CF6D-BB4F-AD2B-49B97545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1">
              <a:extLst>
                <a:ext uri="{FF2B5EF4-FFF2-40B4-BE49-F238E27FC236}">
                  <a16:creationId xmlns:a16="http://schemas.microsoft.com/office/drawing/2014/main" id="{C6126A28-C746-C74A-912C-2C303EA36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3">
              <a:extLst>
                <a:ext uri="{FF2B5EF4-FFF2-40B4-BE49-F238E27FC236}">
                  <a16:creationId xmlns:a16="http://schemas.microsoft.com/office/drawing/2014/main" id="{AB3D858D-21A8-7D4F-8A5B-0CD82902F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4">
              <a:extLst>
                <a:ext uri="{FF2B5EF4-FFF2-40B4-BE49-F238E27FC236}">
                  <a16:creationId xmlns:a16="http://schemas.microsoft.com/office/drawing/2014/main" id="{5335B45B-B169-4047-908E-14D1FEFAC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B40D1BD-4BA3-D4DF-A45D-A27E9E678B11}"/>
              </a:ext>
            </a:extLst>
          </p:cNvPr>
          <p:cNvSpPr>
            <a:spLocks noGrp="1"/>
          </p:cNvSpPr>
          <p:nvPr>
            <p:ph type="title"/>
          </p:nvPr>
        </p:nvSpPr>
        <p:spPr>
          <a:xfrm>
            <a:off x="565151" y="770890"/>
            <a:ext cx="3926946" cy="1268984"/>
          </a:xfrm>
        </p:spPr>
        <p:txBody>
          <a:bodyPr>
            <a:normAutofit/>
          </a:bodyPr>
          <a:lstStyle/>
          <a:p>
            <a:r>
              <a:rPr lang="en-US" dirty="0"/>
              <a:t>Results:</a:t>
            </a:r>
          </a:p>
        </p:txBody>
      </p:sp>
      <p:sp>
        <p:nvSpPr>
          <p:cNvPr id="10" name="Content Placeholder 9">
            <a:extLst>
              <a:ext uri="{FF2B5EF4-FFF2-40B4-BE49-F238E27FC236}">
                <a16:creationId xmlns:a16="http://schemas.microsoft.com/office/drawing/2014/main" id="{51381A66-700D-5F77-40E3-C815634D5134}"/>
              </a:ext>
            </a:extLst>
          </p:cNvPr>
          <p:cNvSpPr>
            <a:spLocks noGrp="1"/>
          </p:cNvSpPr>
          <p:nvPr>
            <p:ph idx="1"/>
          </p:nvPr>
        </p:nvSpPr>
        <p:spPr>
          <a:xfrm>
            <a:off x="565151" y="2160016"/>
            <a:ext cx="3926946" cy="3601212"/>
          </a:xfrm>
        </p:spPr>
        <p:txBody>
          <a:bodyPr>
            <a:normAutofit/>
          </a:bodyPr>
          <a:lstStyle/>
          <a:p>
            <a:r>
              <a:rPr lang="en-US" dirty="0"/>
              <a:t>Fig 3. Images synthesized via various synthesis-through-optimization methods</a:t>
            </a:r>
            <a:r>
              <a:rPr lang="en-US" baseline="30000" dirty="0"/>
              <a:t>[1]</a:t>
            </a:r>
          </a:p>
        </p:txBody>
      </p:sp>
      <p:cxnSp>
        <p:nvCxnSpPr>
          <p:cNvPr id="21" name="Straight Connector 2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492CDD-27C5-F31D-A89B-B6D1B79BE787}"/>
              </a:ext>
            </a:extLst>
          </p:cNvPr>
          <p:cNvSpPr txBox="1"/>
          <p:nvPr/>
        </p:nvSpPr>
        <p:spPr>
          <a:xfrm>
            <a:off x="8815388" y="3000375"/>
            <a:ext cx="184731" cy="369332"/>
          </a:xfrm>
          <a:prstGeom prst="rect">
            <a:avLst/>
          </a:prstGeom>
          <a:noFill/>
        </p:spPr>
        <p:txBody>
          <a:bodyPr wrap="none" rtlCol="0">
            <a:spAutoFit/>
          </a:bodyPr>
          <a:lstStyle/>
          <a:p>
            <a:endParaRPr lang="en-US" dirty="0"/>
          </a:p>
        </p:txBody>
      </p:sp>
      <p:pic>
        <p:nvPicPr>
          <p:cNvPr id="8" name="Picture 7" descr="A picture containing calendar&#10;&#10;Description automatically generated">
            <a:extLst>
              <a:ext uri="{FF2B5EF4-FFF2-40B4-BE49-F238E27FC236}">
                <a16:creationId xmlns:a16="http://schemas.microsoft.com/office/drawing/2014/main" id="{0F6820E1-0BA3-A541-3C12-5A1FC1C8F068}"/>
              </a:ext>
            </a:extLst>
          </p:cNvPr>
          <p:cNvPicPr>
            <a:picLocks noChangeAspect="1"/>
          </p:cNvPicPr>
          <p:nvPr/>
        </p:nvPicPr>
        <p:blipFill rotWithShape="1">
          <a:blip r:embed="rId3"/>
          <a:srcRect l="3213"/>
          <a:stretch/>
        </p:blipFill>
        <p:spPr>
          <a:xfrm>
            <a:off x="5263059" y="1057910"/>
            <a:ext cx="6994159" cy="5029200"/>
          </a:xfrm>
          <a:prstGeom prst="rect">
            <a:avLst/>
          </a:prstGeom>
        </p:spPr>
      </p:pic>
    </p:spTree>
    <p:extLst>
      <p:ext uri="{BB962C8B-B14F-4D97-AF65-F5344CB8AC3E}">
        <p14:creationId xmlns:p14="http://schemas.microsoft.com/office/powerpoint/2010/main" val="399567355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BF4E-9C14-4229-9A1E-7E007B711AB4}"/>
              </a:ext>
            </a:extLst>
          </p:cNvPr>
          <p:cNvSpPr>
            <a:spLocks noGrp="1"/>
          </p:cNvSpPr>
          <p:nvPr>
            <p:ph type="title"/>
          </p:nvPr>
        </p:nvSpPr>
        <p:spPr/>
        <p:txBody>
          <a:bodyPr>
            <a:normAutofit fontScale="90000"/>
          </a:bodyPr>
          <a:lstStyle/>
          <a:p>
            <a:r>
              <a:rPr lang="en-US" dirty="0"/>
              <a:t>Limitations and Future Directions:</a:t>
            </a:r>
            <a:br>
              <a:rPr lang="en-US" dirty="0"/>
            </a:br>
            <a:endParaRPr lang="en-US" dirty="0"/>
          </a:p>
        </p:txBody>
      </p:sp>
      <p:sp>
        <p:nvSpPr>
          <p:cNvPr id="3" name="Content Placeholder 2">
            <a:extLst>
              <a:ext uri="{FF2B5EF4-FFF2-40B4-BE49-F238E27FC236}">
                <a16:creationId xmlns:a16="http://schemas.microsoft.com/office/drawing/2014/main" id="{CA295D2B-362F-6661-DE9C-3B3BDFB91F58}"/>
              </a:ext>
            </a:extLst>
          </p:cNvPr>
          <p:cNvSpPr>
            <a:spLocks noGrp="1"/>
          </p:cNvSpPr>
          <p:nvPr>
            <p:ph idx="1"/>
          </p:nvPr>
        </p:nvSpPr>
        <p:spPr/>
        <p:txBody>
          <a:bodyPr>
            <a:normAutofit fontScale="92500"/>
          </a:bodyPr>
          <a:lstStyle/>
          <a:p>
            <a:r>
              <a:rPr lang="en-US" dirty="0"/>
              <a:t>The authors acknowledge several limitations of the </a:t>
            </a:r>
            <a:r>
              <a:rPr lang="en-US" dirty="0" err="1"/>
              <a:t>CLIPDraw</a:t>
            </a:r>
            <a:r>
              <a:rPr lang="en-US" dirty="0"/>
              <a:t> system, including its inability to generate highly detailed or photorealistic images, its reliance on the quality of the input textual descriptions, and its susceptibility to producing biased or stereotypical images based on the training data.</a:t>
            </a:r>
          </a:p>
          <a:p>
            <a:r>
              <a:rPr lang="en-US" dirty="0"/>
              <a:t>They suggest several avenues for future research, including exploring new methods for generating high-resolution images and addressing issues of bias and fairness in image synthesis systems.</a:t>
            </a:r>
          </a:p>
        </p:txBody>
      </p:sp>
    </p:spTree>
    <p:extLst>
      <p:ext uri="{BB962C8B-B14F-4D97-AF65-F5344CB8AC3E}">
        <p14:creationId xmlns:p14="http://schemas.microsoft.com/office/powerpoint/2010/main" val="3647645766"/>
      </p:ext>
    </p:extLst>
  </p:cSld>
  <p:clrMapOvr>
    <a:masterClrMapping/>
  </p:clrMapOvr>
  <p:transition spd="slow">
    <p:wipe/>
  </p:transition>
</p:sld>
</file>

<file path=ppt/theme/theme1.xml><?xml version="1.0" encoding="utf-8"?>
<a:theme xmlns:a="http://schemas.openxmlformats.org/drawingml/2006/main" name="PunchcardVTI">
  <a:themeElements>
    <a:clrScheme name="AnalogousFromLightSeedRightStep">
      <a:dk1>
        <a:srgbClr val="000000"/>
      </a:dk1>
      <a:lt1>
        <a:srgbClr val="FFFFFF"/>
      </a:lt1>
      <a:dk2>
        <a:srgbClr val="413024"/>
      </a:dk2>
      <a:lt2>
        <a:srgbClr val="E2E8E8"/>
      </a:lt2>
      <a:accent1>
        <a:srgbClr val="C69796"/>
      </a:accent1>
      <a:accent2>
        <a:srgbClr val="BA997F"/>
      </a:accent2>
      <a:accent3>
        <a:srgbClr val="AAA481"/>
      </a:accent3>
      <a:accent4>
        <a:srgbClr val="9BAA74"/>
      </a:accent4>
      <a:accent5>
        <a:srgbClr val="8FAC82"/>
      </a:accent5>
      <a:accent6>
        <a:srgbClr val="78B07E"/>
      </a:accent6>
      <a:hlink>
        <a:srgbClr val="568D8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1105</Words>
  <Application>Microsoft Macintosh PowerPoint</Application>
  <PresentationFormat>Widescreen</PresentationFormat>
  <Paragraphs>64</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Neue Haas Grotesk Text Pro</vt:lpstr>
      <vt:lpstr>Söhne</vt:lpstr>
      <vt:lpstr>PunchcardVTI</vt:lpstr>
      <vt:lpstr>CLIPDraw: Exploring Text-to-Drawing Synthesis through Language-Image Encoders</vt:lpstr>
      <vt:lpstr>Outline</vt:lpstr>
      <vt:lpstr>Introduction:</vt:lpstr>
      <vt:lpstr>Objective:</vt:lpstr>
      <vt:lpstr>Related Work:</vt:lpstr>
      <vt:lpstr>Methodology:</vt:lpstr>
      <vt:lpstr>Algorithm</vt:lpstr>
      <vt:lpstr>Results:</vt:lpstr>
      <vt:lpstr>Limitations and Future Directions: </vt:lpstr>
      <vt:lpstr>Conclusion:</vt:lpstr>
      <vt:lpstr>Conclusion(Contd.):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CLIPDraw: Exploring Text-to-Drawing Synthesis through Language-Image Encoders</dc:title>
  <dc:creator>Darshan Uttam Mistry</dc:creator>
  <cp:lastModifiedBy>Darshan Uttam Mistry</cp:lastModifiedBy>
  <cp:revision>5</cp:revision>
  <dcterms:created xsi:type="dcterms:W3CDTF">2023-04-29T17:56:46Z</dcterms:created>
  <dcterms:modified xsi:type="dcterms:W3CDTF">2023-04-29T22:06:09Z</dcterms:modified>
</cp:coreProperties>
</file>