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092301-C7EB-457E-ABE9-DBB8879ED3A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8934AB-3CF7-4C70-B18C-70C1C357E2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selection-sort/" TargetMode="External"/><Relationship Id="rId2" Type="http://schemas.openxmlformats.org/officeDocument/2006/relationships/hyperlink" Target="http://www.geeksforgeeks.org/binary-hea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143000"/>
            <a:ext cx="6172200" cy="12192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Heap sort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743200"/>
            <a:ext cx="5867400" cy="33528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Name :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Ramoliya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Mansi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Jayeshbhai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Roll No : 89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Batch : S3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Enroll No : 21002170110151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Sub : Data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Analysis and Algorithm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ahnschrift Condensed" pitchFamily="34" charset="0"/>
                <a:cs typeface="Calibri" pitchFamily="34" charset="0"/>
              </a:rPr>
              <a:t>Branch:CE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ahnschrift Condensed" pitchFamily="34" charset="0"/>
              <a:cs typeface="Calibri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" y="228600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562600" y="139846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56" y="797538"/>
            <a:ext cx="7467600" cy="1143000"/>
          </a:xfrm>
        </p:spPr>
        <p:txBody>
          <a:bodyPr/>
          <a:lstStyle/>
          <a:p>
            <a:r>
              <a:rPr lang="en-US" dirty="0" smtClean="0"/>
              <a:t>What is heap sort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9356" y="2133600"/>
            <a:ext cx="7467600" cy="4873752"/>
          </a:xfrm>
        </p:spPr>
        <p:txBody>
          <a:bodyPr/>
          <a:lstStyle/>
          <a:p>
            <a:r>
              <a:rPr lang="en-US" b="1" i="1" dirty="0"/>
              <a:t>Heap sort</a:t>
            </a:r>
            <a:r>
              <a:rPr lang="en-US" i="1" dirty="0"/>
              <a:t> is a comparison-based sorting technique based on </a:t>
            </a:r>
            <a:r>
              <a:rPr lang="en-US" i="1" u="sng" dirty="0">
                <a:hlinkClick r:id="rId2"/>
              </a:rPr>
              <a:t>Binary Heap</a:t>
            </a:r>
            <a:r>
              <a:rPr lang="en-US" i="1" dirty="0"/>
              <a:t> data structure. It is similar to the </a:t>
            </a:r>
            <a:r>
              <a:rPr lang="en-US" i="1" u="sng" dirty="0">
                <a:hlinkClick r:id="rId3"/>
              </a:rPr>
              <a:t>selection sort</a:t>
            </a:r>
            <a:r>
              <a:rPr lang="en-US" i="1" dirty="0"/>
              <a:t> where we first find the minimum element and place the minimum element at the beginning. Repeat the same process for the remaining elements.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410200" y="139846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heap sort…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Efficiency – </a:t>
            </a:r>
            <a:r>
              <a:rPr lang="en-US" dirty="0"/>
              <a:t> The time required to perform Heap sort increases logarithmically while other algorithms may grow exponentially slower as the number of items to sort increases. This sorting algorithm is very efficient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b="1" dirty="0"/>
              <a:t>Simplicity – </a:t>
            </a:r>
            <a:r>
              <a:rPr lang="en-US" dirty="0"/>
              <a:t> It is simpler to understand than other equally efficient sorting algorithms because it does not use advanced computer science concepts such as recursion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410200" y="139846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3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Algorithm:-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410200" y="139846"/>
            <a:ext cx="3152518" cy="6038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err="1"/>
              <a:t>heapify</a:t>
            </a:r>
            <a:r>
              <a:rPr lang="en-US" dirty="0"/>
              <a:t>(array)</a:t>
            </a:r>
            <a:br>
              <a:rPr lang="en-US" dirty="0"/>
            </a:br>
            <a:r>
              <a:rPr lang="en-US" dirty="0"/>
              <a:t> Root = array[0]</a:t>
            </a:r>
          </a:p>
          <a:p>
            <a:pPr fontAlgn="base"/>
            <a:r>
              <a:rPr lang="en-US" dirty="0"/>
              <a:t>   Largest = largest( array[0] , array [2 * 0 + 1]/ array[2 * 0 + 2])</a:t>
            </a:r>
            <a:br>
              <a:rPr lang="en-US" dirty="0"/>
            </a:br>
            <a:r>
              <a:rPr lang="en-US" dirty="0"/>
              <a:t>if(Root != Largest)</a:t>
            </a:r>
            <a:br>
              <a:rPr lang="en-US" dirty="0"/>
            </a:br>
            <a:r>
              <a:rPr lang="en-US" dirty="0"/>
              <a:t> Swap(Root, Largest)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356" y="4267200"/>
            <a:ext cx="7325444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 </a:t>
            </a:r>
            <a:r>
              <a:rPr lang="en-US" sz="2000" dirty="0">
                <a:latin typeface="Bahnschrift" pitchFamily="34" charset="0"/>
              </a:rPr>
              <a:t>First convert the array into heap data structure using </a:t>
            </a:r>
            <a:r>
              <a:rPr lang="en-US" sz="2000" dirty="0" err="1">
                <a:latin typeface="Bahnschrift" pitchFamily="34" charset="0"/>
              </a:rPr>
              <a:t>heapify</a:t>
            </a:r>
            <a:r>
              <a:rPr lang="en-US" sz="2000" dirty="0">
                <a:latin typeface="Bahnschrift" pitchFamily="34" charset="0"/>
              </a:rPr>
              <a:t>, than one by one delete the root node of the Max-heap and replace it with the last node in the heap and then </a:t>
            </a:r>
            <a:r>
              <a:rPr lang="en-US" sz="2000" dirty="0" err="1">
                <a:latin typeface="Bahnschrift" pitchFamily="34" charset="0"/>
              </a:rPr>
              <a:t>heapify</a:t>
            </a:r>
            <a:r>
              <a:rPr lang="en-US" sz="2000" dirty="0">
                <a:latin typeface="Bahnschrift" pitchFamily="34" charset="0"/>
              </a:rPr>
              <a:t> the root of the heap. Repeat this process until size of heap is greater than 1.</a:t>
            </a:r>
          </a:p>
          <a:p>
            <a:r>
              <a:rPr lang="en-US" sz="2000" dirty="0">
                <a:latin typeface="Bahnschrift" pitchFamily="34" charset="0"/>
              </a:rPr>
              <a:t/>
            </a:r>
            <a:br>
              <a:rPr lang="en-US" sz="2000" dirty="0">
                <a:latin typeface="Bahnschrift" pitchFamily="34" charset="0"/>
              </a:rPr>
            </a:br>
            <a:endParaRPr lang="en-US" sz="20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4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86800" cy="6092952"/>
          </a:xfrm>
        </p:spPr>
        <p:txBody>
          <a:bodyPr>
            <a:noAutofit/>
          </a:bodyPr>
          <a:lstStyle/>
          <a:p>
            <a:pPr lvl="1"/>
            <a:r>
              <a:rPr lang="en-US" sz="1600" dirty="0"/>
              <a:t>void </a:t>
            </a:r>
            <a:r>
              <a:rPr lang="en-US" sz="1600" dirty="0" err="1"/>
              <a:t>heapify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arr</a:t>
            </a:r>
            <a:r>
              <a:rPr lang="en-US" sz="1600" dirty="0"/>
              <a:t>[], </a:t>
            </a:r>
            <a:r>
              <a:rPr lang="en-US" sz="1600" dirty="0" err="1"/>
              <a:t>int</a:t>
            </a:r>
            <a:r>
              <a:rPr lang="en-US" sz="1600" dirty="0"/>
              <a:t> n, </a:t>
            </a:r>
            <a:r>
              <a:rPr lang="en-US" sz="1600" dirty="0" err="1"/>
              <a:t>int</a:t>
            </a:r>
            <a:r>
              <a:rPr lang="en-US" sz="1600" dirty="0"/>
              <a:t> i) </a:t>
            </a:r>
          </a:p>
          <a:p>
            <a:pPr lvl="1"/>
            <a:r>
              <a:rPr lang="en-US" sz="1600" dirty="0"/>
              <a:t>{</a:t>
            </a:r>
          </a:p>
          <a:p>
            <a:pPr lvl="1"/>
            <a:r>
              <a:rPr lang="en-US" sz="1600" dirty="0"/>
              <a:t>  // Find largest among root, left child and right child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largest = i</a:t>
            </a:r>
            <a:r>
              <a:rPr lang="en-US" sz="1600" dirty="0" smtClean="0"/>
              <a:t>;</a:t>
            </a:r>
            <a:endParaRPr lang="en-US" sz="1600" dirty="0"/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left = 2*i+1</a:t>
            </a:r>
            <a:r>
              <a:rPr lang="en-US" sz="1600" dirty="0" smtClean="0"/>
              <a:t>;</a:t>
            </a:r>
            <a:endParaRPr lang="en-US" sz="1600" dirty="0"/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right = 2*i+2</a:t>
            </a:r>
            <a:r>
              <a:rPr lang="en-US" sz="1600" dirty="0" smtClean="0"/>
              <a:t>;</a:t>
            </a:r>
            <a:endParaRPr lang="en-US" sz="1600" dirty="0"/>
          </a:p>
          <a:p>
            <a:pPr lvl="1"/>
            <a:r>
              <a:rPr lang="en-US" sz="1600" dirty="0"/>
              <a:t>  if (left&lt;n &amp;&amp; </a:t>
            </a:r>
            <a:r>
              <a:rPr lang="en-US" sz="1600" dirty="0" err="1"/>
              <a:t>arr</a:t>
            </a:r>
            <a:r>
              <a:rPr lang="en-US" sz="1600" dirty="0"/>
              <a:t>[left]&gt;</a:t>
            </a:r>
            <a:r>
              <a:rPr lang="en-US" sz="1600" dirty="0" err="1"/>
              <a:t>arr</a:t>
            </a:r>
            <a:r>
              <a:rPr lang="en-US" sz="1600" dirty="0"/>
              <a:t>[largest])</a:t>
            </a:r>
          </a:p>
          <a:p>
            <a:pPr lvl="1"/>
            <a:r>
              <a:rPr lang="en-US" sz="1600" dirty="0"/>
              <a:t>  {</a:t>
            </a:r>
          </a:p>
          <a:p>
            <a:pPr lvl="1"/>
            <a:r>
              <a:rPr lang="en-US" sz="1600" dirty="0"/>
              <a:t>    largest=left;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r>
              <a:rPr lang="en-US" sz="1600" dirty="0"/>
              <a:t>  if (right&lt;n &amp;&amp; </a:t>
            </a:r>
            <a:r>
              <a:rPr lang="en-US" sz="1600" dirty="0" err="1"/>
              <a:t>arr</a:t>
            </a:r>
            <a:r>
              <a:rPr lang="en-US" sz="1600" dirty="0"/>
              <a:t>[right]&gt;</a:t>
            </a:r>
            <a:r>
              <a:rPr lang="en-US" sz="1600" dirty="0" err="1"/>
              <a:t>arr</a:t>
            </a:r>
            <a:r>
              <a:rPr lang="en-US" sz="1600" dirty="0"/>
              <a:t>[largest])</a:t>
            </a:r>
          </a:p>
          <a:p>
            <a:pPr lvl="1"/>
            <a:r>
              <a:rPr lang="en-US" sz="1600" dirty="0"/>
              <a:t>  {</a:t>
            </a:r>
          </a:p>
          <a:p>
            <a:pPr lvl="1"/>
            <a:r>
              <a:rPr lang="en-US" sz="1600" dirty="0"/>
              <a:t>    largest = right;</a:t>
            </a:r>
          </a:p>
          <a:p>
            <a:pPr lvl="1"/>
            <a:r>
              <a:rPr lang="en-US" sz="1600" dirty="0"/>
              <a:t>  }</a:t>
            </a:r>
          </a:p>
          <a:p>
            <a:pPr lvl="1"/>
            <a:r>
              <a:rPr lang="en-US" sz="1600" dirty="0"/>
              <a:t>  // Swap and continue </a:t>
            </a:r>
            <a:r>
              <a:rPr lang="en-US" sz="1600" dirty="0" err="1"/>
              <a:t>heapifying</a:t>
            </a:r>
            <a:r>
              <a:rPr lang="en-US" sz="1600" dirty="0"/>
              <a:t> if root is not largest</a:t>
            </a:r>
          </a:p>
          <a:p>
            <a:pPr lvl="1"/>
            <a:r>
              <a:rPr lang="en-US" sz="1600" dirty="0"/>
              <a:t>  if (largest!= i) 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   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        swap</a:t>
            </a:r>
            <a:r>
              <a:rPr lang="en-US" sz="1600" dirty="0"/>
              <a:t>(&amp;</a:t>
            </a:r>
            <a:r>
              <a:rPr lang="en-US" sz="1600" dirty="0" err="1"/>
              <a:t>arr</a:t>
            </a:r>
            <a:r>
              <a:rPr lang="en-US" sz="1600" dirty="0"/>
              <a:t>[i], &amp;</a:t>
            </a:r>
            <a:r>
              <a:rPr lang="en-US" sz="1600" dirty="0" err="1"/>
              <a:t>arr</a:t>
            </a:r>
            <a:r>
              <a:rPr lang="en-US" sz="1600" dirty="0"/>
              <a:t>[largest]);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heapify</a:t>
            </a:r>
            <a:r>
              <a:rPr lang="en-US" sz="1600" dirty="0" smtClean="0"/>
              <a:t>(</a:t>
            </a:r>
            <a:r>
              <a:rPr lang="en-US" sz="1600" dirty="0" err="1" smtClean="0"/>
              <a:t>arr</a:t>
            </a:r>
            <a:r>
              <a:rPr lang="en-US" sz="1600" dirty="0"/>
              <a:t>, n, largest);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 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105400" y="2057400"/>
            <a:ext cx="2895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2800" dirty="0" err="1" smtClean="0"/>
              <a:t>Heapify</a:t>
            </a:r>
            <a:r>
              <a:rPr lang="en-US" sz="2800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4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Complexity of heap sort :=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Heap Sort has </a:t>
            </a:r>
            <a:r>
              <a:rPr lang="en-US" b="1" dirty="0"/>
              <a:t>O(</a:t>
            </a:r>
            <a:r>
              <a:rPr lang="en-US" b="1" dirty="0" err="1"/>
              <a:t>nlog</a:t>
            </a:r>
            <a:r>
              <a:rPr lang="en-US" b="1" dirty="0"/>
              <a:t> n)</a:t>
            </a:r>
            <a:r>
              <a:rPr lang="en-US" dirty="0"/>
              <a:t> time complexities for all the cases ( best case, average case, and worst case</a:t>
            </a:r>
            <a:r>
              <a:rPr lang="en-US" dirty="0" smtClean="0"/>
              <a:t>).</a:t>
            </a:r>
          </a:p>
          <a:p>
            <a:r>
              <a:rPr lang="en-US" b="1" i="1" dirty="0"/>
              <a:t>In heap sort, </a:t>
            </a:r>
            <a:r>
              <a:rPr lang="en-US" b="1" i="1" dirty="0" smtClean="0"/>
              <a:t>we </a:t>
            </a:r>
            <a:r>
              <a:rPr lang="en-US" b="1" i="1" dirty="0"/>
              <a:t>build a heap and then extract the root element one by one, after every extraction </a:t>
            </a:r>
            <a:r>
              <a:rPr lang="en-US" b="1" i="1" dirty="0" smtClean="0"/>
              <a:t>we </a:t>
            </a:r>
            <a:r>
              <a:rPr lang="en-US" b="1" i="1" dirty="0"/>
              <a:t>make the last element as root and then run the </a:t>
            </a:r>
            <a:r>
              <a:rPr lang="en-US" b="1" i="1" dirty="0" err="1"/>
              <a:t>heapify</a:t>
            </a:r>
            <a:r>
              <a:rPr lang="en-US" b="1" i="1" dirty="0"/>
              <a:t>() procedure. The </a:t>
            </a:r>
            <a:r>
              <a:rPr lang="en-US" b="1" i="1" dirty="0" err="1"/>
              <a:t>heapify</a:t>
            </a:r>
            <a:r>
              <a:rPr lang="en-US" b="1" i="1" dirty="0"/>
              <a:t> procedure takes O(</a:t>
            </a:r>
            <a:r>
              <a:rPr lang="en-US" b="1" i="1" dirty="0" err="1"/>
              <a:t>logn</a:t>
            </a:r>
            <a:r>
              <a:rPr lang="en-US" b="1" i="1" dirty="0"/>
              <a:t>), time.</a:t>
            </a:r>
            <a:endParaRPr lang="en-US" dirty="0"/>
          </a:p>
          <a:p>
            <a:r>
              <a:rPr lang="en-US" b="1" i="1" dirty="0"/>
              <a:t>Also, </a:t>
            </a:r>
            <a:r>
              <a:rPr lang="en-US" b="1" i="1" dirty="0" smtClean="0"/>
              <a:t>we </a:t>
            </a:r>
            <a:r>
              <a:rPr lang="en-US" b="1" i="1" dirty="0"/>
              <a:t>do this </a:t>
            </a:r>
            <a:r>
              <a:rPr lang="en-US" b="1" i="1" dirty="0" err="1"/>
              <a:t>heapify</a:t>
            </a:r>
            <a:r>
              <a:rPr lang="en-US" b="1" i="1" dirty="0"/>
              <a:t> procedure n times(one time for each element), so time complexity becomes O(</a:t>
            </a:r>
            <a:r>
              <a:rPr lang="en-US" b="1" i="1" dirty="0" err="1"/>
              <a:t>nlogn</a:t>
            </a:r>
            <a:r>
              <a:rPr lang="en-US" b="1" i="1" dirty="0"/>
              <a:t>).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7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Output :</a:t>
            </a:r>
            <a:endParaRPr lang="en-US" sz="6000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48000"/>
            <a:ext cx="2433727" cy="1266688"/>
          </a:xfrm>
        </p:spPr>
      </p:pic>
      <p:sp>
        <p:nvSpPr>
          <p:cNvPr id="5" name="Rectangle 4"/>
          <p:cNvSpPr/>
          <p:nvPr/>
        </p:nvSpPr>
        <p:spPr>
          <a:xfrm>
            <a:off x="304800" y="1752600"/>
            <a:ext cx="80772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9" y="2057399"/>
            <a:ext cx="7375952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14600"/>
            <a:ext cx="7467600" cy="4873752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Bernard MT Condensed" pitchFamily="18" charset="0"/>
              </a:rPr>
              <a:t>Thank</a:t>
            </a:r>
            <a:r>
              <a:rPr lang="en-US" sz="9600" dirty="0" smtClean="0">
                <a:latin typeface="Bahnschrift SemiBold SemiConden" pitchFamily="34" charset="0"/>
              </a:rPr>
              <a:t> you…</a:t>
            </a:r>
            <a:endParaRPr lang="en-US" sz="9600" dirty="0">
              <a:latin typeface="Bahnschrift SemiBold SemiConden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410200" y="139846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81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</TotalTime>
  <Words>227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Heap sort</vt:lpstr>
      <vt:lpstr>What is heap sort ?</vt:lpstr>
      <vt:lpstr>Advantages of heap sort…</vt:lpstr>
      <vt:lpstr>Algorithm:-</vt:lpstr>
      <vt:lpstr>PowerPoint Presentation</vt:lpstr>
      <vt:lpstr>Complexity of heap sort :=</vt:lpstr>
      <vt:lpstr>Output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>01</dc:creator>
  <cp:lastModifiedBy>01</cp:lastModifiedBy>
  <cp:revision>9</cp:revision>
  <dcterms:created xsi:type="dcterms:W3CDTF">2022-09-12T17:11:24Z</dcterms:created>
  <dcterms:modified xsi:type="dcterms:W3CDTF">2022-09-16T16:36:20Z</dcterms:modified>
</cp:coreProperties>
</file>