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8" r:id="rId3"/>
    <p:sldId id="259" r:id="rId4"/>
    <p:sldId id="260" r:id="rId5"/>
    <p:sldId id="261" r:id="rId6"/>
    <p:sldId id="262" r:id="rId7"/>
    <p:sldId id="263"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0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C0E0939-A82D-4FC0-9D35-40A9B9A3D915}"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FA3A98-CFFC-485F-8B15-56D8155966A6}" type="slidenum">
              <a:rPr lang="en-IN" smtClean="0"/>
              <a:t>‹#›</a:t>
            </a:fld>
            <a:endParaRPr lang="en-IN"/>
          </a:p>
        </p:txBody>
      </p:sp>
    </p:spTree>
    <p:extLst>
      <p:ext uri="{BB962C8B-B14F-4D97-AF65-F5344CB8AC3E}">
        <p14:creationId xmlns:p14="http://schemas.microsoft.com/office/powerpoint/2010/main" val="3536958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0E0939-A82D-4FC0-9D35-40A9B9A3D915}"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FA3A98-CFFC-485F-8B15-56D8155966A6}" type="slidenum">
              <a:rPr lang="en-IN" smtClean="0"/>
              <a:t>‹#›</a:t>
            </a:fld>
            <a:endParaRPr lang="en-IN"/>
          </a:p>
        </p:txBody>
      </p:sp>
    </p:spTree>
    <p:extLst>
      <p:ext uri="{BB962C8B-B14F-4D97-AF65-F5344CB8AC3E}">
        <p14:creationId xmlns:p14="http://schemas.microsoft.com/office/powerpoint/2010/main" val="1714967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0E0939-A82D-4FC0-9D35-40A9B9A3D915}"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FA3A98-CFFC-485F-8B15-56D8155966A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4830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0E0939-A82D-4FC0-9D35-40A9B9A3D915}"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FA3A98-CFFC-485F-8B15-56D8155966A6}" type="slidenum">
              <a:rPr lang="en-IN" smtClean="0"/>
              <a:t>‹#›</a:t>
            </a:fld>
            <a:endParaRPr lang="en-IN"/>
          </a:p>
        </p:txBody>
      </p:sp>
    </p:spTree>
    <p:extLst>
      <p:ext uri="{BB962C8B-B14F-4D97-AF65-F5344CB8AC3E}">
        <p14:creationId xmlns:p14="http://schemas.microsoft.com/office/powerpoint/2010/main" val="2104668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0E0939-A82D-4FC0-9D35-40A9B9A3D915}"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FA3A98-CFFC-485F-8B15-56D8155966A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18445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0E0939-A82D-4FC0-9D35-40A9B9A3D915}"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FA3A98-CFFC-485F-8B15-56D8155966A6}" type="slidenum">
              <a:rPr lang="en-IN" smtClean="0"/>
              <a:t>‹#›</a:t>
            </a:fld>
            <a:endParaRPr lang="en-IN"/>
          </a:p>
        </p:txBody>
      </p:sp>
    </p:spTree>
    <p:extLst>
      <p:ext uri="{BB962C8B-B14F-4D97-AF65-F5344CB8AC3E}">
        <p14:creationId xmlns:p14="http://schemas.microsoft.com/office/powerpoint/2010/main" val="477970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0E0939-A82D-4FC0-9D35-40A9B9A3D915}"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FA3A98-CFFC-485F-8B15-56D8155966A6}" type="slidenum">
              <a:rPr lang="en-IN" smtClean="0"/>
              <a:t>‹#›</a:t>
            </a:fld>
            <a:endParaRPr lang="en-IN"/>
          </a:p>
        </p:txBody>
      </p:sp>
    </p:spTree>
    <p:extLst>
      <p:ext uri="{BB962C8B-B14F-4D97-AF65-F5344CB8AC3E}">
        <p14:creationId xmlns:p14="http://schemas.microsoft.com/office/powerpoint/2010/main" val="865695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0E0939-A82D-4FC0-9D35-40A9B9A3D915}"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FA3A98-CFFC-485F-8B15-56D8155966A6}" type="slidenum">
              <a:rPr lang="en-IN" smtClean="0"/>
              <a:t>‹#›</a:t>
            </a:fld>
            <a:endParaRPr lang="en-IN"/>
          </a:p>
        </p:txBody>
      </p:sp>
    </p:spTree>
    <p:extLst>
      <p:ext uri="{BB962C8B-B14F-4D97-AF65-F5344CB8AC3E}">
        <p14:creationId xmlns:p14="http://schemas.microsoft.com/office/powerpoint/2010/main" val="3721539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0E0939-A82D-4FC0-9D35-40A9B9A3D915}"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FA3A98-CFFC-485F-8B15-56D8155966A6}" type="slidenum">
              <a:rPr lang="en-IN" smtClean="0"/>
              <a:t>‹#›</a:t>
            </a:fld>
            <a:endParaRPr lang="en-IN"/>
          </a:p>
        </p:txBody>
      </p:sp>
    </p:spTree>
    <p:extLst>
      <p:ext uri="{BB962C8B-B14F-4D97-AF65-F5344CB8AC3E}">
        <p14:creationId xmlns:p14="http://schemas.microsoft.com/office/powerpoint/2010/main" val="4044348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0E0939-A82D-4FC0-9D35-40A9B9A3D915}"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FA3A98-CFFC-485F-8B15-56D8155966A6}" type="slidenum">
              <a:rPr lang="en-IN" smtClean="0"/>
              <a:t>‹#›</a:t>
            </a:fld>
            <a:endParaRPr lang="en-IN"/>
          </a:p>
        </p:txBody>
      </p:sp>
    </p:spTree>
    <p:extLst>
      <p:ext uri="{BB962C8B-B14F-4D97-AF65-F5344CB8AC3E}">
        <p14:creationId xmlns:p14="http://schemas.microsoft.com/office/powerpoint/2010/main" val="1751117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0E0939-A82D-4FC0-9D35-40A9B9A3D915}"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FA3A98-CFFC-485F-8B15-56D8155966A6}" type="slidenum">
              <a:rPr lang="en-IN" smtClean="0"/>
              <a:t>‹#›</a:t>
            </a:fld>
            <a:endParaRPr lang="en-IN"/>
          </a:p>
        </p:txBody>
      </p:sp>
    </p:spTree>
    <p:extLst>
      <p:ext uri="{BB962C8B-B14F-4D97-AF65-F5344CB8AC3E}">
        <p14:creationId xmlns:p14="http://schemas.microsoft.com/office/powerpoint/2010/main" val="1897981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0E0939-A82D-4FC0-9D35-40A9B9A3D915}" type="datetimeFigureOut">
              <a:rPr lang="en-IN" smtClean="0"/>
              <a:t>24-07-2023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FA3A98-CFFC-485F-8B15-56D8155966A6}" type="slidenum">
              <a:rPr lang="en-IN" smtClean="0"/>
              <a:t>‹#›</a:t>
            </a:fld>
            <a:endParaRPr lang="en-IN"/>
          </a:p>
        </p:txBody>
      </p:sp>
    </p:spTree>
    <p:extLst>
      <p:ext uri="{BB962C8B-B14F-4D97-AF65-F5344CB8AC3E}">
        <p14:creationId xmlns:p14="http://schemas.microsoft.com/office/powerpoint/2010/main" val="3780362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0E0939-A82D-4FC0-9D35-40A9B9A3D915}" type="datetimeFigureOut">
              <a:rPr lang="en-IN" smtClean="0"/>
              <a:t>24-07-2023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FA3A98-CFFC-485F-8B15-56D8155966A6}" type="slidenum">
              <a:rPr lang="en-IN" smtClean="0"/>
              <a:t>‹#›</a:t>
            </a:fld>
            <a:endParaRPr lang="en-IN"/>
          </a:p>
        </p:txBody>
      </p:sp>
    </p:spTree>
    <p:extLst>
      <p:ext uri="{BB962C8B-B14F-4D97-AF65-F5344CB8AC3E}">
        <p14:creationId xmlns:p14="http://schemas.microsoft.com/office/powerpoint/2010/main" val="399250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E0939-A82D-4FC0-9D35-40A9B9A3D915}" type="datetimeFigureOut">
              <a:rPr lang="en-IN" smtClean="0"/>
              <a:t>24-07-2023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FA3A98-CFFC-485F-8B15-56D8155966A6}" type="slidenum">
              <a:rPr lang="en-IN" smtClean="0"/>
              <a:t>‹#›</a:t>
            </a:fld>
            <a:endParaRPr lang="en-IN"/>
          </a:p>
        </p:txBody>
      </p:sp>
    </p:spTree>
    <p:extLst>
      <p:ext uri="{BB962C8B-B14F-4D97-AF65-F5344CB8AC3E}">
        <p14:creationId xmlns:p14="http://schemas.microsoft.com/office/powerpoint/2010/main" val="282943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0E0939-A82D-4FC0-9D35-40A9B9A3D915}"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FA3A98-CFFC-485F-8B15-56D8155966A6}" type="slidenum">
              <a:rPr lang="en-IN" smtClean="0"/>
              <a:t>‹#›</a:t>
            </a:fld>
            <a:endParaRPr lang="en-IN"/>
          </a:p>
        </p:txBody>
      </p:sp>
    </p:spTree>
    <p:extLst>
      <p:ext uri="{BB962C8B-B14F-4D97-AF65-F5344CB8AC3E}">
        <p14:creationId xmlns:p14="http://schemas.microsoft.com/office/powerpoint/2010/main" val="346633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C0E0939-A82D-4FC0-9D35-40A9B9A3D915}"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FA3A98-CFFC-485F-8B15-56D8155966A6}" type="slidenum">
              <a:rPr lang="en-IN" smtClean="0"/>
              <a:t>‹#›</a:t>
            </a:fld>
            <a:endParaRPr lang="en-IN"/>
          </a:p>
        </p:txBody>
      </p:sp>
    </p:spTree>
    <p:extLst>
      <p:ext uri="{BB962C8B-B14F-4D97-AF65-F5344CB8AC3E}">
        <p14:creationId xmlns:p14="http://schemas.microsoft.com/office/powerpoint/2010/main" val="3360113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0E0939-A82D-4FC0-9D35-40A9B9A3D915}" type="datetimeFigureOut">
              <a:rPr lang="en-IN" smtClean="0"/>
              <a:t>24-07-2023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55FA3A98-CFFC-485F-8B15-56D8155966A6}" type="slidenum">
              <a:rPr lang="en-IN" smtClean="0"/>
              <a:t>‹#›</a:t>
            </a:fld>
            <a:endParaRPr lang="en-IN"/>
          </a:p>
        </p:txBody>
      </p:sp>
    </p:spTree>
    <p:extLst>
      <p:ext uri="{BB962C8B-B14F-4D97-AF65-F5344CB8AC3E}">
        <p14:creationId xmlns:p14="http://schemas.microsoft.com/office/powerpoint/2010/main" val="3114443861"/>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Report on E-commerce Dataset</a:t>
            </a:r>
            <a:endParaRPr lang="en-IN" dirty="0"/>
          </a:p>
        </p:txBody>
      </p:sp>
      <p:sp>
        <p:nvSpPr>
          <p:cNvPr id="3" name="Subtitle 2"/>
          <p:cNvSpPr>
            <a:spLocks noGrp="1"/>
          </p:cNvSpPr>
          <p:nvPr>
            <p:ph type="subTitle" idx="1"/>
          </p:nvPr>
        </p:nvSpPr>
        <p:spPr/>
        <p:txBody>
          <a:bodyPr/>
          <a:lstStyle/>
          <a:p>
            <a:r>
              <a:rPr lang="en-IN" dirty="0" smtClean="0"/>
              <a:t>Darshan </a:t>
            </a:r>
            <a:r>
              <a:rPr lang="en-IN" dirty="0" err="1" smtClean="0"/>
              <a:t>Dattatrey</a:t>
            </a:r>
            <a:r>
              <a:rPr lang="en-IN" dirty="0" smtClean="0"/>
              <a:t> Gavhankar</a:t>
            </a:r>
          </a:p>
          <a:p>
            <a:endParaRPr lang="en-IN" dirty="0"/>
          </a:p>
        </p:txBody>
      </p:sp>
    </p:spTree>
    <p:extLst>
      <p:ext uri="{BB962C8B-B14F-4D97-AF65-F5344CB8AC3E}">
        <p14:creationId xmlns:p14="http://schemas.microsoft.com/office/powerpoint/2010/main" val="905747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310" y="167148"/>
            <a:ext cx="9930580" cy="5724644"/>
          </a:xfrm>
          <a:prstGeom prst="rect">
            <a:avLst/>
          </a:prstGeom>
          <a:noFill/>
        </p:spPr>
        <p:txBody>
          <a:bodyPr wrap="square" rtlCol="0">
            <a:spAutoFit/>
          </a:bodyPr>
          <a:lstStyle/>
          <a:p>
            <a:pPr marL="285750" indent="-285750">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Dataset Overview:</a:t>
            </a:r>
          </a:p>
          <a:p>
            <a:endParaRPr lang="en-US" dirty="0" smtClean="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dataset contains information about orders placed during the period of January 2017 to September 2018. It includes details such as total product count, the number of customers, the number of orders, the overall revenue generated, customer details, order status, and order prices.</a:t>
            </a:r>
          </a:p>
          <a:p>
            <a:endParaRPr lang="en-US" sz="1400" dirty="0" smtClean="0">
              <a:latin typeface="Times New Roman" panose="02020603050405020304" pitchFamily="18" charset="0"/>
              <a:cs typeface="Times New Roman" panose="02020603050405020304" pitchFamily="18" charset="0"/>
            </a:endParaRPr>
          </a:p>
          <a:p>
            <a:r>
              <a:rPr lang="en-US" sz="1400" b="1" dirty="0" smtClean="0">
                <a:latin typeface="Times New Roman" panose="02020603050405020304" pitchFamily="18" charset="0"/>
                <a:cs typeface="Times New Roman" panose="02020603050405020304" pitchFamily="18" charset="0"/>
              </a:rPr>
              <a:t>Observations</a:t>
            </a:r>
            <a:r>
              <a:rPr lang="en-US" sz="1400" b="1"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Total Products</a:t>
            </a:r>
            <a:r>
              <a:rPr lang="en-US" sz="1400" dirty="0">
                <a:latin typeface="Times New Roman" panose="02020603050405020304" pitchFamily="18" charset="0"/>
                <a:cs typeface="Times New Roman" panose="02020603050405020304" pitchFamily="18" charset="0"/>
              </a:rPr>
              <a:t>: There are </a:t>
            </a:r>
            <a:r>
              <a:rPr lang="en-US" sz="1400" b="1" dirty="0" smtClean="0">
                <a:latin typeface="Times New Roman" panose="02020603050405020304" pitchFamily="18" charset="0"/>
                <a:cs typeface="Times New Roman" panose="02020603050405020304" pitchFamily="18" charset="0"/>
              </a:rPr>
              <a:t>74</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unique products available in the dataset</a:t>
            </a:r>
            <a:r>
              <a:rPr lang="en-US" sz="1400" dirty="0" smtClean="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Total Customers</a:t>
            </a:r>
            <a:r>
              <a:rPr lang="en-US" sz="1400" dirty="0">
                <a:latin typeface="Times New Roman" panose="02020603050405020304" pitchFamily="18" charset="0"/>
                <a:cs typeface="Times New Roman" panose="02020603050405020304" pitchFamily="18" charset="0"/>
              </a:rPr>
              <a:t>: The dataset comprises information on approximately </a:t>
            </a:r>
            <a:r>
              <a:rPr lang="en-US" sz="1400" b="1" dirty="0" smtClean="0">
                <a:latin typeface="Times New Roman" panose="02020603050405020304" pitchFamily="18" charset="0"/>
                <a:cs typeface="Times New Roman" panose="02020603050405020304" pitchFamily="18" charset="0"/>
              </a:rPr>
              <a:t>98.96k</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customers</a:t>
            </a:r>
            <a:r>
              <a:rPr lang="en-US" sz="1400" dirty="0" smtClean="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Total Orders</a:t>
            </a:r>
            <a:r>
              <a:rPr lang="en-US" sz="1400" dirty="0">
                <a:latin typeface="Times New Roman" panose="02020603050405020304" pitchFamily="18" charset="0"/>
                <a:cs typeface="Times New Roman" panose="02020603050405020304" pitchFamily="18" charset="0"/>
              </a:rPr>
              <a:t>: During the specified period, there were </a:t>
            </a:r>
            <a:r>
              <a:rPr lang="en-US" sz="1400" b="1" dirty="0" smtClean="0">
                <a:latin typeface="Times New Roman" panose="02020603050405020304" pitchFamily="18" charset="0"/>
                <a:cs typeface="Times New Roman" panose="02020603050405020304" pitchFamily="18" charset="0"/>
              </a:rPr>
              <a:t>103.37k</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orders placed</a:t>
            </a:r>
            <a:r>
              <a:rPr lang="en-US" sz="14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400" b="1" dirty="0" smtClean="0">
                <a:latin typeface="Times New Roman" panose="02020603050405020304" pitchFamily="18" charset="0"/>
                <a:cs typeface="Times New Roman" panose="02020603050405020304" pitchFamily="18" charset="0"/>
              </a:rPr>
              <a:t>Total States</a:t>
            </a:r>
            <a:r>
              <a:rPr lang="en-US" sz="1400" dirty="0" smtClean="0">
                <a:latin typeface="Times New Roman" panose="02020603050405020304" pitchFamily="18" charset="0"/>
                <a:cs typeface="Times New Roman" panose="02020603050405020304" pitchFamily="18" charset="0"/>
              </a:rPr>
              <a:t>: There are overall </a:t>
            </a:r>
            <a:r>
              <a:rPr lang="en-US" sz="1400" b="1" dirty="0" smtClean="0">
                <a:latin typeface="Times New Roman" panose="02020603050405020304" pitchFamily="18" charset="0"/>
                <a:cs typeface="Times New Roman" panose="02020603050405020304" pitchFamily="18" charset="0"/>
              </a:rPr>
              <a:t>27</a:t>
            </a:r>
            <a:r>
              <a:rPr lang="en-US" sz="1400" dirty="0" smtClean="0">
                <a:latin typeface="Times New Roman" panose="02020603050405020304" pitchFamily="18" charset="0"/>
                <a:cs typeface="Times New Roman" panose="02020603050405020304" pitchFamily="18" charset="0"/>
              </a:rPr>
              <a:t> states in which our customers are </a:t>
            </a:r>
          </a:p>
          <a:p>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Overall Revenue</a:t>
            </a:r>
            <a:r>
              <a:rPr lang="en-US" sz="1400" dirty="0">
                <a:latin typeface="Times New Roman" panose="02020603050405020304" pitchFamily="18" charset="0"/>
                <a:cs typeface="Times New Roman" panose="02020603050405020304" pitchFamily="18" charset="0"/>
              </a:rPr>
              <a:t>: The combined revenue from all orders during the given timeframe amounts to </a:t>
            </a:r>
            <a:r>
              <a:rPr lang="en-US" sz="1400" b="1" dirty="0" smtClean="0">
                <a:latin typeface="Times New Roman" panose="02020603050405020304" pitchFamily="18" charset="0"/>
                <a:cs typeface="Times New Roman" panose="02020603050405020304" pitchFamily="18" charset="0"/>
              </a:rPr>
              <a:t>15.91M</a:t>
            </a:r>
            <a:r>
              <a:rPr lang="en-US" sz="1400" dirty="0" smtClean="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Overall Customer Review Score</a:t>
            </a:r>
            <a:r>
              <a:rPr lang="en-US" sz="1400" dirty="0">
                <a:latin typeface="Times New Roman" panose="02020603050405020304" pitchFamily="18" charset="0"/>
                <a:cs typeface="Times New Roman" panose="02020603050405020304" pitchFamily="18" charset="0"/>
              </a:rPr>
              <a:t>: Customers provided an average review score of </a:t>
            </a:r>
            <a:r>
              <a:rPr lang="en-US" sz="1400" b="1" dirty="0">
                <a:latin typeface="Times New Roman" panose="02020603050405020304" pitchFamily="18" charset="0"/>
                <a:cs typeface="Times New Roman" panose="02020603050405020304" pitchFamily="18" charset="0"/>
              </a:rPr>
              <a:t>4.07 out of 5</a:t>
            </a:r>
            <a:r>
              <a:rPr lang="en-US" sz="1400" dirty="0">
                <a:latin typeface="Times New Roman" panose="02020603050405020304" pitchFamily="18" charset="0"/>
                <a:cs typeface="Times New Roman" panose="02020603050405020304" pitchFamily="18" charset="0"/>
              </a:rPr>
              <a:t>, reflecting their satisfaction with the products or services received</a:t>
            </a:r>
            <a:r>
              <a:rPr lang="en-US" sz="1400" dirty="0" smtClean="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Average On-Time Delivery Percentage</a:t>
            </a:r>
            <a:r>
              <a:rPr lang="en-US" sz="1400" dirty="0">
                <a:latin typeface="Times New Roman" panose="02020603050405020304" pitchFamily="18" charset="0"/>
                <a:cs typeface="Times New Roman" panose="02020603050405020304" pitchFamily="18" charset="0"/>
              </a:rPr>
              <a:t>: The dataset indicates an impressive on-time delivery rate of </a:t>
            </a:r>
            <a:r>
              <a:rPr lang="en-US" sz="1400" b="1" dirty="0">
                <a:latin typeface="Times New Roman" panose="02020603050405020304" pitchFamily="18" charset="0"/>
                <a:cs typeface="Times New Roman" panose="02020603050405020304" pitchFamily="18" charset="0"/>
              </a:rPr>
              <a:t>88.18%. </a:t>
            </a:r>
            <a:r>
              <a:rPr lang="en-US" sz="1400" dirty="0">
                <a:latin typeface="Times New Roman" panose="02020603050405020304" pitchFamily="18" charset="0"/>
                <a:cs typeface="Times New Roman" panose="02020603050405020304" pitchFamily="18" charset="0"/>
              </a:rPr>
              <a:t>This percentage signifies the proportion of orders that were delivered punctually to customers.</a:t>
            </a:r>
          </a:p>
          <a:p>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00877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4297" y="206477"/>
            <a:ext cx="9792929" cy="2400657"/>
          </a:xfrm>
          <a:prstGeom prst="rect">
            <a:avLst/>
          </a:prstGeom>
          <a:noFill/>
        </p:spPr>
        <p:txBody>
          <a:bodyPr wrap="square" rtlCol="0">
            <a:spAutoFit/>
          </a:bodyPr>
          <a:lstStyle/>
          <a:p>
            <a:pPr marL="285750" indent="-285750">
              <a:buFont typeface="Wingdings" panose="05000000000000000000" pitchFamily="2" charset="2"/>
              <a:buChar char="q"/>
            </a:pPr>
            <a:r>
              <a:rPr lang="en-IN" b="1" dirty="0" smtClean="0">
                <a:latin typeface="Times New Roman" panose="02020603050405020304" pitchFamily="18" charset="0"/>
                <a:cs typeface="Times New Roman" panose="02020603050405020304" pitchFamily="18" charset="0"/>
              </a:rPr>
              <a:t>Current State of Business:-</a:t>
            </a:r>
          </a:p>
          <a:p>
            <a:endParaRPr lang="en-US" sz="16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Over </a:t>
            </a:r>
            <a:r>
              <a:rPr lang="en-US" sz="1400" dirty="0">
                <a:latin typeface="Times New Roman" panose="02020603050405020304" pitchFamily="18" charset="0"/>
                <a:cs typeface="Times New Roman" panose="02020603050405020304" pitchFamily="18" charset="0"/>
              </a:rPr>
              <a:t>the </a:t>
            </a:r>
            <a:r>
              <a:rPr lang="en-US" sz="1400" dirty="0" smtClean="0">
                <a:latin typeface="Times New Roman" panose="02020603050405020304" pitchFamily="18" charset="0"/>
                <a:cs typeface="Times New Roman" panose="02020603050405020304" pitchFamily="18" charset="0"/>
              </a:rPr>
              <a:t>Period  </a:t>
            </a:r>
            <a:r>
              <a:rPr lang="en-US" sz="1400" dirty="0">
                <a:latin typeface="Times New Roman" panose="02020603050405020304" pitchFamily="18" charset="0"/>
                <a:cs typeface="Times New Roman" panose="02020603050405020304" pitchFamily="18" charset="0"/>
              </a:rPr>
              <a:t>of two years, the total revenue generated by the company amounted to </a:t>
            </a:r>
            <a:r>
              <a:rPr lang="en-US" sz="1400" b="1" dirty="0">
                <a:latin typeface="Times New Roman" panose="02020603050405020304" pitchFamily="18" charset="0"/>
                <a:cs typeface="Times New Roman" panose="02020603050405020304" pitchFamily="18" charset="0"/>
              </a:rPr>
              <a:t>15.91 million </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Out of this, the revenue for the year </a:t>
            </a:r>
            <a:r>
              <a:rPr lang="en-US" sz="1400" b="1" dirty="0">
                <a:latin typeface="Times New Roman" panose="02020603050405020304" pitchFamily="18" charset="0"/>
                <a:cs typeface="Times New Roman" panose="02020603050405020304" pitchFamily="18" charset="0"/>
              </a:rPr>
              <a:t>2017 was 7.23 million </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and for the year 2018, it increased to </a:t>
            </a:r>
            <a:r>
              <a:rPr lang="en-US" sz="1400" b="1" dirty="0">
                <a:latin typeface="Times New Roman" panose="02020603050405020304" pitchFamily="18" charset="0"/>
                <a:cs typeface="Times New Roman" panose="02020603050405020304" pitchFamily="18" charset="0"/>
              </a:rPr>
              <a:t>8.68 </a:t>
            </a:r>
            <a:r>
              <a:rPr lang="en-US" sz="1400" b="1" dirty="0" smtClean="0">
                <a:latin typeface="Times New Roman" panose="02020603050405020304" pitchFamily="18" charset="0"/>
                <a:cs typeface="Times New Roman" panose="02020603050405020304" pitchFamily="18" charset="0"/>
              </a:rPr>
              <a:t>million</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Looking </a:t>
            </a:r>
            <a:r>
              <a:rPr lang="en-US" sz="1400" dirty="0">
                <a:latin typeface="Times New Roman" panose="02020603050405020304" pitchFamily="18" charset="0"/>
                <a:cs typeface="Times New Roman" panose="02020603050405020304" pitchFamily="18" charset="0"/>
              </a:rPr>
              <a:t>at the month-wise sales represented in the line graph, we observe that in November 2017, the company achieved its highest monthly revenue, reaching an impressive </a:t>
            </a:r>
            <a:r>
              <a:rPr lang="en-US" sz="1400" b="1" dirty="0">
                <a:latin typeface="Times New Roman" panose="02020603050405020304" pitchFamily="18" charset="0"/>
                <a:cs typeface="Times New Roman" panose="02020603050405020304" pitchFamily="18" charset="0"/>
              </a:rPr>
              <a:t>1.19 </a:t>
            </a:r>
            <a:r>
              <a:rPr lang="en-US" sz="1400" b="1" dirty="0" smtClean="0">
                <a:latin typeface="Times New Roman" panose="02020603050405020304" pitchFamily="18" charset="0"/>
                <a:cs typeface="Times New Roman" panose="02020603050405020304" pitchFamily="18" charset="0"/>
              </a:rPr>
              <a:t>million</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However, the following month, December 2017, experienced a decline in revenue. Despite fluctuations in the market, the company has not been able to surpass that peak revenue since </a:t>
            </a:r>
            <a:r>
              <a:rPr lang="en-US" sz="1400" dirty="0" smtClean="0">
                <a:latin typeface="Times New Roman" panose="02020603050405020304" pitchFamily="18" charset="0"/>
                <a:cs typeface="Times New Roman" panose="02020603050405020304" pitchFamily="18" charset="0"/>
              </a:rPr>
              <a:t>then. Unfortunately</a:t>
            </a:r>
            <a:r>
              <a:rPr lang="en-US" sz="1400" dirty="0">
                <a:latin typeface="Times New Roman" panose="02020603050405020304" pitchFamily="18" charset="0"/>
                <a:cs typeface="Times New Roman" panose="02020603050405020304" pitchFamily="18" charset="0"/>
              </a:rPr>
              <a:t>, in September 2018, there was a significant drop in revenue, indicating a downturn in the market during that period</a:t>
            </a:r>
          </a:p>
          <a:p>
            <a:endParaRPr lang="en-IN" dirty="0" smtClean="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20937" b="32695"/>
          <a:stretch/>
        </p:blipFill>
        <p:spPr>
          <a:xfrm>
            <a:off x="2212258" y="3167123"/>
            <a:ext cx="6449961" cy="3174686"/>
          </a:xfrm>
          <a:prstGeom prst="rect">
            <a:avLst/>
          </a:prstGeom>
        </p:spPr>
      </p:pic>
    </p:spTree>
    <p:extLst>
      <p:ext uri="{BB962C8B-B14F-4D97-AF65-F5344CB8AC3E}">
        <p14:creationId xmlns:p14="http://schemas.microsoft.com/office/powerpoint/2010/main" val="216668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4465" y="353961"/>
            <a:ext cx="9940413" cy="2492990"/>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We can see that There are two bar plot </a:t>
            </a:r>
            <a:r>
              <a:rPr lang="en-US" sz="1400" dirty="0">
                <a:latin typeface="Times New Roman" panose="02020603050405020304" pitchFamily="18" charset="0"/>
                <a:cs typeface="Times New Roman" panose="02020603050405020304" pitchFamily="18" charset="0"/>
              </a:rPr>
              <a:t>one displaying the top 10 products based on their sales revenue, and the other showing the </a:t>
            </a:r>
            <a:r>
              <a:rPr lang="en-US" sz="1400" dirty="0" smtClean="0">
                <a:latin typeface="Times New Roman" panose="02020603050405020304" pitchFamily="18" charset="0"/>
                <a:cs typeface="Times New Roman" panose="02020603050405020304" pitchFamily="18" charset="0"/>
              </a:rPr>
              <a:t>Top </a:t>
            </a:r>
            <a:r>
              <a:rPr lang="en-US" sz="1400" dirty="0">
                <a:latin typeface="Times New Roman" panose="02020603050405020304" pitchFamily="18" charset="0"/>
                <a:cs typeface="Times New Roman" panose="02020603050405020304" pitchFamily="18" charset="0"/>
              </a:rPr>
              <a:t>10 products with the </a:t>
            </a:r>
            <a:r>
              <a:rPr lang="en-US" sz="1400" dirty="0" smtClean="0">
                <a:latin typeface="Times New Roman" panose="02020603050405020304" pitchFamily="18" charset="0"/>
                <a:cs typeface="Times New Roman" panose="02020603050405020304" pitchFamily="18" charset="0"/>
              </a:rPr>
              <a:t>Customers.</a:t>
            </a:r>
            <a:endParaRPr lang="en-US" sz="1400" dirty="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Among </a:t>
            </a:r>
            <a:r>
              <a:rPr lang="en-US" sz="1400" dirty="0">
                <a:latin typeface="Times New Roman" panose="02020603050405020304" pitchFamily="18" charset="0"/>
                <a:cs typeface="Times New Roman" panose="02020603050405020304" pitchFamily="18" charset="0"/>
              </a:rPr>
              <a:t>the 74 products in the dataset, the product </a:t>
            </a:r>
            <a:r>
              <a:rPr lang="en-US" sz="1400" b="1" dirty="0">
                <a:latin typeface="Times New Roman" panose="02020603050405020304" pitchFamily="18" charset="0"/>
                <a:cs typeface="Times New Roman" panose="02020603050405020304" pitchFamily="18" charset="0"/>
              </a:rPr>
              <a:t>"</a:t>
            </a:r>
            <a:r>
              <a:rPr lang="en-US" sz="1400" b="1" dirty="0" err="1">
                <a:latin typeface="Times New Roman" panose="02020603050405020304" pitchFamily="18" charset="0"/>
                <a:cs typeface="Times New Roman" panose="02020603050405020304" pitchFamily="18" charset="0"/>
              </a:rPr>
              <a:t>Beleza_saude</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stands out with the highest sales revenue, amounting to 1.44 </a:t>
            </a:r>
            <a:r>
              <a:rPr lang="en-US" sz="1400" dirty="0" smtClean="0">
                <a:latin typeface="Times New Roman" panose="02020603050405020304" pitchFamily="18" charset="0"/>
                <a:cs typeface="Times New Roman" panose="02020603050405020304" pitchFamily="18" charset="0"/>
              </a:rPr>
              <a:t>million. </a:t>
            </a:r>
            <a:r>
              <a:rPr lang="en-US" sz="1400" dirty="0">
                <a:latin typeface="Times New Roman" panose="02020603050405020304" pitchFamily="18" charset="0"/>
                <a:cs typeface="Times New Roman" panose="02020603050405020304" pitchFamily="18" charset="0"/>
              </a:rPr>
              <a:t>This product has been purchased by 8,791 customers, making it one of the </a:t>
            </a:r>
            <a:r>
              <a:rPr lang="en-US" sz="1400" dirty="0" smtClean="0">
                <a:latin typeface="Times New Roman" panose="02020603050405020304" pitchFamily="18" charset="0"/>
                <a:cs typeface="Times New Roman" panose="02020603050405020304" pitchFamily="18" charset="0"/>
              </a:rPr>
              <a:t>second most </a:t>
            </a:r>
            <a:r>
              <a:rPr lang="en-US" sz="1400" dirty="0">
                <a:latin typeface="Times New Roman" panose="02020603050405020304" pitchFamily="18" charset="0"/>
                <a:cs typeface="Times New Roman" panose="02020603050405020304" pitchFamily="18" charset="0"/>
              </a:rPr>
              <a:t>popular choices among customers in terms of sales volume.</a:t>
            </a:r>
          </a:p>
          <a:p>
            <a:r>
              <a:rPr lang="en-US" sz="1400" dirty="0">
                <a:latin typeface="Times New Roman" panose="02020603050405020304" pitchFamily="18" charset="0"/>
                <a:cs typeface="Times New Roman" panose="02020603050405020304" pitchFamily="18" charset="0"/>
              </a:rPr>
              <a:t>While there are several products with substantial sales revenue, "</a:t>
            </a:r>
            <a:r>
              <a:rPr lang="en-US" sz="1400" b="1" dirty="0" err="1">
                <a:latin typeface="Times New Roman" panose="02020603050405020304" pitchFamily="18" charset="0"/>
                <a:cs typeface="Times New Roman" panose="02020603050405020304" pitchFamily="18" charset="0"/>
              </a:rPr>
              <a:t>kama</a:t>
            </a:r>
            <a:r>
              <a:rPr lang="en-US" sz="1400" b="1" dirty="0">
                <a:latin typeface="Times New Roman" panose="02020603050405020304" pitchFamily="18" charset="0"/>
                <a:cs typeface="Times New Roman" panose="02020603050405020304" pitchFamily="18" charset="0"/>
              </a:rPr>
              <a:t> mesa </a:t>
            </a:r>
            <a:r>
              <a:rPr lang="en-US" sz="1400" b="1" dirty="0" err="1">
                <a:latin typeface="Times New Roman" panose="02020603050405020304" pitchFamily="18" charset="0"/>
                <a:cs typeface="Times New Roman" panose="02020603050405020304" pitchFamily="18" charset="0"/>
              </a:rPr>
              <a:t>bahano</a:t>
            </a:r>
            <a:r>
              <a:rPr lang="en-US" sz="1400" dirty="0">
                <a:latin typeface="Times New Roman" panose="02020603050405020304" pitchFamily="18" charset="0"/>
                <a:cs typeface="Times New Roman" panose="02020603050405020304" pitchFamily="18" charset="0"/>
              </a:rPr>
              <a:t>" has the highest number of customers buying it, reaching 9,412 </a:t>
            </a:r>
            <a:r>
              <a:rPr lang="en-US" sz="1400" dirty="0" smtClean="0">
                <a:latin typeface="Times New Roman" panose="02020603050405020304" pitchFamily="18" charset="0"/>
                <a:cs typeface="Times New Roman" panose="02020603050405020304" pitchFamily="18" charset="0"/>
              </a:rPr>
              <a:t>customers and total revenue of this is 1.26M.</a:t>
            </a:r>
          </a:p>
          <a:p>
            <a:endParaRPr lang="en-US" sz="1400" dirty="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601428" y="2662285"/>
            <a:ext cx="2310581" cy="369332"/>
          </a:xfrm>
          <a:prstGeom prst="rect">
            <a:avLst/>
          </a:prstGeom>
          <a:noFill/>
        </p:spPr>
        <p:txBody>
          <a:bodyPr wrap="square" rtlCol="0">
            <a:spAutoFit/>
          </a:bodyPr>
          <a:lstStyle/>
          <a:p>
            <a:r>
              <a:rPr lang="en-IN" dirty="0" smtClean="0"/>
              <a:t>According to Sales</a:t>
            </a:r>
            <a:endParaRPr lang="en-IN" dirty="0"/>
          </a:p>
        </p:txBody>
      </p:sp>
      <p:sp>
        <p:nvSpPr>
          <p:cNvPr id="6" name="TextBox 5"/>
          <p:cNvSpPr txBox="1"/>
          <p:nvPr/>
        </p:nvSpPr>
        <p:spPr>
          <a:xfrm>
            <a:off x="6980904" y="2662285"/>
            <a:ext cx="3224980" cy="369332"/>
          </a:xfrm>
          <a:prstGeom prst="rect">
            <a:avLst/>
          </a:prstGeom>
          <a:noFill/>
        </p:spPr>
        <p:txBody>
          <a:bodyPr wrap="square" rtlCol="0">
            <a:spAutoFit/>
          </a:bodyPr>
          <a:lstStyle/>
          <a:p>
            <a:r>
              <a:rPr lang="en-IN" dirty="0" smtClean="0"/>
              <a:t>According to Customers</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0026" y="3493645"/>
            <a:ext cx="5134283" cy="260235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465" y="3493646"/>
            <a:ext cx="5219700" cy="2602353"/>
          </a:xfrm>
          <a:prstGeom prst="rect">
            <a:avLst/>
          </a:prstGeom>
        </p:spPr>
      </p:pic>
    </p:spTree>
    <p:extLst>
      <p:ext uri="{BB962C8B-B14F-4D97-AF65-F5344CB8AC3E}">
        <p14:creationId xmlns:p14="http://schemas.microsoft.com/office/powerpoint/2010/main" val="2144296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6142" y="117987"/>
            <a:ext cx="10255045" cy="4185761"/>
          </a:xfrm>
          <a:prstGeom prst="rect">
            <a:avLst/>
          </a:prstGeom>
          <a:noFill/>
        </p:spPr>
        <p:txBody>
          <a:bodyPr wrap="square" rtlCol="0">
            <a:spAutoFit/>
          </a:bodyPr>
          <a:lstStyle/>
          <a:p>
            <a:pPr marL="285750" indent="-285750">
              <a:buFont typeface="Wingdings" panose="05000000000000000000" pitchFamily="2" charset="2"/>
              <a:buChar char="q"/>
            </a:pPr>
            <a:r>
              <a:rPr lang="en-IN" sz="1600" b="1" dirty="0" smtClean="0">
                <a:latin typeface="Times New Roman" panose="02020603050405020304" pitchFamily="18" charset="0"/>
                <a:cs typeface="Times New Roman" panose="02020603050405020304" pitchFamily="18" charset="0"/>
              </a:rPr>
              <a:t>Customer reviews analysis:-</a:t>
            </a:r>
          </a:p>
          <a:p>
            <a:endParaRPr lang="en-IN"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In </a:t>
            </a:r>
            <a:r>
              <a:rPr lang="en-US" sz="1400" dirty="0">
                <a:latin typeface="Times New Roman" panose="02020603050405020304" pitchFamily="18" charset="0"/>
                <a:cs typeface="Times New Roman" panose="02020603050405020304" pitchFamily="18" charset="0"/>
              </a:rPr>
              <a:t>our current business scenario, we have a total of 98,960 customers. From our customer review data, we have found that approximately 33.33% of customers have given our products a perfect score of 5 out of 5. This is a positive sign that a significant portion of our customer base is highly satisfied with their purchases.</a:t>
            </a:r>
          </a:p>
          <a:p>
            <a:r>
              <a:rPr lang="en-US" sz="1400" dirty="0">
                <a:latin typeface="Times New Roman" panose="02020603050405020304" pitchFamily="18" charset="0"/>
                <a:cs typeface="Times New Roman" panose="02020603050405020304" pitchFamily="18" charset="0"/>
              </a:rPr>
              <a:t>However, we also observed that 6.67% of customers marked their reviews with a score of 1, indicating dissatisfaction with their experience. While this percentage is relatively small, it is crucial for us to address the concerns of these customers promptly and effectively.</a:t>
            </a:r>
          </a:p>
          <a:p>
            <a:r>
              <a:rPr lang="en-US" sz="1400" dirty="0">
                <a:latin typeface="Times New Roman" panose="02020603050405020304" pitchFamily="18" charset="0"/>
                <a:cs typeface="Times New Roman" panose="02020603050405020304" pitchFamily="18" charset="0"/>
              </a:rPr>
              <a:t>Moreover, there is a segment of customers, comprising around 20% of the total, who have provided review scores less than 3. This indicates that there are areas in our business where improvements are needed to enhance customer satisfaction and drive higher sales.</a:t>
            </a:r>
          </a:p>
          <a:p>
            <a:r>
              <a:rPr lang="en-US" sz="1400" dirty="0">
                <a:latin typeface="Times New Roman" panose="02020603050405020304" pitchFamily="18" charset="0"/>
                <a:cs typeface="Times New Roman" panose="02020603050405020304" pitchFamily="18" charset="0"/>
              </a:rPr>
              <a:t>As a Data Scientist/Business Analyst, it is recommended that we focus our efforts on identifying and addressing the pain points of this 20% customer segment. By proactively addressing their concerns and improving their overall experience, we can potentially convert dissatisfied customers into loyal advocates for our brand. Implementing customer feedback mechanisms and closely monitoring product performance can aid in driving the necessary changes.</a:t>
            </a:r>
          </a:p>
          <a:p>
            <a:r>
              <a:rPr lang="en-US" sz="1400" dirty="0">
                <a:latin typeface="Times New Roman" panose="02020603050405020304" pitchFamily="18" charset="0"/>
                <a:cs typeface="Times New Roman" panose="02020603050405020304" pitchFamily="18" charset="0"/>
              </a:rPr>
              <a:t>Furthermore, we should prioritize efforts to improve the delivery time for our products, as it is often a critical factor affecting customer satisfaction. Timely and reliable deliveries can significantly enhance the overall customer experience.</a:t>
            </a:r>
          </a:p>
          <a:p>
            <a:r>
              <a:rPr lang="en-US" sz="1400" dirty="0">
                <a:latin typeface="Times New Roman" panose="02020603050405020304" pitchFamily="18" charset="0"/>
                <a:cs typeface="Times New Roman" panose="02020603050405020304" pitchFamily="18" charset="0"/>
              </a:rPr>
              <a:t>Additionally, analyzing product performance, particularly those products with lower ratings, will enable us to identify areas of improvement and implement necessary adjustments or product enhancements.</a:t>
            </a:r>
          </a:p>
          <a:p>
            <a:r>
              <a:rPr lang="en-US" sz="1400" dirty="0">
                <a:latin typeface="Times New Roman" panose="02020603050405020304" pitchFamily="18" charset="0"/>
                <a:cs typeface="Times New Roman" panose="02020603050405020304" pitchFamily="18" charset="0"/>
              </a:rPr>
              <a:t>By focusing on these areas of improvement, we can ensure that our business remains customer-centric and strives for continuous enhancement of the customer experience, ultimately leading to increased sales and sustainable growth for A&amp;B Co.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266" y="4303748"/>
            <a:ext cx="3312365" cy="250071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5051" y="4303748"/>
            <a:ext cx="2080260" cy="237744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3709" y="4642715"/>
            <a:ext cx="3177540" cy="1531620"/>
          </a:xfrm>
          <a:prstGeom prst="rect">
            <a:avLst/>
          </a:prstGeom>
        </p:spPr>
      </p:pic>
    </p:spTree>
    <p:extLst>
      <p:ext uri="{BB962C8B-B14F-4D97-AF65-F5344CB8AC3E}">
        <p14:creationId xmlns:p14="http://schemas.microsoft.com/office/powerpoint/2010/main" val="3258818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4465" y="255639"/>
            <a:ext cx="7674023" cy="3139321"/>
          </a:xfrm>
          <a:prstGeom prst="rect">
            <a:avLst/>
          </a:prstGeom>
          <a:noFill/>
        </p:spPr>
        <p:txBody>
          <a:bodyPr wrap="square" rtlCol="0">
            <a:spAutoFit/>
          </a:bodyPr>
          <a:lstStyle/>
          <a:p>
            <a:pPr marL="285750" indent="-285750">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Areas for Improvement</a:t>
            </a:r>
            <a:r>
              <a:rPr lang="en-IN" sz="1600" b="1" dirty="0" smtClean="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average on-time delivery percentage shown in the plot indicates that about 88.18% of orders are delivered on time out of 100%. To enhance our sales and customer satisfaction, it's important to work on improving the delivery rate.</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Specifically</a:t>
            </a:r>
            <a:r>
              <a:rPr lang="en-US" sz="1400" dirty="0">
                <a:latin typeface="Times New Roman" panose="02020603050405020304" pitchFamily="18" charset="0"/>
                <a:cs typeface="Times New Roman" panose="02020603050405020304" pitchFamily="18" charset="0"/>
              </a:rPr>
              <a:t>, we have noticed that the on-time delivery rate in certain states, namely Alabama, Roraima, </a:t>
            </a:r>
            <a:r>
              <a:rPr lang="en-US" sz="1400" dirty="0" err="1">
                <a:latin typeface="Times New Roman" panose="02020603050405020304" pitchFamily="18" charset="0"/>
                <a:cs typeface="Times New Roman" panose="02020603050405020304" pitchFamily="18" charset="0"/>
              </a:rPr>
              <a:t>Plaul</a:t>
            </a:r>
            <a:r>
              <a:rPr lang="en-US" sz="1400" dirty="0">
                <a:latin typeface="Times New Roman" panose="02020603050405020304" pitchFamily="18" charset="0"/>
                <a:cs typeface="Times New Roman" panose="02020603050405020304" pitchFamily="18" charset="0"/>
              </a:rPr>
              <a:t>, and Massachusetts, is below 80%. This indicates a need to focus on improving the delivery performance in these areas.</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By </a:t>
            </a:r>
            <a:r>
              <a:rPr lang="en-US" sz="1400" dirty="0">
                <a:latin typeface="Times New Roman" panose="02020603050405020304" pitchFamily="18" charset="0"/>
                <a:cs typeface="Times New Roman" panose="02020603050405020304" pitchFamily="18" charset="0"/>
              </a:rPr>
              <a:t>addressing the delivery process in these regions and ensuring that orders are delivered promptly, we can increase customer satisfaction, loyalty, and ultimately boost our sales. Timely and reliable deliveries play a crucial role in creating a positive customer experience, which can lead to long-term business success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0036" y="931499"/>
            <a:ext cx="2703007" cy="2206829"/>
          </a:xfrm>
          <a:prstGeom prst="rect">
            <a:avLst/>
          </a:prstGeom>
        </p:spPr>
      </p:pic>
      <p:sp>
        <p:nvSpPr>
          <p:cNvPr id="5" name="TextBox 4"/>
          <p:cNvSpPr txBox="1"/>
          <p:nvPr/>
        </p:nvSpPr>
        <p:spPr>
          <a:xfrm>
            <a:off x="434996" y="4340888"/>
            <a:ext cx="6709381" cy="1200329"/>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bar plot displays the bottom 15 states based on the sales they have in their cities. These states have relatively fewer customers compared to other regions</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       So we need to focus on need and trend of this states to improve our sales     </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in this area.</a:t>
            </a:r>
            <a:endParaRPr lang="en-US" sz="1400" dirty="0">
              <a:latin typeface="Times New Roman" panose="02020603050405020304" pitchFamily="18" charset="0"/>
              <a:cs typeface="Times New Roman" panose="02020603050405020304" pitchFamily="18" charset="0"/>
            </a:endParaRPr>
          </a:p>
          <a:p>
            <a:endParaRPr lang="en-IN" sz="1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3734" y="4340888"/>
            <a:ext cx="4974143" cy="2225040"/>
          </a:xfrm>
          <a:prstGeom prst="rect">
            <a:avLst/>
          </a:prstGeom>
        </p:spPr>
      </p:pic>
    </p:spTree>
    <p:extLst>
      <p:ext uri="{BB962C8B-B14F-4D97-AF65-F5344CB8AC3E}">
        <p14:creationId xmlns:p14="http://schemas.microsoft.com/office/powerpoint/2010/main" val="3886629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5806" y="176981"/>
            <a:ext cx="10422194" cy="369332"/>
          </a:xfrm>
          <a:prstGeom prst="rect">
            <a:avLst/>
          </a:prstGeom>
          <a:noFill/>
        </p:spPr>
        <p:txBody>
          <a:bodyPr wrap="square" rtlCol="0">
            <a:spAutoFit/>
          </a:bodyPr>
          <a:lstStyle/>
          <a:p>
            <a:endParaRPr lang="en-IN" dirty="0"/>
          </a:p>
        </p:txBody>
      </p:sp>
      <p:sp>
        <p:nvSpPr>
          <p:cNvPr id="6" name="TextBox 5"/>
          <p:cNvSpPr txBox="1"/>
          <p:nvPr/>
        </p:nvSpPr>
        <p:spPr>
          <a:xfrm>
            <a:off x="245806" y="546313"/>
            <a:ext cx="10204480" cy="289310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The dataset includes a bar plot representing the bottom 10 products based on their sales revenue and customer count. </a:t>
            </a:r>
            <a:endParaRPr lang="en-US"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Among </a:t>
            </a:r>
            <a:r>
              <a:rPr lang="en-US" sz="1400" dirty="0">
                <a:latin typeface="Times New Roman" panose="02020603050405020304" pitchFamily="18" charset="0"/>
                <a:cs typeface="Times New Roman" panose="02020603050405020304" pitchFamily="18" charset="0"/>
              </a:rPr>
              <a:t>these products, "</a:t>
            </a:r>
            <a:r>
              <a:rPr lang="en-US" sz="1400" dirty="0" err="1">
                <a:latin typeface="Times New Roman" panose="02020603050405020304" pitchFamily="18" charset="0"/>
                <a:cs typeface="Times New Roman" panose="02020603050405020304" pitchFamily="18" charset="0"/>
              </a:rPr>
              <a:t>seguros</a:t>
            </a:r>
            <a:r>
              <a:rPr lang="en-US" sz="1400" dirty="0">
                <a:latin typeface="Times New Roman" panose="02020603050405020304" pitchFamily="18" charset="0"/>
                <a:cs typeface="Times New Roman" panose="02020603050405020304" pitchFamily="18" charset="0"/>
              </a:rPr>
              <a:t> e </a:t>
            </a:r>
            <a:r>
              <a:rPr lang="en-US" sz="1400" dirty="0" err="1">
                <a:latin typeface="Times New Roman" panose="02020603050405020304" pitchFamily="18" charset="0"/>
                <a:cs typeface="Times New Roman" panose="02020603050405020304" pitchFamily="18" charset="0"/>
              </a:rPr>
              <a:t>servicos</a:t>
            </a:r>
            <a:r>
              <a:rPr lang="en-US" sz="1400" dirty="0">
                <a:latin typeface="Times New Roman" panose="02020603050405020304" pitchFamily="18" charset="0"/>
                <a:cs typeface="Times New Roman" panose="02020603050405020304" pitchFamily="18" charset="0"/>
              </a:rPr>
              <a:t>" stands out as the least successful one in terms of both sales revenue and customer adoption</a:t>
            </a:r>
            <a:r>
              <a:rPr lang="en-US" sz="1400" dirty="0" smtClean="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Specifically, "</a:t>
            </a:r>
            <a:r>
              <a:rPr lang="en-US" sz="1400" dirty="0" err="1">
                <a:latin typeface="Times New Roman" panose="02020603050405020304" pitchFamily="18" charset="0"/>
                <a:cs typeface="Times New Roman" panose="02020603050405020304" pitchFamily="18" charset="0"/>
              </a:rPr>
              <a:t>seguros</a:t>
            </a:r>
            <a:r>
              <a:rPr lang="en-US" sz="1400" dirty="0">
                <a:latin typeface="Times New Roman" panose="02020603050405020304" pitchFamily="18" charset="0"/>
                <a:cs typeface="Times New Roman" panose="02020603050405020304" pitchFamily="18" charset="0"/>
              </a:rPr>
              <a:t> e </a:t>
            </a:r>
            <a:r>
              <a:rPr lang="en-US" sz="1400" dirty="0" err="1">
                <a:latin typeface="Times New Roman" panose="02020603050405020304" pitchFamily="18" charset="0"/>
                <a:cs typeface="Times New Roman" panose="02020603050405020304" pitchFamily="18" charset="0"/>
              </a:rPr>
              <a:t>servicos</a:t>
            </a:r>
            <a:r>
              <a:rPr lang="en-US" sz="1400" dirty="0">
                <a:latin typeface="Times New Roman" panose="02020603050405020304" pitchFamily="18" charset="0"/>
                <a:cs typeface="Times New Roman" panose="02020603050405020304" pitchFamily="18" charset="0"/>
              </a:rPr>
              <a:t>" has the lowest sales revenue, amounting to only 0.3 thousand units (currency or monetary unit). Additionally, this product has a very limited customer base, with just one customer purchasing it</a:t>
            </a:r>
            <a:r>
              <a:rPr lang="en-US" sz="1400" dirty="0" smtClean="0">
                <a:latin typeface="Times New Roman" panose="02020603050405020304" pitchFamily="18" charset="0"/>
                <a:cs typeface="Times New Roman" panose="02020603050405020304" pitchFamily="18" charset="0"/>
              </a:rPr>
              <a:t>.</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bar plot provides valuable insights into the overall product </a:t>
            </a:r>
            <a:r>
              <a:rPr lang="en-US" sz="1400" dirty="0" smtClean="0">
                <a:latin typeface="Times New Roman" panose="02020603050405020304" pitchFamily="18" charset="0"/>
                <a:cs typeface="Times New Roman" panose="02020603050405020304" pitchFamily="18" charset="0"/>
              </a:rPr>
              <a:t>performance. It  </a:t>
            </a:r>
            <a:r>
              <a:rPr lang="en-US" sz="1400" dirty="0">
                <a:latin typeface="Times New Roman" panose="02020603050405020304" pitchFamily="18" charset="0"/>
                <a:cs typeface="Times New Roman" panose="02020603050405020304" pitchFamily="18" charset="0"/>
              </a:rPr>
              <a:t>reveals the less successful products that require attention and improvement to boost their sales and attract more customers</a:t>
            </a:r>
            <a:r>
              <a:rPr lang="en-US" sz="1400" dirty="0" smtClean="0">
                <a:latin typeface="Times New Roman" panose="02020603050405020304" pitchFamily="18" charset="0"/>
                <a:cs typeface="Times New Roman" panose="02020603050405020304" pitchFamily="18" charset="0"/>
              </a:rPr>
              <a:t>.</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Analyzing </a:t>
            </a:r>
            <a:r>
              <a:rPr lang="en-US" sz="1400" dirty="0">
                <a:latin typeface="Times New Roman" panose="02020603050405020304" pitchFamily="18" charset="0"/>
                <a:cs typeface="Times New Roman" panose="02020603050405020304" pitchFamily="18" charset="0"/>
              </a:rPr>
              <a:t>this information can help in making strategic decisions to enhance the overall business performance and customer satisfaction. Identifying underperforming products allows businesses to focus on refining their marketing strategies, improving product quality, or introducing new features to attract more customers and drive higher sales. By addressing the challenges faced by low-performing products, companies can work towards achieving a more balanced and successful product portfolio.</a:t>
            </a:r>
            <a:endParaRPr lang="en-IN" sz="14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330" y="3808745"/>
            <a:ext cx="5515853" cy="2592055"/>
          </a:xfrm>
          <a:prstGeom prst="rect">
            <a:avLst/>
          </a:prstGeom>
        </p:spPr>
      </p:pic>
    </p:spTree>
    <p:extLst>
      <p:ext uri="{BB962C8B-B14F-4D97-AF65-F5344CB8AC3E}">
        <p14:creationId xmlns:p14="http://schemas.microsoft.com/office/powerpoint/2010/main" val="1271550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1741" y="180870"/>
            <a:ext cx="10490479" cy="572464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Conclusion:-</a:t>
            </a:r>
          </a:p>
          <a:p>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To </a:t>
            </a:r>
            <a:r>
              <a:rPr lang="en-US" sz="1400" dirty="0">
                <a:latin typeface="Times New Roman" panose="02020603050405020304" pitchFamily="18" charset="0"/>
                <a:cs typeface="Times New Roman" panose="02020603050405020304" pitchFamily="18" charset="0"/>
              </a:rPr>
              <a:t>improve sales and customer engagement in these specific states, focused efforts are required. Here are some strategies that can be implemented:</a:t>
            </a:r>
          </a:p>
          <a:p>
            <a:pPr marL="285750" indent="-285750">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Market Research</a:t>
            </a:r>
            <a:r>
              <a:rPr lang="en-US" sz="1400" dirty="0">
                <a:latin typeface="Times New Roman" panose="02020603050405020304" pitchFamily="18" charset="0"/>
                <a:cs typeface="Times New Roman" panose="02020603050405020304" pitchFamily="18" charset="0"/>
              </a:rPr>
              <a:t>: Conduct in-depth market research in these states to understand the local preferences, needs, and demands of customers. This will help tailor products and services to better suit the target audience.</a:t>
            </a:r>
          </a:p>
          <a:p>
            <a:pPr marL="285750" indent="-285750">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Marketing Campaigns</a:t>
            </a:r>
            <a:r>
              <a:rPr lang="en-US" sz="1400" dirty="0">
                <a:latin typeface="Times New Roman" panose="02020603050405020304" pitchFamily="18" charset="0"/>
                <a:cs typeface="Times New Roman" panose="02020603050405020304" pitchFamily="18" charset="0"/>
              </a:rPr>
              <a:t>: Develop targeted marketing campaigns specifically for these regions. Utilize localized advertising and promotions to create awareness and attract more customers.</a:t>
            </a:r>
          </a:p>
          <a:p>
            <a:pPr marL="285750" indent="-285750">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Customer Engagement: </a:t>
            </a:r>
            <a:r>
              <a:rPr lang="en-US" sz="1400" dirty="0">
                <a:latin typeface="Times New Roman" panose="02020603050405020304" pitchFamily="18" charset="0"/>
                <a:cs typeface="Times New Roman" panose="02020603050405020304" pitchFamily="18" charset="0"/>
              </a:rPr>
              <a:t>Implement customer engagement programs to build stronger relationships with existing customers. Providing personalized offers, discounts, and incentives can encourage repeat purchases and loyalty.</a:t>
            </a:r>
          </a:p>
          <a:p>
            <a:pPr marL="285750" indent="-285750">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Product Adaptation: </a:t>
            </a:r>
            <a:r>
              <a:rPr lang="en-US" sz="1400" dirty="0">
                <a:latin typeface="Times New Roman" panose="02020603050405020304" pitchFamily="18" charset="0"/>
                <a:cs typeface="Times New Roman" panose="02020603050405020304" pitchFamily="18" charset="0"/>
              </a:rPr>
              <a:t>Analyze the product offerings and identify any necessary adaptations to meet the preferences of customers in these states. Customizing products to suit regional tastes can increase their appeal.</a:t>
            </a:r>
          </a:p>
          <a:p>
            <a:pPr marL="285750" indent="-285750">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Customer Support</a:t>
            </a:r>
            <a:r>
              <a:rPr lang="en-US" sz="1400" dirty="0">
                <a:latin typeface="Times New Roman" panose="02020603050405020304" pitchFamily="18" charset="0"/>
                <a:cs typeface="Times New Roman" panose="02020603050405020304" pitchFamily="18" charset="0"/>
              </a:rPr>
              <a:t>: Ensure excellent customer support services to address any inquiries or issues promptly. Satisfied customers are more likely to become brand advocates and refer others.</a:t>
            </a:r>
          </a:p>
          <a:p>
            <a:pPr marL="285750" indent="-285750">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Partnerships and Collaborations</a:t>
            </a:r>
            <a:r>
              <a:rPr lang="en-US" sz="1400" dirty="0">
                <a:latin typeface="Times New Roman" panose="02020603050405020304" pitchFamily="18" charset="0"/>
                <a:cs typeface="Times New Roman" panose="02020603050405020304" pitchFamily="18" charset="0"/>
              </a:rPr>
              <a:t>: Explore partnerships with local businesses or influencers to gain visibility and credibility within the target market.</a:t>
            </a:r>
          </a:p>
          <a:p>
            <a:pPr marL="285750" indent="-285750">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Competitive Pricing</a:t>
            </a:r>
            <a:r>
              <a:rPr lang="en-US" sz="1400" dirty="0">
                <a:latin typeface="Times New Roman" panose="02020603050405020304" pitchFamily="18" charset="0"/>
                <a:cs typeface="Times New Roman" panose="02020603050405020304" pitchFamily="18" charset="0"/>
              </a:rPr>
              <a:t>: Evaluate pricing strategies to remain competitive within these states. Offering competitive prices can attract price-sensitive customers.</a:t>
            </a:r>
          </a:p>
          <a:p>
            <a:pPr marL="285750" indent="-285750">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Data Analysis</a:t>
            </a:r>
            <a:r>
              <a:rPr lang="en-US" sz="1400" dirty="0">
                <a:latin typeface="Times New Roman" panose="02020603050405020304" pitchFamily="18" charset="0"/>
                <a:cs typeface="Times New Roman" panose="02020603050405020304" pitchFamily="18" charset="0"/>
              </a:rPr>
              <a:t>: Continuously analyze sales data and customer feedback to identify patterns and opportunities for improvement. Data-driven insights can guide decision-making and lead to better outcomes</a:t>
            </a:r>
            <a:r>
              <a:rPr lang="en-US" sz="14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1400" b="1" dirty="0" smtClean="0">
                <a:latin typeface="Times New Roman" panose="02020603050405020304" pitchFamily="18" charset="0"/>
                <a:cs typeface="Times New Roman" panose="02020603050405020304" pitchFamily="18" charset="0"/>
              </a:rPr>
              <a:t>On time Delivery: </a:t>
            </a:r>
            <a:r>
              <a:rPr lang="en-US" sz="1400" dirty="0" smtClean="0">
                <a:latin typeface="Times New Roman" panose="02020603050405020304" pitchFamily="18" charset="0"/>
                <a:cs typeface="Times New Roman" panose="02020603050405020304" pitchFamily="18" charset="0"/>
              </a:rPr>
              <a:t>Focus on  </a:t>
            </a:r>
            <a:r>
              <a:rPr lang="en-US" sz="1400" dirty="0" err="1" smtClean="0">
                <a:latin typeface="Times New Roman" panose="02020603050405020304" pitchFamily="18" charset="0"/>
                <a:cs typeface="Times New Roman" panose="02020603050405020304" pitchFamily="18" charset="0"/>
              </a:rPr>
              <a:t>ontime</a:t>
            </a:r>
            <a:r>
              <a:rPr lang="en-US" sz="1400" dirty="0" smtClean="0">
                <a:latin typeface="Times New Roman" panose="02020603050405020304" pitchFamily="18" charset="0"/>
                <a:cs typeface="Times New Roman" panose="02020603050405020304" pitchFamily="18" charset="0"/>
              </a:rPr>
              <a:t> delivery that’s very important factor to increase sales and customer. </a:t>
            </a:r>
            <a:endParaRPr lang="en-US" sz="1400" b="1" dirty="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By </a:t>
            </a:r>
            <a:r>
              <a:rPr lang="en-US" sz="1400" dirty="0">
                <a:latin typeface="Times New Roman" panose="02020603050405020304" pitchFamily="18" charset="0"/>
                <a:cs typeface="Times New Roman" panose="02020603050405020304" pitchFamily="18" charset="0"/>
              </a:rPr>
              <a:t>investing time, resources, and efforts in these states with fewer customers, the business can work towards improving sales, customer retention, and overall business performance in those regions. Building a strong presence in these areas can contribute to the company's growth and success in the long run.</a:t>
            </a:r>
          </a:p>
          <a:p>
            <a:endParaRPr lang="en-IN" sz="1400" dirty="0"/>
          </a:p>
        </p:txBody>
      </p:sp>
    </p:spTree>
    <p:extLst>
      <p:ext uri="{BB962C8B-B14F-4D97-AF65-F5344CB8AC3E}">
        <p14:creationId xmlns:p14="http://schemas.microsoft.com/office/powerpoint/2010/main" val="3144998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3046" y="271305"/>
            <a:ext cx="8711921" cy="3416320"/>
          </a:xfrm>
          <a:prstGeom prst="rect">
            <a:avLst/>
          </a:prstGeom>
          <a:noFill/>
        </p:spPr>
        <p:txBody>
          <a:bodyPr wrap="square" rtlCol="0">
            <a:spAutoFit/>
          </a:bodyPr>
          <a:lstStyle/>
          <a:p>
            <a:r>
              <a:rPr lang="en-IN" dirty="0" smtClean="0"/>
              <a:t>Did not received product yet</a:t>
            </a:r>
          </a:p>
          <a:p>
            <a:r>
              <a:rPr lang="en-IN" dirty="0" smtClean="0"/>
              <a:t>I paid </a:t>
            </a:r>
            <a:r>
              <a:rPr lang="en-IN" dirty="0" err="1" smtClean="0"/>
              <a:t>nt</a:t>
            </a:r>
            <a:r>
              <a:rPr lang="en-IN" dirty="0" smtClean="0"/>
              <a:t> not received yet</a:t>
            </a:r>
          </a:p>
          <a:p>
            <a:r>
              <a:rPr lang="en-IN" dirty="0" smtClean="0"/>
              <a:t>Product not delivered</a:t>
            </a:r>
          </a:p>
          <a:p>
            <a:r>
              <a:rPr lang="en-IN" dirty="0" smtClean="0"/>
              <a:t>Bad</a:t>
            </a:r>
          </a:p>
          <a:p>
            <a:endParaRPr lang="en-IN" dirty="0"/>
          </a:p>
          <a:p>
            <a:endParaRPr lang="en-IN" dirty="0" smtClean="0"/>
          </a:p>
          <a:p>
            <a:r>
              <a:rPr lang="en-IN" dirty="0" smtClean="0"/>
              <a:t>Title</a:t>
            </a:r>
          </a:p>
          <a:p>
            <a:r>
              <a:rPr lang="en-IN" dirty="0" smtClean="0"/>
              <a:t>Wrong product</a:t>
            </a:r>
          </a:p>
          <a:p>
            <a:r>
              <a:rPr lang="en-IN" dirty="0" smtClean="0"/>
              <a:t>Not </a:t>
            </a:r>
            <a:r>
              <a:rPr lang="en-IN" dirty="0" err="1" smtClean="0"/>
              <a:t>recoonded</a:t>
            </a:r>
            <a:endParaRPr lang="en-IN" dirty="0" smtClean="0"/>
          </a:p>
          <a:p>
            <a:r>
              <a:rPr lang="en-IN" dirty="0" smtClean="0"/>
              <a:t>Bad</a:t>
            </a:r>
          </a:p>
          <a:p>
            <a:r>
              <a:rPr lang="en-IN" dirty="0" smtClean="0"/>
              <a:t>Defective product</a:t>
            </a:r>
          </a:p>
          <a:p>
            <a:r>
              <a:rPr lang="en-IN" dirty="0" smtClean="0"/>
              <a:t>terrible</a:t>
            </a:r>
            <a:endParaRPr lang="en-IN" dirty="0"/>
          </a:p>
        </p:txBody>
      </p:sp>
    </p:spTree>
    <p:extLst>
      <p:ext uri="{BB962C8B-B14F-4D97-AF65-F5344CB8AC3E}">
        <p14:creationId xmlns:p14="http://schemas.microsoft.com/office/powerpoint/2010/main" val="2692966216"/>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235</TotalTime>
  <Words>1523</Words>
  <Application>Microsoft Office PowerPoint</Application>
  <PresentationFormat>Widescreen</PresentationFormat>
  <Paragraphs>85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Times New Roman</vt:lpstr>
      <vt:lpstr>Trebuchet MS</vt:lpstr>
      <vt:lpstr>Wingdings</vt:lpstr>
      <vt:lpstr>Wingdings 3</vt:lpstr>
      <vt:lpstr>Facet</vt:lpstr>
      <vt:lpstr>Report on E-commerce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on E-commerce Dataset</dc:title>
  <dc:creator>Darshan</dc:creator>
  <cp:lastModifiedBy>Darshan</cp:lastModifiedBy>
  <cp:revision>22</cp:revision>
  <dcterms:created xsi:type="dcterms:W3CDTF">2023-07-22T17:55:44Z</dcterms:created>
  <dcterms:modified xsi:type="dcterms:W3CDTF">2023-07-24T04:05:46Z</dcterms:modified>
</cp:coreProperties>
</file>