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Lst>
  <p:notesMasterIdLst>
    <p:notesMasterId r:id="rId38"/>
  </p:notesMasterIdLst>
  <p:sldIdLst>
    <p:sldId id="256" r:id="rId3"/>
    <p:sldId id="257" r:id="rId4"/>
    <p:sldId id="258" r:id="rId5"/>
    <p:sldId id="259" r:id="rId6"/>
    <p:sldId id="260" r:id="rId7"/>
    <p:sldId id="261" r:id="rId8"/>
    <p:sldId id="282" r:id="rId9"/>
    <p:sldId id="273" r:id="rId10"/>
    <p:sldId id="283" r:id="rId11"/>
    <p:sldId id="284" r:id="rId12"/>
    <p:sldId id="285" r:id="rId13"/>
    <p:sldId id="286" r:id="rId14"/>
    <p:sldId id="287" r:id="rId15"/>
    <p:sldId id="276" r:id="rId16"/>
    <p:sldId id="262" r:id="rId17"/>
    <p:sldId id="277" r:id="rId18"/>
    <p:sldId id="288" r:id="rId19"/>
    <p:sldId id="289" r:id="rId20"/>
    <p:sldId id="279" r:id="rId21"/>
    <p:sldId id="278" r:id="rId22"/>
    <p:sldId id="280" r:id="rId23"/>
    <p:sldId id="281" r:id="rId24"/>
    <p:sldId id="299" r:id="rId25"/>
    <p:sldId id="290" r:id="rId26"/>
    <p:sldId id="291" r:id="rId27"/>
    <p:sldId id="292" r:id="rId28"/>
    <p:sldId id="293" r:id="rId29"/>
    <p:sldId id="295" r:id="rId30"/>
    <p:sldId id="296" r:id="rId31"/>
    <p:sldId id="294" r:id="rId32"/>
    <p:sldId id="297" r:id="rId33"/>
    <p:sldId id="298" r:id="rId34"/>
    <p:sldId id="300" r:id="rId35"/>
    <p:sldId id="302" r:id="rId36"/>
    <p:sldId id="266" r:id="rId37"/>
  </p:sldIdLst>
  <p:sldSz cx="9144000" cy="6858000" type="screen4x3"/>
  <p:notesSz cx="6858000" cy="9144000"/>
  <p:embeddedFontLst>
    <p:embeddedFont>
      <p:font typeface="Verdana" pitchFamily="34" charset="0"/>
      <p:regular r:id="rId39"/>
      <p:bold r:id="rId40"/>
      <p:italic r:id="rId41"/>
      <p:boldItalic r:id="rId42"/>
    </p:embeddedFont>
    <p:embeddedFont>
      <p:font typeface="Century Gothic" pitchFamily="34" charset="0"/>
      <p:regular r:id="rId43"/>
      <p:bold r:id="rId44"/>
      <p:italic r:id="rId45"/>
      <p:boldItalic r:id="rId46"/>
    </p:embeddedFont>
    <p:embeddedFont>
      <p:font typeface="Trebuchet MS" pitchFamily="34" charset="0"/>
      <p:regular r:id="rId47"/>
      <p:bold r:id="rId48"/>
      <p:italic r:id="rId49"/>
      <p:boldItalic r:id="rId50"/>
    </p:embeddedFont>
    <p:embeddedFont>
      <p:font typeface="Calibri"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luacrQFR5H4z31jrCWr5LDNsq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7AA926-D987-4FB8-BD7C-110D75932A52}" v="8" dt="2021-03-26T02:40:55.187"/>
    <p1510:client id="{2FA46333-3C47-440C-A039-3413FDA77F0A}" v="88" dt="2021-04-01T09:53:00.966"/>
    <p1510:client id="{877D65C0-04C2-40EE-94FE-E17AEC8E55CF}" v="1038" dt="2021-04-02T03:53:19.263"/>
    <p1510:client id="{EC63A4D2-7155-42A2-AF72-A052891D03B5}" v="2479" dt="2021-03-26T07:04:29.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customschemas.google.com/relationships/presentationmetadata" Target="meta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8" name="Google Shape;268;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5" name="Google Shape;275;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26"/>
        <p:cNvGrpSpPr/>
        <p:nvPr/>
      </p:nvGrpSpPr>
      <p:grpSpPr>
        <a:xfrm>
          <a:off x="0" y="0"/>
          <a:ext cx="0" cy="0"/>
          <a:chOff x="0" y="0"/>
          <a:chExt cx="0" cy="0"/>
        </a:xfrm>
      </p:grpSpPr>
      <p:sp>
        <p:nvSpPr>
          <p:cNvPr id="27" name="Google Shape;27;p62"/>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9"/>
        <p:cNvGrpSpPr/>
        <p:nvPr/>
      </p:nvGrpSpPr>
      <p:grpSpPr>
        <a:xfrm>
          <a:off x="0" y="0"/>
          <a:ext cx="0" cy="0"/>
          <a:chOff x="0" y="0"/>
          <a:chExt cx="0" cy="0"/>
        </a:xfrm>
      </p:grpSpPr>
      <p:sp>
        <p:nvSpPr>
          <p:cNvPr id="90" name="Google Shape;90;p54"/>
          <p:cNvSpPr txBox="1">
            <a:spLocks noGrp="1"/>
          </p:cNvSpPr>
          <p:nvPr>
            <p:ph type="title"/>
          </p:nvPr>
        </p:nvSpPr>
        <p:spPr>
          <a:xfrm>
            <a:off x="609599" y="4800600"/>
            <a:ext cx="6347714"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4"/>
          <p:cNvSpPr>
            <a:spLocks noGrp="1"/>
          </p:cNvSpPr>
          <p:nvPr>
            <p:ph type="pic" idx="2"/>
          </p:nvPr>
        </p:nvSpPr>
        <p:spPr>
          <a:xfrm>
            <a:off x="609599" y="609600"/>
            <a:ext cx="6347714"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2" name="Google Shape;92;p54"/>
          <p:cNvSpPr txBox="1">
            <a:spLocks noGrp="1"/>
          </p:cNvSpPr>
          <p:nvPr>
            <p:ph type="body" idx="1"/>
          </p:nvPr>
        </p:nvSpPr>
        <p:spPr>
          <a:xfrm>
            <a:off x="609599" y="5367338"/>
            <a:ext cx="6347714"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3" name="Google Shape;93;p54"/>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4"/>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54"/>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6"/>
        <p:cNvGrpSpPr/>
        <p:nvPr/>
      </p:nvGrpSpPr>
      <p:grpSpPr>
        <a:xfrm>
          <a:off x="0" y="0"/>
          <a:ext cx="0" cy="0"/>
          <a:chOff x="0" y="0"/>
          <a:chExt cx="0" cy="0"/>
        </a:xfrm>
      </p:grpSpPr>
      <p:sp>
        <p:nvSpPr>
          <p:cNvPr id="97" name="Google Shape;97;p55"/>
          <p:cNvSpPr txBox="1">
            <a:spLocks noGrp="1"/>
          </p:cNvSpPr>
          <p:nvPr>
            <p:ph type="title"/>
          </p:nvPr>
        </p:nvSpPr>
        <p:spPr>
          <a:xfrm>
            <a:off x="609600" y="609600"/>
            <a:ext cx="6347714"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txBox="1">
            <a:spLocks noGrp="1"/>
          </p:cNvSpPr>
          <p:nvPr>
            <p:ph type="body" idx="1"/>
          </p:nvPr>
        </p:nvSpPr>
        <p:spPr>
          <a:xfrm>
            <a:off x="609600" y="4470400"/>
            <a:ext cx="6347714"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9" name="Google Shape;99;p55"/>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55"/>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55"/>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2"/>
        <p:cNvGrpSpPr/>
        <p:nvPr/>
      </p:nvGrpSpPr>
      <p:grpSpPr>
        <a:xfrm>
          <a:off x="0" y="0"/>
          <a:ext cx="0" cy="0"/>
          <a:chOff x="0" y="0"/>
          <a:chExt cx="0" cy="0"/>
        </a:xfrm>
      </p:grpSpPr>
      <p:sp>
        <p:nvSpPr>
          <p:cNvPr id="103" name="Google Shape;103;p56"/>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56"/>
          <p:cNvSpPr txBox="1">
            <a:spLocks noGrp="1"/>
          </p:cNvSpPr>
          <p:nvPr>
            <p:ph type="body" idx="1"/>
          </p:nvPr>
        </p:nvSpPr>
        <p:spPr>
          <a:xfrm>
            <a:off x="1101074" y="3632200"/>
            <a:ext cx="541980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5" name="Google Shape;105;p56"/>
          <p:cNvSpPr txBox="1">
            <a:spLocks noGrp="1"/>
          </p:cNvSpPr>
          <p:nvPr>
            <p:ph type="body" idx="2"/>
          </p:nvPr>
        </p:nvSpPr>
        <p:spPr>
          <a:xfrm>
            <a:off x="609598" y="4470400"/>
            <a:ext cx="6347715"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6" name="Google Shape;106;p56"/>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56"/>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56"/>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9" name="Google Shape;109;p56"/>
          <p:cNvSpPr txBox="1"/>
          <p:nvPr/>
        </p:nvSpPr>
        <p:spPr>
          <a:xfrm>
            <a:off x="482711" y="790378"/>
            <a:ext cx="45731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0" name="Google Shape;110;p56"/>
          <p:cNvSpPr txBox="1"/>
          <p:nvPr/>
        </p:nvSpPr>
        <p:spPr>
          <a:xfrm>
            <a:off x="6747699" y="2886556"/>
            <a:ext cx="45731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1"/>
        <p:cNvGrpSpPr/>
        <p:nvPr/>
      </p:nvGrpSpPr>
      <p:grpSpPr>
        <a:xfrm>
          <a:off x="0" y="0"/>
          <a:ext cx="0" cy="0"/>
          <a:chOff x="0" y="0"/>
          <a:chExt cx="0" cy="0"/>
        </a:xfrm>
      </p:grpSpPr>
      <p:sp>
        <p:nvSpPr>
          <p:cNvPr id="112" name="Google Shape;112;p74"/>
          <p:cNvSpPr txBox="1">
            <a:spLocks noGrp="1"/>
          </p:cNvSpPr>
          <p:nvPr>
            <p:ph type="title"/>
          </p:nvPr>
        </p:nvSpPr>
        <p:spPr>
          <a:xfrm>
            <a:off x="609598" y="1931988"/>
            <a:ext cx="6347715"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74"/>
          <p:cNvSpPr txBox="1">
            <a:spLocks noGrp="1"/>
          </p:cNvSpPr>
          <p:nvPr>
            <p:ph type="body" idx="1"/>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4" name="Google Shape;114;p74"/>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74"/>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74"/>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7"/>
        <p:cNvGrpSpPr/>
        <p:nvPr/>
      </p:nvGrpSpPr>
      <p:grpSpPr>
        <a:xfrm>
          <a:off x="0" y="0"/>
          <a:ext cx="0" cy="0"/>
          <a:chOff x="0" y="0"/>
          <a:chExt cx="0" cy="0"/>
        </a:xfrm>
      </p:grpSpPr>
      <p:sp>
        <p:nvSpPr>
          <p:cNvPr id="118" name="Google Shape;118;p58"/>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58"/>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0" name="Google Shape;120;p58"/>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1" name="Google Shape;121;p58"/>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58"/>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58"/>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24" name="Google Shape;124;p58"/>
          <p:cNvSpPr txBox="1"/>
          <p:nvPr/>
        </p:nvSpPr>
        <p:spPr>
          <a:xfrm>
            <a:off x="482711" y="790378"/>
            <a:ext cx="45731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25" name="Google Shape;125;p58"/>
          <p:cNvSpPr txBox="1"/>
          <p:nvPr/>
        </p:nvSpPr>
        <p:spPr>
          <a:xfrm>
            <a:off x="6747699" y="2886556"/>
            <a:ext cx="45731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6"/>
        <p:cNvGrpSpPr/>
        <p:nvPr/>
      </p:nvGrpSpPr>
      <p:grpSpPr>
        <a:xfrm>
          <a:off x="0" y="0"/>
          <a:ext cx="0" cy="0"/>
          <a:chOff x="0" y="0"/>
          <a:chExt cx="0" cy="0"/>
        </a:xfrm>
      </p:grpSpPr>
      <p:sp>
        <p:nvSpPr>
          <p:cNvPr id="127" name="Google Shape;127;p59"/>
          <p:cNvSpPr txBox="1">
            <a:spLocks noGrp="1"/>
          </p:cNvSpPr>
          <p:nvPr>
            <p:ph type="title"/>
          </p:nvPr>
        </p:nvSpPr>
        <p:spPr>
          <a:xfrm>
            <a:off x="615848" y="609600"/>
            <a:ext cx="6341465"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59"/>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9" name="Google Shape;129;p59"/>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30" name="Google Shape;130;p59"/>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59"/>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59"/>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60"/>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60"/>
          <p:cNvSpPr txBox="1">
            <a:spLocks noGrp="1"/>
          </p:cNvSpPr>
          <p:nvPr>
            <p:ph type="body" idx="1"/>
          </p:nvPr>
        </p:nvSpPr>
        <p:spPr>
          <a:xfrm rot="5400000">
            <a:off x="1843070" y="927120"/>
            <a:ext cx="3880773" cy="6347714"/>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60"/>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60"/>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9"/>
        <p:cNvGrpSpPr/>
        <p:nvPr/>
      </p:nvGrpSpPr>
      <p:grpSpPr>
        <a:xfrm>
          <a:off x="0" y="0"/>
          <a:ext cx="0" cy="0"/>
          <a:chOff x="0" y="0"/>
          <a:chExt cx="0" cy="0"/>
        </a:xfrm>
      </p:grpSpPr>
      <p:sp>
        <p:nvSpPr>
          <p:cNvPr id="140" name="Google Shape;140;p61"/>
          <p:cNvSpPr txBox="1">
            <a:spLocks noGrp="1"/>
          </p:cNvSpPr>
          <p:nvPr>
            <p:ph type="title"/>
          </p:nvPr>
        </p:nvSpPr>
        <p:spPr>
          <a:xfrm rot="5400000">
            <a:off x="3840993" y="2745919"/>
            <a:ext cx="5251451" cy="97881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1"/>
          <p:cNvSpPr txBox="1">
            <a:spLocks noGrp="1"/>
          </p:cNvSpPr>
          <p:nvPr>
            <p:ph type="body" idx="1"/>
          </p:nvPr>
        </p:nvSpPr>
        <p:spPr>
          <a:xfrm rot="5400000">
            <a:off x="581386" y="637812"/>
            <a:ext cx="5251451" cy="519502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2" name="Google Shape;142;p61"/>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61"/>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61"/>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51"/>
        <p:cNvGrpSpPr/>
        <p:nvPr/>
      </p:nvGrpSpPr>
      <p:grpSpPr>
        <a:xfrm>
          <a:off x="0" y="0"/>
          <a:ext cx="0" cy="0"/>
          <a:chOff x="0" y="0"/>
          <a:chExt cx="0" cy="0"/>
        </a:xfrm>
      </p:grpSpPr>
      <p:pic>
        <p:nvPicPr>
          <p:cNvPr id="152" name="Google Shape;152;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3" name="Google Shape;153;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4"/>
        <p:cNvGrpSpPr/>
        <p:nvPr/>
      </p:nvGrpSpPr>
      <p:grpSpPr>
        <a:xfrm>
          <a:off x="0" y="0"/>
          <a:ext cx="0" cy="0"/>
          <a:chOff x="0" y="0"/>
          <a:chExt cx="0" cy="0"/>
        </a:xfrm>
      </p:grpSpPr>
      <p:sp>
        <p:nvSpPr>
          <p:cNvPr id="155" name="Google Shape;155;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7"/>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7"/>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1" name="Google Shape;31;p47"/>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7"/>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63" name="Google Shape;163;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73"/>
        <p:cNvGrpSpPr/>
        <p:nvPr/>
      </p:nvGrpSpPr>
      <p:grpSpPr>
        <a:xfrm>
          <a:off x="0" y="0"/>
          <a:ext cx="0" cy="0"/>
          <a:chOff x="0" y="0"/>
          <a:chExt cx="0" cy="0"/>
        </a:xfrm>
      </p:grpSpPr>
      <p:sp>
        <p:nvSpPr>
          <p:cNvPr id="174" name="Google Shape;174;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6" name="Google Shape;176;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8" name="Google Shape;178;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2"/>
        <p:cNvGrpSpPr/>
        <p:nvPr/>
      </p:nvGrpSpPr>
      <p:grpSpPr>
        <a:xfrm>
          <a:off x="0" y="0"/>
          <a:ext cx="0" cy="0"/>
          <a:chOff x="0" y="0"/>
          <a:chExt cx="0" cy="0"/>
        </a:xfrm>
      </p:grpSpPr>
      <p:sp>
        <p:nvSpPr>
          <p:cNvPr id="183" name="Google Shape;183;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7"/>
        <p:cNvGrpSpPr/>
        <p:nvPr/>
      </p:nvGrpSpPr>
      <p:grpSpPr>
        <a:xfrm>
          <a:off x="0" y="0"/>
          <a:ext cx="0" cy="0"/>
          <a:chOff x="0" y="0"/>
          <a:chExt cx="0" cy="0"/>
        </a:xfrm>
      </p:grpSpPr>
      <p:sp>
        <p:nvSpPr>
          <p:cNvPr id="188" name="Google Shape;188;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1"/>
        <p:cNvGrpSpPr/>
        <p:nvPr/>
      </p:nvGrpSpPr>
      <p:grpSpPr>
        <a:xfrm>
          <a:off x="0" y="0"/>
          <a:ext cx="0" cy="0"/>
          <a:chOff x="0" y="0"/>
          <a:chExt cx="0" cy="0"/>
        </a:xfrm>
      </p:grpSpPr>
      <p:sp>
        <p:nvSpPr>
          <p:cNvPr id="192" name="Google Shape;192;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94" name="Google Shape;194;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5" name="Google Shape;195;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8"/>
        <p:cNvGrpSpPr/>
        <p:nvPr/>
      </p:nvGrpSpPr>
      <p:grpSpPr>
        <a:xfrm>
          <a:off x="0" y="0"/>
          <a:ext cx="0" cy="0"/>
          <a:chOff x="0" y="0"/>
          <a:chExt cx="0" cy="0"/>
        </a:xfrm>
      </p:grpSpPr>
      <p:sp>
        <p:nvSpPr>
          <p:cNvPr id="199" name="Google Shape;199;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42"/>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01" name="Google Shape;201;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2" name="Google Shape;202;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1"/>
        <p:cNvGrpSpPr/>
        <p:nvPr/>
      </p:nvGrpSpPr>
      <p:grpSpPr>
        <a:xfrm>
          <a:off x="0" y="0"/>
          <a:ext cx="0" cy="0"/>
          <a:chOff x="0" y="0"/>
          <a:chExt cx="0" cy="0"/>
        </a:xfrm>
      </p:grpSpPr>
      <p:sp>
        <p:nvSpPr>
          <p:cNvPr id="212" name="Google Shape;212;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4"/>
        <p:cNvGrpSpPr/>
        <p:nvPr/>
      </p:nvGrpSpPr>
      <p:grpSpPr>
        <a:xfrm>
          <a:off x="0" y="0"/>
          <a:ext cx="0" cy="0"/>
          <a:chOff x="0" y="0"/>
          <a:chExt cx="0" cy="0"/>
        </a:xfrm>
      </p:grpSpPr>
      <p:grpSp>
        <p:nvGrpSpPr>
          <p:cNvPr id="35" name="Google Shape;35;p46"/>
          <p:cNvGrpSpPr/>
          <p:nvPr/>
        </p:nvGrpSpPr>
        <p:grpSpPr>
          <a:xfrm>
            <a:off x="-8466" y="-8468"/>
            <a:ext cx="9169804" cy="6874935"/>
            <a:chOff x="-8466" y="-8468"/>
            <a:chExt cx="9169804" cy="6874935"/>
          </a:xfrm>
        </p:grpSpPr>
        <p:cxnSp>
          <p:nvCxnSpPr>
            <p:cNvPr id="36" name="Google Shape;36;p46"/>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37" name="Google Shape;37;p46"/>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38" name="Google Shape;38;p46"/>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6"/>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6"/>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6"/>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42" name="Google Shape;42;p46"/>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6"/>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6"/>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6"/>
            <p:cNvSpPr/>
            <p:nvPr/>
          </p:nvSpPr>
          <p:spPr>
            <a:xfrm>
              <a:off x="-8466" y="-8468"/>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46" name="Google Shape;46;p46"/>
          <p:cNvSpPr txBox="1">
            <a:spLocks noGrp="1"/>
          </p:cNvSpPr>
          <p:nvPr>
            <p:ph type="ctrTitle"/>
          </p:nvPr>
        </p:nvSpPr>
        <p:spPr>
          <a:xfrm>
            <a:off x="1130595" y="2404534"/>
            <a:ext cx="5826719"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6"/>
          <p:cNvSpPr txBox="1">
            <a:spLocks noGrp="1"/>
          </p:cNvSpPr>
          <p:nvPr>
            <p:ph type="subTitle" idx="1"/>
          </p:nvPr>
        </p:nvSpPr>
        <p:spPr>
          <a:xfrm>
            <a:off x="1130595" y="4050834"/>
            <a:ext cx="5826719"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8" name="Google Shape;48;p46"/>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6"/>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6"/>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48"/>
          <p:cNvSpPr txBox="1">
            <a:spLocks noGrp="1"/>
          </p:cNvSpPr>
          <p:nvPr>
            <p:ph type="title"/>
          </p:nvPr>
        </p:nvSpPr>
        <p:spPr>
          <a:xfrm>
            <a:off x="609598" y="2700868"/>
            <a:ext cx="6347715"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8"/>
          <p:cNvSpPr txBox="1">
            <a:spLocks noGrp="1"/>
          </p:cNvSpPr>
          <p:nvPr>
            <p:ph type="body" idx="1"/>
          </p:nvPr>
        </p:nvSpPr>
        <p:spPr>
          <a:xfrm>
            <a:off x="609598" y="4527448"/>
            <a:ext cx="6347715"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4" name="Google Shape;54;p48"/>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8"/>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8"/>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7"/>
        <p:cNvGrpSpPr/>
        <p:nvPr/>
      </p:nvGrpSpPr>
      <p:grpSpPr>
        <a:xfrm>
          <a:off x="0" y="0"/>
          <a:ext cx="0" cy="0"/>
          <a:chOff x="0" y="0"/>
          <a:chExt cx="0" cy="0"/>
        </a:xfrm>
      </p:grpSpPr>
      <p:sp>
        <p:nvSpPr>
          <p:cNvPr id="58" name="Google Shape;58;p49"/>
          <p:cNvSpPr txBox="1">
            <a:spLocks noGrp="1"/>
          </p:cNvSpPr>
          <p:nvPr>
            <p:ph type="title"/>
          </p:nvPr>
        </p:nvSpPr>
        <p:spPr>
          <a:xfrm>
            <a:off x="609600" y="609600"/>
            <a:ext cx="6347714"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9"/>
          <p:cNvSpPr txBox="1">
            <a:spLocks noGrp="1"/>
          </p:cNvSpPr>
          <p:nvPr>
            <p:ph type="body" idx="1"/>
          </p:nvPr>
        </p:nvSpPr>
        <p:spPr>
          <a:xfrm>
            <a:off x="609600" y="2160589"/>
            <a:ext cx="3088109"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0" name="Google Shape;60;p49"/>
          <p:cNvSpPr txBox="1">
            <a:spLocks noGrp="1"/>
          </p:cNvSpPr>
          <p:nvPr>
            <p:ph type="body" idx="2"/>
          </p:nvPr>
        </p:nvSpPr>
        <p:spPr>
          <a:xfrm>
            <a:off x="3869204" y="2160590"/>
            <a:ext cx="3088110"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1" name="Google Shape;61;p49"/>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9"/>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9"/>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50"/>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0"/>
          <p:cNvSpPr txBox="1">
            <a:spLocks noGrp="1"/>
          </p:cNvSpPr>
          <p:nvPr>
            <p:ph type="body" idx="1"/>
          </p:nvPr>
        </p:nvSpPr>
        <p:spPr>
          <a:xfrm>
            <a:off x="609599"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50"/>
          <p:cNvSpPr txBox="1">
            <a:spLocks noGrp="1"/>
          </p:cNvSpPr>
          <p:nvPr>
            <p:ph type="body" idx="2"/>
          </p:nvPr>
        </p:nvSpPr>
        <p:spPr>
          <a:xfrm>
            <a:off x="609599"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50"/>
          <p:cNvSpPr txBox="1">
            <a:spLocks noGrp="1"/>
          </p:cNvSpPr>
          <p:nvPr>
            <p:ph type="body" idx="3"/>
          </p:nvPr>
        </p:nvSpPr>
        <p:spPr>
          <a:xfrm>
            <a:off x="3866640"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50"/>
          <p:cNvSpPr txBox="1">
            <a:spLocks noGrp="1"/>
          </p:cNvSpPr>
          <p:nvPr>
            <p:ph type="body" idx="4"/>
          </p:nvPr>
        </p:nvSpPr>
        <p:spPr>
          <a:xfrm>
            <a:off x="3866640"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50"/>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0"/>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0"/>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51"/>
          <p:cNvSpPr txBox="1">
            <a:spLocks noGrp="1"/>
          </p:cNvSpPr>
          <p:nvPr>
            <p:ph type="title"/>
          </p:nvPr>
        </p:nvSpPr>
        <p:spPr>
          <a:xfrm>
            <a:off x="609599" y="609600"/>
            <a:ext cx="6347714"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1"/>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1"/>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1"/>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52"/>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2"/>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2"/>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2"/>
        <p:cNvGrpSpPr/>
        <p:nvPr/>
      </p:nvGrpSpPr>
      <p:grpSpPr>
        <a:xfrm>
          <a:off x="0" y="0"/>
          <a:ext cx="0" cy="0"/>
          <a:chOff x="0" y="0"/>
          <a:chExt cx="0" cy="0"/>
        </a:xfrm>
      </p:grpSpPr>
      <p:sp>
        <p:nvSpPr>
          <p:cNvPr id="83" name="Google Shape;83;p53"/>
          <p:cNvSpPr txBox="1">
            <a:spLocks noGrp="1"/>
          </p:cNvSpPr>
          <p:nvPr>
            <p:ph type="title"/>
          </p:nvPr>
        </p:nvSpPr>
        <p:spPr>
          <a:xfrm>
            <a:off x="609599" y="1498604"/>
            <a:ext cx="2790182"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body" idx="1"/>
          </p:nvPr>
        </p:nvSpPr>
        <p:spPr>
          <a:xfrm>
            <a:off x="3571275" y="514925"/>
            <a:ext cx="3386037"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5" name="Google Shape;85;p53"/>
          <p:cNvSpPr txBox="1">
            <a:spLocks noGrp="1"/>
          </p:cNvSpPr>
          <p:nvPr>
            <p:ph type="body" idx="2"/>
          </p:nvPr>
        </p:nvSpPr>
        <p:spPr>
          <a:xfrm>
            <a:off x="609599" y="2777069"/>
            <a:ext cx="2790182"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840"/>
              <a:buNone/>
              <a:defRPr sz="1050"/>
            </a:lvl2pPr>
            <a:lvl3pPr marL="1371600" lvl="2" indent="-228600" algn="l">
              <a:spcBef>
                <a:spcPts val="1000"/>
              </a:spcBef>
              <a:spcAft>
                <a:spcPts val="0"/>
              </a:spcAft>
              <a:buSzPts val="720"/>
              <a:buNone/>
              <a:defRPr sz="900"/>
            </a:lvl3pPr>
            <a:lvl4pPr marL="1828800" lvl="3" indent="-228600" algn="l">
              <a:spcBef>
                <a:spcPts val="1000"/>
              </a:spcBef>
              <a:spcAft>
                <a:spcPts val="0"/>
              </a:spcAft>
              <a:buSzPts val="600"/>
              <a:buNone/>
              <a:defRPr sz="750"/>
            </a:lvl4pPr>
            <a:lvl5pPr marL="2286000" lvl="4" indent="-228600" algn="l">
              <a:spcBef>
                <a:spcPts val="1000"/>
              </a:spcBef>
              <a:spcAft>
                <a:spcPts val="0"/>
              </a:spcAft>
              <a:buSzPts val="600"/>
              <a:buNone/>
              <a:defRPr sz="750"/>
            </a:lvl5pPr>
            <a:lvl6pPr marL="2743200" lvl="5" indent="-228600" algn="l">
              <a:spcBef>
                <a:spcPts val="1000"/>
              </a:spcBef>
              <a:spcAft>
                <a:spcPts val="0"/>
              </a:spcAft>
              <a:buSzPts val="600"/>
              <a:buNone/>
              <a:defRPr sz="750"/>
            </a:lvl6pPr>
            <a:lvl7pPr marL="3200400" lvl="6" indent="-228600" algn="l">
              <a:spcBef>
                <a:spcPts val="1000"/>
              </a:spcBef>
              <a:spcAft>
                <a:spcPts val="0"/>
              </a:spcAft>
              <a:buSzPts val="600"/>
              <a:buNone/>
              <a:defRPr sz="750"/>
            </a:lvl7pPr>
            <a:lvl8pPr marL="3657600" lvl="7" indent="-228600" algn="l">
              <a:spcBef>
                <a:spcPts val="1000"/>
              </a:spcBef>
              <a:spcAft>
                <a:spcPts val="0"/>
              </a:spcAft>
              <a:buSzPts val="600"/>
              <a:buNone/>
              <a:defRPr sz="750"/>
            </a:lvl8pPr>
            <a:lvl9pPr marL="4114800" lvl="8" indent="-228600" algn="l">
              <a:spcBef>
                <a:spcPts val="1000"/>
              </a:spcBef>
              <a:spcAft>
                <a:spcPts val="0"/>
              </a:spcAft>
              <a:buSzPts val="600"/>
              <a:buNone/>
              <a:defRPr sz="750"/>
            </a:lvl9pPr>
          </a:lstStyle>
          <a:p>
            <a:endParaRPr/>
          </a:p>
        </p:txBody>
      </p:sp>
      <p:sp>
        <p:nvSpPr>
          <p:cNvPr id="86" name="Google Shape;86;p53"/>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3"/>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53"/>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45"/>
          <p:cNvGrpSpPr/>
          <p:nvPr/>
        </p:nvGrpSpPr>
        <p:grpSpPr>
          <a:xfrm>
            <a:off x="-8467" y="-8468"/>
            <a:ext cx="9169805" cy="6874935"/>
            <a:chOff x="-8467" y="-8468"/>
            <a:chExt cx="9169805" cy="6874935"/>
          </a:xfrm>
        </p:grpSpPr>
        <p:sp>
          <p:nvSpPr>
            <p:cNvPr id="11" name="Google Shape;11;p45"/>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45"/>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13" name="Google Shape;13;p45"/>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14" name="Google Shape;14;p45"/>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5"/>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5"/>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5"/>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8" name="Google Shape;18;p45"/>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5"/>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5"/>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45"/>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45"/>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45"/>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45"/>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 name="Google Shape;25;p45"/>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900"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None/>
              <a:defRPr sz="900"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None/>
              <a:defRPr sz="900"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None/>
              <a:defRPr sz="900"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None/>
              <a:defRPr sz="900"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None/>
              <a:defRPr sz="900"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None/>
              <a:defRPr sz="900"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None/>
              <a:defRPr sz="900"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None/>
              <a:defRPr sz="9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7" name="Google Shape;147;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9" name="Google Shape;149;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loan-prediction-app2.herokuapp.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
          <p:cNvSpPr txBox="1"/>
          <p:nvPr/>
        </p:nvSpPr>
        <p:spPr>
          <a:xfrm>
            <a:off x="621073" y="525962"/>
            <a:ext cx="7721435" cy="616427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600" b="1" dirty="0">
                <a:solidFill>
                  <a:srgbClr val="002776"/>
                </a:solidFill>
                <a:latin typeface="+mn-lt"/>
                <a:ea typeface="Verdana"/>
                <a:cs typeface="Verdana"/>
                <a:sym typeface="Verdana"/>
              </a:rPr>
              <a:t>Loan Status</a:t>
            </a:r>
            <a:r>
              <a:rPr lang="en-US" sz="3600" b="1" i="0" u="none" strike="noStrike" cap="none" dirty="0">
                <a:solidFill>
                  <a:srgbClr val="002776"/>
                </a:solidFill>
                <a:latin typeface="+mn-lt"/>
                <a:ea typeface="Verdana"/>
                <a:cs typeface="Verdana"/>
                <a:sym typeface="Verdana"/>
              </a:rPr>
              <a:t> Prediction</a:t>
            </a:r>
            <a:endParaRPr sz="3600" b="1" i="0" u="none" strike="noStrike" cap="none" dirty="0">
              <a:solidFill>
                <a:srgbClr val="002776"/>
              </a:solidFill>
              <a:latin typeface="+mn-lt"/>
              <a:ea typeface="Verdana"/>
              <a:cs typeface="Verdana"/>
              <a:sym typeface="Verdana"/>
            </a:endParaRPr>
          </a:p>
          <a:p>
            <a:pPr marL="0" marR="0" lvl="0" indent="0" algn="l" rtl="0">
              <a:lnSpc>
                <a:spcPct val="100000"/>
              </a:lnSpc>
              <a:spcBef>
                <a:spcPts val="0"/>
              </a:spcBef>
              <a:spcAft>
                <a:spcPts val="0"/>
              </a:spcAft>
              <a:buNone/>
            </a:pPr>
            <a:endParaRPr sz="2400" b="1" i="0" u="none" strike="noStrike" cap="none" dirty="0">
              <a:solidFill>
                <a:srgbClr val="002776"/>
              </a:solidFill>
              <a:latin typeface="+mn-lt"/>
              <a:ea typeface="Verdana"/>
              <a:cs typeface="Verdana"/>
              <a:sym typeface="Verdana"/>
            </a:endParaRPr>
          </a:p>
          <a:p>
            <a:pPr marL="0" marR="0" lvl="0" indent="0" algn="l" rtl="0">
              <a:lnSpc>
                <a:spcPct val="100000"/>
              </a:lnSpc>
              <a:spcBef>
                <a:spcPts val="0"/>
              </a:spcBef>
              <a:spcAft>
                <a:spcPts val="0"/>
              </a:spcAft>
              <a:buNone/>
            </a:pPr>
            <a:r>
              <a:rPr lang="en-US" sz="2400" b="1" i="0" u="none" strike="noStrike" cap="none" dirty="0">
                <a:solidFill>
                  <a:srgbClr val="002776"/>
                </a:solidFill>
                <a:latin typeface="+mn-lt"/>
                <a:ea typeface="Verdana"/>
                <a:cs typeface="Verdana"/>
                <a:sym typeface="Verdana"/>
              </a:rPr>
              <a:t>Team Name: </a:t>
            </a:r>
            <a:r>
              <a:rPr lang="en-US" sz="2400" b="1" i="0" u="none" strike="noStrike" cap="none" dirty="0">
                <a:solidFill>
                  <a:srgbClr val="932313"/>
                </a:solidFill>
                <a:latin typeface="+mn-lt"/>
                <a:ea typeface="Verdana"/>
                <a:cs typeface="Verdana"/>
                <a:sym typeface="Verdana"/>
              </a:rPr>
              <a:t>Group</a:t>
            </a:r>
            <a:r>
              <a:rPr lang="en-US" sz="2400" b="1" i="0" u="none" strike="noStrike" cap="none" dirty="0">
                <a:solidFill>
                  <a:srgbClr val="932313"/>
                </a:solidFill>
                <a:latin typeface="+mn-lt"/>
                <a:ea typeface="Arial"/>
                <a:cs typeface="Arial"/>
                <a:sym typeface="Arial"/>
              </a:rPr>
              <a:t> 4</a:t>
            </a:r>
            <a:endParaRPr sz="1400" b="1" i="0" u="none" strike="noStrike" cap="none" dirty="0">
              <a:solidFill>
                <a:srgbClr val="932313"/>
              </a:solidFill>
              <a:latin typeface="+mn-lt"/>
              <a:ea typeface="Arial"/>
              <a:cs typeface="Arial"/>
              <a:sym typeface="Arial"/>
            </a:endParaRPr>
          </a:p>
          <a:p>
            <a:pPr marL="0" marR="0" lvl="0" indent="0" algn="l" rtl="0">
              <a:lnSpc>
                <a:spcPct val="100000"/>
              </a:lnSpc>
              <a:spcBef>
                <a:spcPts val="0"/>
              </a:spcBef>
              <a:spcAft>
                <a:spcPts val="0"/>
              </a:spcAft>
              <a:buNone/>
            </a:pPr>
            <a:endParaRPr sz="2400" b="1" i="0" u="none" strike="noStrike" cap="none" dirty="0">
              <a:solidFill>
                <a:srgbClr val="932313"/>
              </a:solidFill>
              <a:latin typeface="+mn-lt"/>
              <a:ea typeface="Verdana"/>
              <a:cs typeface="Verdana"/>
              <a:sym typeface="Verdana"/>
            </a:endParaRPr>
          </a:p>
          <a:p>
            <a:pPr marL="0" marR="0" lvl="0" indent="0" algn="l" rtl="0">
              <a:lnSpc>
                <a:spcPct val="100000"/>
              </a:lnSpc>
              <a:spcBef>
                <a:spcPts val="0"/>
              </a:spcBef>
              <a:spcAft>
                <a:spcPts val="0"/>
              </a:spcAft>
              <a:buNone/>
            </a:pPr>
            <a:r>
              <a:rPr lang="en-US" sz="2400" b="1" i="0" u="none" strike="noStrike" cap="none" dirty="0">
                <a:solidFill>
                  <a:srgbClr val="932313"/>
                </a:solidFill>
                <a:latin typeface="+mn-lt"/>
                <a:ea typeface="Verdana"/>
                <a:cs typeface="Verdana"/>
                <a:sym typeface="Verdana"/>
              </a:rPr>
              <a:t>Team members:</a:t>
            </a:r>
            <a:endParaRPr sz="1400" b="0" i="0" u="none" strike="noStrike" cap="none" dirty="0">
              <a:solidFill>
                <a:srgbClr val="932313"/>
              </a:solidFill>
              <a:latin typeface="+mn-lt"/>
              <a:ea typeface="Verdana"/>
              <a:cs typeface="Verdana"/>
              <a:sym typeface="Verdana"/>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mn-lt"/>
                <a:ea typeface="Arial"/>
                <a:cs typeface="Arial"/>
                <a:sym typeface="Arial"/>
              </a:rPr>
              <a:t>Adarsh Shekar</a:t>
            </a:r>
            <a:endParaRPr dirty="0">
              <a:latin typeface="+mn-lt"/>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mn-lt"/>
                <a:ea typeface="Arial"/>
                <a:cs typeface="Arial"/>
                <a:sym typeface="Arial"/>
              </a:rPr>
              <a:t>Shruti </a:t>
            </a:r>
            <a:r>
              <a:rPr lang="en-US" sz="2400" b="0" i="0" u="none" strike="noStrike" cap="none" dirty="0" err="1">
                <a:solidFill>
                  <a:schemeClr val="dk1"/>
                </a:solidFill>
                <a:latin typeface="+mn-lt"/>
                <a:ea typeface="Arial"/>
                <a:cs typeface="Arial"/>
                <a:sym typeface="Arial"/>
              </a:rPr>
              <a:t>Manwatkar</a:t>
            </a:r>
            <a:endParaRPr sz="2400" b="0" i="0" u="none" strike="noStrike" cap="none" dirty="0">
              <a:solidFill>
                <a:schemeClr val="dk1"/>
              </a:solidFill>
              <a:latin typeface="+mn-lt"/>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dirty="0" err="1">
                <a:solidFill>
                  <a:schemeClr val="dk1"/>
                </a:solidFill>
                <a:latin typeface="+mn-lt"/>
                <a:ea typeface="Arial"/>
                <a:cs typeface="Arial"/>
                <a:sym typeface="Arial"/>
              </a:rPr>
              <a:t>Deviprasad</a:t>
            </a:r>
            <a:r>
              <a:rPr lang="en-US" sz="2400" b="0" i="0" u="none" strike="noStrike" cap="none" dirty="0">
                <a:solidFill>
                  <a:schemeClr val="dk1"/>
                </a:solidFill>
                <a:latin typeface="+mn-lt"/>
                <a:ea typeface="Arial"/>
                <a:cs typeface="Arial"/>
                <a:sym typeface="Arial"/>
              </a:rPr>
              <a:t> Shetty</a:t>
            </a:r>
            <a:endParaRPr sz="2400" b="0" i="0" u="none" strike="noStrike" cap="none" dirty="0">
              <a:solidFill>
                <a:schemeClr val="dk1"/>
              </a:solidFill>
              <a:latin typeface="+mn-lt"/>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mn-lt"/>
                <a:ea typeface="Arial"/>
                <a:cs typeface="Arial"/>
                <a:sym typeface="Arial"/>
              </a:rPr>
              <a:t>Darshana </a:t>
            </a:r>
            <a:r>
              <a:rPr lang="en-US" sz="2400" b="0" i="0" u="none" strike="noStrike" cap="none" dirty="0" err="1">
                <a:solidFill>
                  <a:schemeClr val="dk1"/>
                </a:solidFill>
                <a:latin typeface="+mn-lt"/>
                <a:ea typeface="Arial"/>
                <a:cs typeface="Arial"/>
                <a:sym typeface="Arial"/>
              </a:rPr>
              <a:t>Yenkar</a:t>
            </a:r>
            <a:endParaRPr sz="2400" b="0" i="0" u="none" strike="noStrike" cap="none" dirty="0">
              <a:solidFill>
                <a:schemeClr val="dk1"/>
              </a:solidFill>
              <a:latin typeface="+mn-lt"/>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mn-lt"/>
                <a:ea typeface="Arial"/>
                <a:cs typeface="Arial"/>
                <a:sym typeface="Arial"/>
              </a:rPr>
              <a:t>Sushil Suman</a:t>
            </a:r>
            <a:endParaRPr dirty="0">
              <a:latin typeface="+mn-lt"/>
            </a:endParaRPr>
          </a:p>
          <a:p>
            <a:pPr marL="0" marR="0" lvl="0" indent="0" algn="l" rtl="0">
              <a:lnSpc>
                <a:spcPct val="100000"/>
              </a:lnSpc>
              <a:spcBef>
                <a:spcPts val="0"/>
              </a:spcBef>
              <a:spcAft>
                <a:spcPts val="0"/>
              </a:spcAft>
              <a:buNone/>
            </a:pPr>
            <a:endParaRPr sz="2400" b="1" i="0" u="none" strike="noStrike" cap="none" dirty="0">
              <a:solidFill>
                <a:srgbClr val="002776"/>
              </a:solidFill>
              <a:latin typeface="+mn-lt"/>
              <a:ea typeface="Verdana"/>
              <a:cs typeface="Verdana"/>
              <a:sym typeface="Verdana"/>
            </a:endParaRPr>
          </a:p>
          <a:p>
            <a:pPr marL="0" marR="0" lvl="0" indent="0" algn="l" rtl="0">
              <a:lnSpc>
                <a:spcPct val="100000"/>
              </a:lnSpc>
              <a:spcBef>
                <a:spcPts val="0"/>
              </a:spcBef>
              <a:spcAft>
                <a:spcPts val="0"/>
              </a:spcAft>
              <a:buNone/>
            </a:pPr>
            <a:r>
              <a:rPr lang="en-US" sz="2400" b="1" i="0" u="none" strike="noStrike" cap="none" dirty="0">
                <a:solidFill>
                  <a:srgbClr val="002776"/>
                </a:solidFill>
                <a:latin typeface="+mn-lt"/>
                <a:ea typeface="Verdana"/>
                <a:cs typeface="Verdana"/>
                <a:sym typeface="Verdana"/>
              </a:rPr>
              <a:t>Mentor Name:</a:t>
            </a:r>
            <a:endParaRPr sz="2400" b="0" i="0" u="none" strike="noStrike" cap="none" dirty="0">
              <a:solidFill>
                <a:srgbClr val="000000"/>
              </a:solidFill>
              <a:latin typeface="+mn-lt"/>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n-US" sz="2400" b="1" i="0" u="none" strike="noStrike" cap="none" dirty="0">
                <a:solidFill>
                  <a:srgbClr val="002776"/>
                </a:solidFill>
                <a:latin typeface="+mn-lt"/>
                <a:ea typeface="Verdana"/>
                <a:cs typeface="Verdana"/>
                <a:sym typeface="Verdana"/>
              </a:rPr>
              <a:t> </a:t>
            </a:r>
            <a:r>
              <a:rPr lang="en-US" sz="2400" b="0" i="0" u="none" strike="noStrike" cap="none" dirty="0" err="1">
                <a:solidFill>
                  <a:schemeClr val="dk1"/>
                </a:solidFill>
                <a:latin typeface="+mn-lt"/>
                <a:ea typeface="Verdana"/>
                <a:cs typeface="Verdana"/>
                <a:sym typeface="Verdana"/>
              </a:rPr>
              <a:t>Parth</a:t>
            </a:r>
            <a:endParaRPr sz="2400" b="0" i="0" u="none" strike="noStrike" cap="none" dirty="0">
              <a:solidFill>
                <a:schemeClr val="dk1"/>
              </a:solidFill>
              <a:latin typeface="+mn-lt"/>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mn-lt"/>
                <a:ea typeface="Verdana"/>
                <a:cs typeface="Verdana"/>
                <a:sym typeface="Verdana"/>
              </a:rPr>
              <a:t> </a:t>
            </a:r>
            <a:r>
              <a:rPr lang="en-US" sz="2400" b="0" i="0" u="none" strike="noStrike" cap="none" dirty="0" err="1">
                <a:solidFill>
                  <a:schemeClr val="dk1"/>
                </a:solidFill>
                <a:latin typeface="+mn-lt"/>
                <a:ea typeface="Verdana"/>
                <a:cs typeface="Verdana"/>
                <a:sym typeface="Verdana"/>
              </a:rPr>
              <a:t>Kavipriya</a:t>
            </a:r>
            <a:endParaRPr sz="1400" b="0" i="0" u="none" strike="noStrike" cap="none" dirty="0">
              <a:solidFill>
                <a:schemeClr val="dk1"/>
              </a:solidFill>
              <a:latin typeface="+mn-lt"/>
              <a:ea typeface="Arial"/>
              <a:cs typeface="Arial"/>
              <a:sym typeface="Arial"/>
            </a:endParaRPr>
          </a:p>
          <a:p>
            <a:pPr marL="0" marR="0" lvl="0" indent="0" algn="l" rtl="0">
              <a:lnSpc>
                <a:spcPct val="100000"/>
              </a:lnSpc>
              <a:spcBef>
                <a:spcPts val="0"/>
              </a:spcBef>
              <a:spcAft>
                <a:spcPts val="0"/>
              </a:spcAft>
              <a:buNone/>
            </a:pPr>
            <a:endParaRPr sz="2400" b="1" i="0" u="none" strike="noStrike" cap="none" dirty="0">
              <a:solidFill>
                <a:srgbClr val="002776"/>
              </a:solidFill>
              <a:latin typeface="+mn-lt"/>
              <a:ea typeface="Verdana"/>
              <a:cs typeface="Verdana"/>
              <a:sym typeface="Verdana"/>
            </a:endParaRPr>
          </a:p>
          <a:p>
            <a:pPr marL="0" marR="0" lvl="0" indent="0" algn="l" rtl="0">
              <a:lnSpc>
                <a:spcPct val="100000"/>
              </a:lnSpc>
              <a:spcBef>
                <a:spcPts val="0"/>
              </a:spcBef>
              <a:spcAft>
                <a:spcPts val="0"/>
              </a:spcAft>
              <a:buNone/>
            </a:pPr>
            <a:r>
              <a:rPr lang="en-US" sz="2400" b="1" i="0" u="none" strike="noStrike" cap="none" dirty="0">
                <a:solidFill>
                  <a:srgbClr val="932313"/>
                </a:solidFill>
                <a:latin typeface="+mn-lt"/>
                <a:ea typeface="Verdana"/>
                <a:cs typeface="Verdana"/>
                <a:sym typeface="Verdana"/>
              </a:rPr>
              <a:t>Date : 5 March 2021</a:t>
            </a:r>
            <a:endParaRPr sz="1400" b="0" i="0" u="none" strike="noStrike" cap="none" dirty="0">
              <a:solidFill>
                <a:srgbClr val="932313"/>
              </a:solidFill>
              <a:latin typeface="+mn-lt"/>
              <a:ea typeface="Verdana"/>
              <a:cs typeface="Verdana"/>
              <a:sym typeface="Verdana"/>
            </a:endParaRPr>
          </a:p>
          <a:p>
            <a:pPr marL="0" marR="0" lvl="0" indent="0" algn="l" rtl="0">
              <a:lnSpc>
                <a:spcPct val="100000"/>
              </a:lnSpc>
              <a:spcBef>
                <a:spcPts val="0"/>
              </a:spcBef>
              <a:spcAft>
                <a:spcPts val="0"/>
              </a:spcAft>
              <a:buNone/>
            </a:pPr>
            <a:endParaRPr sz="2400" b="1" i="0" u="none" strike="noStrike" cap="none"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None/>
            </a:pPr>
            <a:endParaRPr sz="2400" b="1" i="0" u="none" strike="noStrike" cap="none" dirty="0">
              <a:solidFill>
                <a:srgbClr val="002776"/>
              </a:solidFill>
              <a:latin typeface="Verdana"/>
              <a:ea typeface="Verdana"/>
              <a:cs typeface="Verdana"/>
              <a:sym typeface="Verdana"/>
            </a:endParaRPr>
          </a:p>
        </p:txBody>
      </p:sp>
      <p:pic>
        <p:nvPicPr>
          <p:cNvPr id="222" name="Google Shape;222;p1"/>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223" name="Google Shape;223;p1"/>
          <p:cNvSpPr txBox="1"/>
          <p:nvPr/>
        </p:nvSpPr>
        <p:spPr>
          <a:xfrm>
            <a:off x="1489203" y="4806406"/>
            <a:ext cx="3356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621073" y="1055168"/>
            <a:ext cx="7293734" cy="69093"/>
          </a:xfrm>
          <a:prstGeom prst="rect">
            <a:avLst/>
          </a:prstGeom>
          <a:solidFill>
            <a:srgbClr val="385623"/>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B8867B7-F988-4606-8419-1AA0110CAB47}"/>
              </a:ext>
            </a:extLst>
          </p:cNvPr>
          <p:cNvSpPr>
            <a:spLocks noGrp="1"/>
          </p:cNvSpPr>
          <p:nvPr>
            <p:ph type="body" idx="1"/>
          </p:nvPr>
        </p:nvSpPr>
        <p:spPr>
          <a:xfrm>
            <a:off x="609599" y="816637"/>
            <a:ext cx="7530060" cy="5868975"/>
          </a:xfrm>
        </p:spPr>
        <p:txBody>
          <a:bodyPr>
            <a:normAutofit fontScale="850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pPr algn="just">
              <a:buFont typeface="Arial"/>
              <a:buChar char="•"/>
            </a:pPr>
            <a:endParaRPr lang="en-US" b="1" dirty="0"/>
          </a:p>
          <a:p>
            <a:pPr algn="just">
              <a:buFont typeface="Arial"/>
              <a:buChar char="•"/>
            </a:pPr>
            <a:endParaRPr lang="en-US" b="1" dirty="0"/>
          </a:p>
          <a:p>
            <a:pPr algn="just">
              <a:buFont typeface="Arial"/>
              <a:buChar char="•"/>
            </a:pPr>
            <a:endParaRPr lang="en-US" b="1" dirty="0"/>
          </a:p>
          <a:p>
            <a:pPr algn="just">
              <a:buFont typeface="Arial"/>
              <a:buChar char="•"/>
            </a:pPr>
            <a:endParaRPr lang="en-US" sz="1800" dirty="0"/>
          </a:p>
          <a:p>
            <a:pPr marL="137160" indent="0" algn="just">
              <a:buNone/>
            </a:pPr>
            <a:r>
              <a:rPr lang="en-US" sz="1800" dirty="0">
                <a:solidFill>
                  <a:schemeClr val="tx1"/>
                </a:solidFill>
                <a:latin typeface="+mn-lt"/>
              </a:rPr>
              <a:t>From the above graphs , it can be inferred that:</a:t>
            </a:r>
            <a:endParaRPr lang="en-US" b="1" dirty="0">
              <a:solidFill>
                <a:schemeClr val="tx1"/>
              </a:solidFill>
              <a:latin typeface="+mn-lt"/>
            </a:endParaRPr>
          </a:p>
          <a:p>
            <a:pPr algn="just">
              <a:buFont typeface="Arial"/>
              <a:buChar char="•"/>
            </a:pPr>
            <a:r>
              <a:rPr lang="en-US" b="1" dirty="0">
                <a:solidFill>
                  <a:schemeClr val="tx1"/>
                </a:solidFill>
                <a:latin typeface="+mn-lt"/>
              </a:rPr>
              <a:t>Gender vs loan status:</a:t>
            </a:r>
            <a:r>
              <a:rPr lang="en-US" dirty="0">
                <a:solidFill>
                  <a:schemeClr val="tx1"/>
                </a:solidFill>
                <a:latin typeface="+mn-lt"/>
              </a:rPr>
              <a:t> The proportion of male and female applicants is more or less the same for both approved and unapproved loans.</a:t>
            </a:r>
          </a:p>
          <a:p>
            <a:pPr algn="just">
              <a:buFont typeface="Arial"/>
              <a:buChar char="•"/>
            </a:pPr>
            <a:r>
              <a:rPr lang="en-US" b="1" dirty="0">
                <a:solidFill>
                  <a:schemeClr val="tx1"/>
                </a:solidFill>
                <a:latin typeface="+mn-lt"/>
              </a:rPr>
              <a:t>Married vs loan status:</a:t>
            </a:r>
            <a:r>
              <a:rPr lang="en-US" dirty="0">
                <a:solidFill>
                  <a:schemeClr val="tx1"/>
                </a:solidFill>
                <a:latin typeface="+mn-lt"/>
              </a:rPr>
              <a:t> The proportion of married applicants is higher for approved loans.</a:t>
            </a:r>
          </a:p>
          <a:p>
            <a:pPr algn="just">
              <a:buFont typeface="Arial"/>
              <a:buChar char="•"/>
            </a:pPr>
            <a:r>
              <a:rPr lang="en-US" b="1" dirty="0">
                <a:solidFill>
                  <a:schemeClr val="tx1"/>
                </a:solidFill>
                <a:latin typeface="+mn-lt"/>
              </a:rPr>
              <a:t>Dependents vs loan status:</a:t>
            </a:r>
            <a:r>
              <a:rPr lang="en-US" dirty="0">
                <a:solidFill>
                  <a:schemeClr val="tx1"/>
                </a:solidFill>
                <a:latin typeface="+mn-lt"/>
              </a:rPr>
              <a:t> Distribution of applicants with 1 or 3+ dependents is similar across both the categories of Loan status.</a:t>
            </a:r>
          </a:p>
          <a:p>
            <a:pPr algn="just">
              <a:buFont typeface="Arial"/>
              <a:buChar char="•"/>
            </a:pPr>
            <a:r>
              <a:rPr lang="en-US" b="1" dirty="0">
                <a:solidFill>
                  <a:schemeClr val="tx1"/>
                </a:solidFill>
                <a:latin typeface="+mn-lt"/>
              </a:rPr>
              <a:t>Education vs loan status:</a:t>
            </a:r>
            <a:r>
              <a:rPr lang="en-US" dirty="0">
                <a:solidFill>
                  <a:schemeClr val="tx1"/>
                </a:solidFill>
                <a:latin typeface="+mn-lt"/>
              </a:rPr>
              <a:t> The proportion of graduate applicants is higher for approved loans.</a:t>
            </a:r>
          </a:p>
          <a:p>
            <a:pPr algn="just">
              <a:buFont typeface="Arial"/>
              <a:buChar char="•"/>
            </a:pPr>
            <a:endParaRPr lang="en-US" dirty="0">
              <a:solidFill>
                <a:schemeClr val="tx1"/>
              </a:solidFill>
            </a:endParaRPr>
          </a:p>
          <a:p>
            <a:pPr algn="just">
              <a:buFont typeface="Arial"/>
              <a:buChar char="•"/>
            </a:pPr>
            <a:endParaRPr lang="en-US" dirty="0">
              <a:solidFill>
                <a:schemeClr val="tx1"/>
              </a:solidFill>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Google Shape;284;p6">
            <a:extLst>
              <a:ext uri="{FF2B5EF4-FFF2-40B4-BE49-F238E27FC236}">
                <a16:creationId xmlns:a16="http://schemas.microsoft.com/office/drawing/2014/main" xmlns="" id="{D8F3D3D0-011F-46D9-A0C2-EB8E020BA9D3}"/>
              </a:ext>
            </a:extLst>
          </p:cNvPr>
          <p:cNvSpPr txBox="1"/>
          <p:nvPr/>
        </p:nvSpPr>
        <p:spPr>
          <a:xfrm>
            <a:off x="609599" y="303157"/>
            <a:ext cx="6763489" cy="513480"/>
          </a:xfrm>
          <a:prstGeom prst="rect">
            <a:avLst/>
          </a:prstGeom>
          <a:noFill/>
          <a:ln>
            <a:noFill/>
          </a:ln>
        </p:spPr>
        <p:txBody>
          <a:bodyPr spcFirstLastPara="1" wrap="square" lIns="0" tIns="0" rIns="0" bIns="0" anchor="t" anchorCtr="0">
            <a:noAutofit/>
          </a:bodyPr>
          <a:lstStyle/>
          <a:p>
            <a:pPr>
              <a:buClr>
                <a:srgbClr val="002776"/>
              </a:buClr>
              <a:buSzPts val="2800"/>
            </a:pPr>
            <a:r>
              <a:rPr lang="en-US" sz="2800" b="1" i="0" u="none" strike="noStrike" cap="none" dirty="0">
                <a:solidFill>
                  <a:srgbClr val="002060"/>
                </a:solidFill>
                <a:latin typeface="Arial"/>
                <a:ea typeface="Arial"/>
                <a:cs typeface="Arial"/>
                <a:sym typeface="Arial"/>
              </a:rPr>
              <a:t>EDA -B</a:t>
            </a:r>
            <a:r>
              <a:rPr lang="en-US" sz="2800" b="1" dirty="0">
                <a:solidFill>
                  <a:srgbClr val="002060"/>
                </a:solidFill>
              </a:rPr>
              <a:t>ivariate Analysis</a:t>
            </a: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xmlns="" id="{AB63D4D3-8E32-46BA-B12B-25AE1FD3A495}"/>
              </a:ext>
            </a:extLst>
          </p:cNvPr>
          <p:cNvPicPr>
            <a:picLocks noChangeAspect="1"/>
          </p:cNvPicPr>
          <p:nvPr/>
        </p:nvPicPr>
        <p:blipFill>
          <a:blip r:embed="rId2"/>
          <a:stretch>
            <a:fillRect/>
          </a:stretch>
        </p:blipFill>
        <p:spPr>
          <a:xfrm>
            <a:off x="1004341" y="912898"/>
            <a:ext cx="2728600" cy="1666875"/>
          </a:xfrm>
          <a:prstGeom prst="rect">
            <a:avLst/>
          </a:prstGeom>
        </p:spPr>
      </p:pic>
      <p:pic>
        <p:nvPicPr>
          <p:cNvPr id="11" name="Picture 10">
            <a:extLst>
              <a:ext uri="{FF2B5EF4-FFF2-40B4-BE49-F238E27FC236}">
                <a16:creationId xmlns:a16="http://schemas.microsoft.com/office/drawing/2014/main" xmlns="" id="{8F3621F4-87D8-40AC-8BC9-58F66422CF99}"/>
              </a:ext>
            </a:extLst>
          </p:cNvPr>
          <p:cNvPicPr>
            <a:picLocks noChangeAspect="1"/>
          </p:cNvPicPr>
          <p:nvPr/>
        </p:nvPicPr>
        <p:blipFill>
          <a:blip r:embed="rId3"/>
          <a:stretch>
            <a:fillRect/>
          </a:stretch>
        </p:blipFill>
        <p:spPr>
          <a:xfrm>
            <a:off x="4692311" y="912898"/>
            <a:ext cx="2487978" cy="1504950"/>
          </a:xfrm>
          <a:prstGeom prst="rect">
            <a:avLst/>
          </a:prstGeom>
        </p:spPr>
      </p:pic>
      <p:pic>
        <p:nvPicPr>
          <p:cNvPr id="13" name="Picture 12">
            <a:extLst>
              <a:ext uri="{FF2B5EF4-FFF2-40B4-BE49-F238E27FC236}">
                <a16:creationId xmlns:a16="http://schemas.microsoft.com/office/drawing/2014/main" xmlns="" id="{34E58762-490A-43B8-91CF-5F7B23C2598D}"/>
              </a:ext>
            </a:extLst>
          </p:cNvPr>
          <p:cNvPicPr>
            <a:picLocks noChangeAspect="1"/>
          </p:cNvPicPr>
          <p:nvPr/>
        </p:nvPicPr>
        <p:blipFill>
          <a:blip r:embed="rId4"/>
          <a:stretch>
            <a:fillRect/>
          </a:stretch>
        </p:blipFill>
        <p:spPr>
          <a:xfrm>
            <a:off x="1118250" y="2579773"/>
            <a:ext cx="2614691" cy="1666874"/>
          </a:xfrm>
          <a:prstGeom prst="rect">
            <a:avLst/>
          </a:prstGeom>
        </p:spPr>
      </p:pic>
      <p:pic>
        <p:nvPicPr>
          <p:cNvPr id="15" name="Picture 14">
            <a:extLst>
              <a:ext uri="{FF2B5EF4-FFF2-40B4-BE49-F238E27FC236}">
                <a16:creationId xmlns:a16="http://schemas.microsoft.com/office/drawing/2014/main" xmlns="" id="{27D7E4AA-6806-40B8-9AB7-57085FC36FC6}"/>
              </a:ext>
            </a:extLst>
          </p:cNvPr>
          <p:cNvPicPr>
            <a:picLocks noChangeAspect="1"/>
          </p:cNvPicPr>
          <p:nvPr/>
        </p:nvPicPr>
        <p:blipFill>
          <a:blip r:embed="rId5"/>
          <a:stretch>
            <a:fillRect/>
          </a:stretch>
        </p:blipFill>
        <p:spPr>
          <a:xfrm>
            <a:off x="4692311" y="2579773"/>
            <a:ext cx="2728600" cy="1666875"/>
          </a:xfrm>
          <a:prstGeom prst="rect">
            <a:avLst/>
          </a:prstGeom>
        </p:spPr>
      </p:pic>
    </p:spTree>
    <p:extLst>
      <p:ext uri="{BB962C8B-B14F-4D97-AF65-F5344CB8AC3E}">
        <p14:creationId xmlns:p14="http://schemas.microsoft.com/office/powerpoint/2010/main" xmlns="" val="119027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AEFA6B5-FCB8-4CCB-BA0C-FBEB1B56EE8D}"/>
              </a:ext>
            </a:extLst>
          </p:cNvPr>
          <p:cNvSpPr>
            <a:spLocks noGrp="1"/>
          </p:cNvSpPr>
          <p:nvPr>
            <p:ph type="body" idx="1"/>
          </p:nvPr>
        </p:nvSpPr>
        <p:spPr>
          <a:xfrm>
            <a:off x="609599" y="816637"/>
            <a:ext cx="7515070" cy="5738205"/>
          </a:xfrm>
        </p:spPr>
        <p:txBody>
          <a:bodyPr>
            <a:normAutofit fontScale="92500" lnSpcReduction="10000"/>
          </a:bodyPr>
          <a:lstStyle/>
          <a:p>
            <a:pPr algn="just">
              <a:buFont typeface="Arial"/>
              <a:buChar char="•"/>
            </a:pPr>
            <a:endParaRPr lang="en-US" b="1" dirty="0"/>
          </a:p>
          <a:p>
            <a:pPr algn="just">
              <a:buFont typeface="Arial"/>
              <a:buChar char="•"/>
            </a:pPr>
            <a:endParaRPr lang="en-US" b="1" dirty="0"/>
          </a:p>
          <a:p>
            <a:pPr algn="just">
              <a:buFont typeface="Arial"/>
              <a:buChar char="•"/>
            </a:pPr>
            <a:endParaRPr lang="en-US" b="1" dirty="0"/>
          </a:p>
          <a:p>
            <a:pPr algn="just">
              <a:buFont typeface="Arial"/>
              <a:buChar char="•"/>
            </a:pPr>
            <a:endParaRPr lang="en-US" b="1" dirty="0"/>
          </a:p>
          <a:p>
            <a:pPr algn="just">
              <a:buFont typeface="Arial"/>
              <a:buChar char="•"/>
            </a:pPr>
            <a:endParaRPr lang="en-US" b="1" dirty="0"/>
          </a:p>
          <a:p>
            <a:pPr algn="just">
              <a:buFont typeface="Arial"/>
              <a:buChar char="•"/>
            </a:pPr>
            <a:endParaRPr lang="en-US" b="1" dirty="0"/>
          </a:p>
          <a:p>
            <a:pPr algn="just">
              <a:buFont typeface="Arial"/>
              <a:buChar char="•"/>
            </a:pPr>
            <a:endParaRPr lang="en-US" b="1" dirty="0"/>
          </a:p>
          <a:p>
            <a:pPr marL="137160" indent="0" algn="just">
              <a:buNone/>
            </a:pPr>
            <a:endParaRPr lang="en-US" sz="1800" dirty="0">
              <a:solidFill>
                <a:schemeClr val="tx1"/>
              </a:solidFill>
            </a:endParaRPr>
          </a:p>
          <a:p>
            <a:pPr marL="137160" indent="0" algn="just">
              <a:buNone/>
            </a:pPr>
            <a:endParaRPr lang="en-US" sz="1800" dirty="0">
              <a:solidFill>
                <a:schemeClr val="tx1"/>
              </a:solidFill>
            </a:endParaRPr>
          </a:p>
          <a:p>
            <a:pPr marL="137160" indent="0" algn="just">
              <a:buNone/>
            </a:pPr>
            <a:r>
              <a:rPr lang="en-US" sz="1800" dirty="0">
                <a:solidFill>
                  <a:schemeClr val="tx1"/>
                </a:solidFill>
                <a:latin typeface="+mn-lt"/>
              </a:rPr>
              <a:t>From the above graphs, it can be inferred that:</a:t>
            </a:r>
            <a:endParaRPr lang="en-US" b="1" dirty="0">
              <a:solidFill>
                <a:schemeClr val="tx1"/>
              </a:solidFill>
              <a:latin typeface="+mn-lt"/>
            </a:endParaRPr>
          </a:p>
          <a:p>
            <a:pPr algn="just">
              <a:buFont typeface="Arial"/>
              <a:buChar char="•"/>
            </a:pPr>
            <a:r>
              <a:rPr lang="en-US" b="1" dirty="0">
                <a:solidFill>
                  <a:schemeClr val="tx1"/>
                </a:solidFill>
                <a:latin typeface="+mn-lt"/>
              </a:rPr>
              <a:t>Self-employed vs loan status:</a:t>
            </a:r>
            <a:r>
              <a:rPr lang="en-US" dirty="0">
                <a:solidFill>
                  <a:schemeClr val="tx1"/>
                </a:solidFill>
                <a:latin typeface="+mn-lt"/>
              </a:rPr>
              <a:t> There is nothing significant we can infer from Self-employed vs Loan status.</a:t>
            </a:r>
            <a:endParaRPr lang="en-US" b="1" dirty="0">
              <a:solidFill>
                <a:schemeClr val="tx1"/>
              </a:solidFill>
              <a:latin typeface="+mn-lt"/>
            </a:endParaRPr>
          </a:p>
          <a:p>
            <a:pPr algn="just">
              <a:buFont typeface="Arial"/>
              <a:buChar char="•"/>
            </a:pPr>
            <a:r>
              <a:rPr lang="en-US" b="1" dirty="0">
                <a:solidFill>
                  <a:schemeClr val="tx1"/>
                </a:solidFill>
                <a:latin typeface="+mn-lt"/>
              </a:rPr>
              <a:t>Credit history vs loan status:</a:t>
            </a:r>
            <a:r>
              <a:rPr lang="en-US" dirty="0">
                <a:solidFill>
                  <a:schemeClr val="tx1"/>
                </a:solidFill>
                <a:latin typeface="+mn-lt"/>
              </a:rPr>
              <a:t> people with a credit history as 1 are more likely to get their loans approved.</a:t>
            </a:r>
          </a:p>
          <a:p>
            <a:pPr algn="just">
              <a:buFont typeface="Arial"/>
              <a:buChar char="•"/>
            </a:pPr>
            <a:r>
              <a:rPr lang="en-US" b="1" dirty="0">
                <a:solidFill>
                  <a:schemeClr val="tx1"/>
                </a:solidFill>
                <a:latin typeface="+mn-lt"/>
              </a:rPr>
              <a:t>Property area vs loan status:</a:t>
            </a:r>
            <a:r>
              <a:rPr lang="en-US" dirty="0">
                <a:solidFill>
                  <a:schemeClr val="tx1"/>
                </a:solidFill>
                <a:latin typeface="+mn-lt"/>
              </a:rPr>
              <a:t> The proportion of loans getting approved in the semi-urban area is higher as compared to that in rural or urban areas.</a:t>
            </a:r>
          </a:p>
          <a:p>
            <a:pPr algn="just">
              <a:buFont typeface="Arial"/>
              <a:buChar char="•"/>
            </a:pPr>
            <a:endParaRPr lang="en-US" dirty="0"/>
          </a:p>
          <a:p>
            <a:endParaRPr lang="en-IN" dirty="0"/>
          </a:p>
        </p:txBody>
      </p:sp>
      <p:sp>
        <p:nvSpPr>
          <p:cNvPr id="4" name="Google Shape;284;p6">
            <a:extLst>
              <a:ext uri="{FF2B5EF4-FFF2-40B4-BE49-F238E27FC236}">
                <a16:creationId xmlns:a16="http://schemas.microsoft.com/office/drawing/2014/main" xmlns="" id="{A761D8C5-108F-4F76-83FF-DEBCA18C6F6B}"/>
              </a:ext>
            </a:extLst>
          </p:cNvPr>
          <p:cNvSpPr txBox="1"/>
          <p:nvPr/>
        </p:nvSpPr>
        <p:spPr>
          <a:xfrm>
            <a:off x="609599" y="303157"/>
            <a:ext cx="6763489" cy="513480"/>
          </a:xfrm>
          <a:prstGeom prst="rect">
            <a:avLst/>
          </a:prstGeom>
          <a:noFill/>
          <a:ln>
            <a:noFill/>
          </a:ln>
        </p:spPr>
        <p:txBody>
          <a:bodyPr spcFirstLastPara="1" wrap="square" lIns="0" tIns="0" rIns="0" bIns="0" anchor="t" anchorCtr="0">
            <a:noAutofit/>
          </a:bodyPr>
          <a:lstStyle/>
          <a:p>
            <a:pPr>
              <a:buClr>
                <a:srgbClr val="002776"/>
              </a:buClr>
              <a:buSzPts val="2800"/>
            </a:pPr>
            <a:r>
              <a:rPr lang="en-US" sz="2800" b="1" i="0" u="none" strike="noStrike" cap="none" dirty="0">
                <a:solidFill>
                  <a:srgbClr val="002060"/>
                </a:solidFill>
                <a:latin typeface="Arial"/>
                <a:ea typeface="Arial"/>
                <a:cs typeface="Arial"/>
                <a:sym typeface="Arial"/>
              </a:rPr>
              <a:t>EDA -B</a:t>
            </a:r>
            <a:r>
              <a:rPr lang="en-US" sz="2800" b="1" dirty="0">
                <a:solidFill>
                  <a:srgbClr val="002060"/>
                </a:solidFill>
              </a:rPr>
              <a:t>ivariate Analysis</a:t>
            </a: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xmlns="" id="{3BF1E36D-FD7A-437F-B664-AA1E39463EA0}"/>
              </a:ext>
            </a:extLst>
          </p:cNvPr>
          <p:cNvPicPr>
            <a:picLocks noChangeAspect="1"/>
          </p:cNvPicPr>
          <p:nvPr/>
        </p:nvPicPr>
        <p:blipFill>
          <a:blip r:embed="rId2"/>
          <a:stretch>
            <a:fillRect/>
          </a:stretch>
        </p:blipFill>
        <p:spPr>
          <a:xfrm>
            <a:off x="1137200" y="816637"/>
            <a:ext cx="2854143" cy="1619250"/>
          </a:xfrm>
          <a:prstGeom prst="rect">
            <a:avLst/>
          </a:prstGeom>
        </p:spPr>
      </p:pic>
      <p:pic>
        <p:nvPicPr>
          <p:cNvPr id="8" name="Picture 7">
            <a:extLst>
              <a:ext uri="{FF2B5EF4-FFF2-40B4-BE49-F238E27FC236}">
                <a16:creationId xmlns:a16="http://schemas.microsoft.com/office/drawing/2014/main" xmlns="" id="{F886E27E-771D-48B4-8864-3177ACB26AA8}"/>
              </a:ext>
            </a:extLst>
          </p:cNvPr>
          <p:cNvPicPr>
            <a:picLocks noChangeAspect="1"/>
          </p:cNvPicPr>
          <p:nvPr/>
        </p:nvPicPr>
        <p:blipFill>
          <a:blip r:embed="rId3"/>
          <a:stretch>
            <a:fillRect/>
          </a:stretch>
        </p:blipFill>
        <p:spPr>
          <a:xfrm>
            <a:off x="4367134" y="816637"/>
            <a:ext cx="2854143" cy="1474345"/>
          </a:xfrm>
          <a:prstGeom prst="rect">
            <a:avLst/>
          </a:prstGeom>
        </p:spPr>
      </p:pic>
      <p:pic>
        <p:nvPicPr>
          <p:cNvPr id="10" name="Picture 9">
            <a:extLst>
              <a:ext uri="{FF2B5EF4-FFF2-40B4-BE49-F238E27FC236}">
                <a16:creationId xmlns:a16="http://schemas.microsoft.com/office/drawing/2014/main" xmlns="" id="{515815E1-663D-46CF-818F-87FFAE55A3C6}"/>
              </a:ext>
            </a:extLst>
          </p:cNvPr>
          <p:cNvPicPr>
            <a:picLocks noChangeAspect="1"/>
          </p:cNvPicPr>
          <p:nvPr/>
        </p:nvPicPr>
        <p:blipFill>
          <a:blip r:embed="rId4"/>
          <a:stretch>
            <a:fillRect/>
          </a:stretch>
        </p:blipFill>
        <p:spPr>
          <a:xfrm>
            <a:off x="2598210" y="2435887"/>
            <a:ext cx="3113041" cy="1619250"/>
          </a:xfrm>
          <a:prstGeom prst="rect">
            <a:avLst/>
          </a:prstGeom>
        </p:spPr>
      </p:pic>
    </p:spTree>
    <p:extLst>
      <p:ext uri="{BB962C8B-B14F-4D97-AF65-F5344CB8AC3E}">
        <p14:creationId xmlns:p14="http://schemas.microsoft.com/office/powerpoint/2010/main" xmlns="" val="235228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ECF3D62-BDFE-46DC-8A25-2B89FB74C355}"/>
              </a:ext>
            </a:extLst>
          </p:cNvPr>
          <p:cNvSpPr>
            <a:spLocks noGrp="1"/>
          </p:cNvSpPr>
          <p:nvPr>
            <p:ph type="body" idx="1"/>
          </p:nvPr>
        </p:nvSpPr>
        <p:spPr>
          <a:xfrm>
            <a:off x="609599" y="816637"/>
            <a:ext cx="8054716" cy="5898956"/>
          </a:xfrm>
        </p:spPr>
        <p:txBody>
          <a:bodyPr>
            <a:normAutofit/>
          </a:bodyPr>
          <a:lstStyle/>
          <a:p>
            <a:pPr algn="just">
              <a:buFont typeface="Arial"/>
              <a:buChar char="•"/>
            </a:pPr>
            <a:endParaRPr lang="en-US" b="1" dirty="0"/>
          </a:p>
          <a:p>
            <a:pPr algn="just">
              <a:buFont typeface="Arial"/>
              <a:buChar char="•"/>
            </a:pPr>
            <a:endParaRPr lang="en-US" b="1" dirty="0"/>
          </a:p>
          <a:p>
            <a:pPr algn="just">
              <a:buFont typeface="Arial"/>
              <a:buChar char="•"/>
            </a:pPr>
            <a:endParaRPr lang="en-US" b="1" dirty="0"/>
          </a:p>
          <a:p>
            <a:pPr algn="just">
              <a:buFont typeface="Arial"/>
              <a:buChar char="•"/>
            </a:pPr>
            <a:endParaRPr lang="en-US" b="1" dirty="0"/>
          </a:p>
          <a:p>
            <a:pPr algn="just">
              <a:buFont typeface="Arial"/>
              <a:buChar char="•"/>
            </a:pPr>
            <a:endParaRPr lang="en-US" b="1" dirty="0"/>
          </a:p>
          <a:p>
            <a:pPr algn="just">
              <a:buFont typeface="Arial"/>
              <a:buChar char="•"/>
            </a:pPr>
            <a:endParaRPr lang="en-US" b="1" dirty="0"/>
          </a:p>
          <a:p>
            <a:pPr marL="137160" indent="0" algn="just">
              <a:buNone/>
            </a:pPr>
            <a:r>
              <a:rPr lang="en-US" sz="1800" dirty="0">
                <a:solidFill>
                  <a:schemeClr val="tx1"/>
                </a:solidFill>
                <a:latin typeface="+mn-lt"/>
              </a:rPr>
              <a:t>From the above graphs, it can be inferred that:</a:t>
            </a:r>
            <a:endParaRPr lang="en-US" b="1" dirty="0">
              <a:solidFill>
                <a:schemeClr val="tx1"/>
              </a:solidFill>
              <a:latin typeface="+mn-lt"/>
            </a:endParaRPr>
          </a:p>
          <a:p>
            <a:pPr algn="just">
              <a:buFont typeface="Arial"/>
              <a:buChar char="•"/>
            </a:pPr>
            <a:r>
              <a:rPr lang="en-US" b="1" dirty="0">
                <a:solidFill>
                  <a:schemeClr val="tx1"/>
                </a:solidFill>
                <a:latin typeface="+mn-lt"/>
              </a:rPr>
              <a:t>Applicant income vs loan status: </a:t>
            </a:r>
            <a:r>
              <a:rPr lang="en-US" dirty="0">
                <a:solidFill>
                  <a:schemeClr val="tx1"/>
                </a:solidFill>
                <a:latin typeface="+mn-lt"/>
              </a:rPr>
              <a:t>The</a:t>
            </a:r>
            <a:r>
              <a:rPr lang="en-US" b="1" dirty="0">
                <a:solidFill>
                  <a:schemeClr val="tx1"/>
                </a:solidFill>
                <a:latin typeface="+mn-lt"/>
              </a:rPr>
              <a:t> </a:t>
            </a:r>
            <a:r>
              <a:rPr lang="en-US" dirty="0">
                <a:solidFill>
                  <a:schemeClr val="tx1"/>
                </a:solidFill>
                <a:latin typeface="+mn-lt"/>
              </a:rPr>
              <a:t>Applicant's income does not affect the chances of loan approval which contradicts our hypothesis </a:t>
            </a:r>
            <a:r>
              <a:rPr lang="en-US" dirty="0" err="1">
                <a:solidFill>
                  <a:schemeClr val="tx1"/>
                </a:solidFill>
                <a:latin typeface="+mn-lt"/>
              </a:rPr>
              <a:t>I.e</a:t>
            </a:r>
            <a:r>
              <a:rPr lang="en-US" dirty="0">
                <a:solidFill>
                  <a:schemeClr val="tx1"/>
                </a:solidFill>
                <a:latin typeface="+mn-lt"/>
              </a:rPr>
              <a:t> if the applicant's income is high the chances of loan approval will also be high.</a:t>
            </a:r>
          </a:p>
          <a:p>
            <a:pPr algn="just">
              <a:buFont typeface="Arial"/>
              <a:buChar char="•"/>
            </a:pPr>
            <a:r>
              <a:rPr lang="en-US" b="1" dirty="0">
                <a:solidFill>
                  <a:schemeClr val="tx1"/>
                </a:solidFill>
                <a:latin typeface="+mn-lt"/>
              </a:rPr>
              <a:t>Co-applicant income vs loan status: </a:t>
            </a:r>
            <a:r>
              <a:rPr lang="en-US" dirty="0">
                <a:solidFill>
                  <a:schemeClr val="tx1"/>
                </a:solidFill>
                <a:latin typeface="+mn-lt"/>
              </a:rPr>
              <a:t>if co-applicants income is less the chances of loan approval are high and it does not look right because the most of the applicants don’t have any co-applicant so the co-applicant income for such applicants is 0 and hence the loan approval is not dependent on it.</a:t>
            </a:r>
          </a:p>
        </p:txBody>
      </p:sp>
      <p:sp>
        <p:nvSpPr>
          <p:cNvPr id="4" name="Google Shape;284;p6">
            <a:extLst>
              <a:ext uri="{FF2B5EF4-FFF2-40B4-BE49-F238E27FC236}">
                <a16:creationId xmlns:a16="http://schemas.microsoft.com/office/drawing/2014/main" xmlns="" id="{826063B5-1B0B-424C-A1F1-5B12C71B81CB}"/>
              </a:ext>
            </a:extLst>
          </p:cNvPr>
          <p:cNvSpPr txBox="1"/>
          <p:nvPr/>
        </p:nvSpPr>
        <p:spPr>
          <a:xfrm>
            <a:off x="609599" y="303157"/>
            <a:ext cx="6763489" cy="513480"/>
          </a:xfrm>
          <a:prstGeom prst="rect">
            <a:avLst/>
          </a:prstGeom>
          <a:noFill/>
          <a:ln>
            <a:noFill/>
          </a:ln>
        </p:spPr>
        <p:txBody>
          <a:bodyPr spcFirstLastPara="1" wrap="square" lIns="0" tIns="0" rIns="0" bIns="0" anchor="t" anchorCtr="0">
            <a:noAutofit/>
          </a:bodyPr>
          <a:lstStyle/>
          <a:p>
            <a:pPr>
              <a:buClr>
                <a:srgbClr val="002776"/>
              </a:buClr>
              <a:buSzPts val="2800"/>
            </a:pPr>
            <a:r>
              <a:rPr lang="en-US" sz="2800" b="1" i="0" u="none" strike="noStrike" cap="none" dirty="0">
                <a:solidFill>
                  <a:srgbClr val="002060"/>
                </a:solidFill>
                <a:latin typeface="Arial"/>
                <a:ea typeface="Arial"/>
                <a:cs typeface="Arial"/>
                <a:sym typeface="Arial"/>
              </a:rPr>
              <a:t>EDA- B</a:t>
            </a:r>
            <a:r>
              <a:rPr lang="en-US" sz="2800" b="1" dirty="0">
                <a:solidFill>
                  <a:srgbClr val="002060"/>
                </a:solidFill>
              </a:rPr>
              <a:t>ivariate Analysis</a:t>
            </a: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xmlns="" id="{21B2A9DE-8D6A-4E28-9E68-25818945004A}"/>
              </a:ext>
            </a:extLst>
          </p:cNvPr>
          <p:cNvPicPr>
            <a:picLocks noChangeAspect="1"/>
          </p:cNvPicPr>
          <p:nvPr/>
        </p:nvPicPr>
        <p:blipFill>
          <a:blip r:embed="rId2"/>
          <a:stretch>
            <a:fillRect/>
          </a:stretch>
        </p:blipFill>
        <p:spPr>
          <a:xfrm>
            <a:off x="1053996" y="816637"/>
            <a:ext cx="3158240" cy="2352675"/>
          </a:xfrm>
          <a:prstGeom prst="rect">
            <a:avLst/>
          </a:prstGeom>
        </p:spPr>
      </p:pic>
      <p:pic>
        <p:nvPicPr>
          <p:cNvPr id="8" name="Picture 7">
            <a:extLst>
              <a:ext uri="{FF2B5EF4-FFF2-40B4-BE49-F238E27FC236}">
                <a16:creationId xmlns:a16="http://schemas.microsoft.com/office/drawing/2014/main" xmlns="" id="{46400B86-24D6-4C6F-A270-10B6369F0E1D}"/>
              </a:ext>
            </a:extLst>
          </p:cNvPr>
          <p:cNvPicPr>
            <a:picLocks noChangeAspect="1"/>
          </p:cNvPicPr>
          <p:nvPr/>
        </p:nvPicPr>
        <p:blipFill>
          <a:blip r:embed="rId3"/>
          <a:stretch>
            <a:fillRect/>
          </a:stretch>
        </p:blipFill>
        <p:spPr>
          <a:xfrm>
            <a:off x="4468687" y="816637"/>
            <a:ext cx="3348798" cy="2276475"/>
          </a:xfrm>
          <a:prstGeom prst="rect">
            <a:avLst/>
          </a:prstGeom>
        </p:spPr>
      </p:pic>
    </p:spTree>
    <p:extLst>
      <p:ext uri="{BB962C8B-B14F-4D97-AF65-F5344CB8AC3E}">
        <p14:creationId xmlns:p14="http://schemas.microsoft.com/office/powerpoint/2010/main" xmlns="" val="143207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CB9E340-EF08-41F0-8721-61E49C348A70}"/>
              </a:ext>
            </a:extLst>
          </p:cNvPr>
          <p:cNvSpPr>
            <a:spLocks noGrp="1"/>
          </p:cNvSpPr>
          <p:nvPr>
            <p:ph type="body" idx="1"/>
          </p:nvPr>
        </p:nvSpPr>
        <p:spPr>
          <a:xfrm>
            <a:off x="609599" y="816637"/>
            <a:ext cx="8054716" cy="5853986"/>
          </a:xfrm>
        </p:spPr>
        <p:txBody>
          <a:bodyPr>
            <a:normAutofit/>
          </a:bodyPr>
          <a:lstStyle/>
          <a:p>
            <a:pPr algn="just">
              <a:buFont typeface="Arial"/>
              <a:buChar char="•"/>
            </a:pPr>
            <a:endParaRPr lang="en-US" dirty="0"/>
          </a:p>
          <a:p>
            <a:pPr algn="just">
              <a:buFont typeface="Arial"/>
              <a:buChar char="•"/>
            </a:pPr>
            <a:endParaRPr lang="en-US" dirty="0"/>
          </a:p>
          <a:p>
            <a:pPr algn="just">
              <a:buFont typeface="Arial"/>
              <a:buChar char="•"/>
            </a:pPr>
            <a:endParaRPr lang="en-US" dirty="0"/>
          </a:p>
          <a:p>
            <a:pPr algn="just">
              <a:buFont typeface="Arial"/>
              <a:buChar char="•"/>
            </a:pPr>
            <a:endParaRPr lang="en-US" dirty="0"/>
          </a:p>
          <a:p>
            <a:pPr algn="just">
              <a:buFont typeface="Arial"/>
              <a:buChar char="•"/>
            </a:pPr>
            <a:endParaRPr lang="en-US" dirty="0"/>
          </a:p>
          <a:p>
            <a:pPr algn="just">
              <a:buFont typeface="Arial"/>
              <a:buChar char="•"/>
            </a:pPr>
            <a:endParaRPr lang="en-US" dirty="0"/>
          </a:p>
          <a:p>
            <a:pPr marL="137160" indent="0" algn="just">
              <a:buNone/>
            </a:pPr>
            <a:r>
              <a:rPr lang="en-US" sz="1800" dirty="0">
                <a:solidFill>
                  <a:schemeClr val="tx1"/>
                </a:solidFill>
                <a:latin typeface="+mn-lt"/>
              </a:rPr>
              <a:t>From the above graphs, it can be inferred that:</a:t>
            </a:r>
            <a:endParaRPr lang="en-US" dirty="0">
              <a:solidFill>
                <a:schemeClr val="tx1"/>
              </a:solidFill>
              <a:latin typeface="+mn-lt"/>
            </a:endParaRPr>
          </a:p>
          <a:p>
            <a:pPr algn="just">
              <a:buFont typeface="Arial"/>
              <a:buChar char="•"/>
            </a:pPr>
            <a:r>
              <a:rPr lang="en-US" dirty="0">
                <a:solidFill>
                  <a:schemeClr val="tx1"/>
                </a:solidFill>
                <a:latin typeface="+mn-lt"/>
              </a:rPr>
              <a:t>The applicant’s and co-applicants income are combined to visualize the combined effect of income on loan approval.</a:t>
            </a:r>
          </a:p>
          <a:p>
            <a:pPr algn="just">
              <a:buFont typeface="Arial"/>
              <a:buChar char="•"/>
            </a:pPr>
            <a:r>
              <a:rPr lang="en-US" b="1" dirty="0">
                <a:solidFill>
                  <a:schemeClr val="tx1"/>
                </a:solidFill>
                <a:latin typeface="+mn-lt"/>
              </a:rPr>
              <a:t>Total income vs loan status: </a:t>
            </a:r>
            <a:r>
              <a:rPr lang="en-US" dirty="0">
                <a:solidFill>
                  <a:schemeClr val="tx1"/>
                </a:solidFill>
                <a:latin typeface="+mn-lt"/>
              </a:rPr>
              <a:t>The Proportion of loans getting approved for applicants having low Total Income is very less compared to that of applicants with Average, High &amp; Very High Income.</a:t>
            </a:r>
          </a:p>
          <a:p>
            <a:pPr algn="just">
              <a:buFont typeface="Arial"/>
              <a:buChar char="•"/>
            </a:pPr>
            <a:r>
              <a:rPr lang="en-US" b="1" dirty="0">
                <a:solidFill>
                  <a:schemeClr val="tx1"/>
                </a:solidFill>
                <a:latin typeface="+mn-lt"/>
              </a:rPr>
              <a:t>Loan amount vs loan status: </a:t>
            </a:r>
            <a:r>
              <a:rPr lang="en-US" dirty="0">
                <a:solidFill>
                  <a:schemeClr val="tx1"/>
                </a:solidFill>
                <a:latin typeface="+mn-lt"/>
              </a:rPr>
              <a:t>The proportion of approved loans is higher for Low and Average Loan Amount as compared to that of High Loan Amount so that the chances of loan approval will be high when the loan amount is less.</a:t>
            </a:r>
          </a:p>
          <a:p>
            <a:endParaRPr lang="en-IN" dirty="0"/>
          </a:p>
        </p:txBody>
      </p:sp>
      <p:sp>
        <p:nvSpPr>
          <p:cNvPr id="4" name="Google Shape;284;p6">
            <a:extLst>
              <a:ext uri="{FF2B5EF4-FFF2-40B4-BE49-F238E27FC236}">
                <a16:creationId xmlns:a16="http://schemas.microsoft.com/office/drawing/2014/main" xmlns="" id="{C60CCE06-540F-41FD-835A-8E15A8B220CE}"/>
              </a:ext>
            </a:extLst>
          </p:cNvPr>
          <p:cNvSpPr txBox="1"/>
          <p:nvPr/>
        </p:nvSpPr>
        <p:spPr>
          <a:xfrm>
            <a:off x="609599" y="303157"/>
            <a:ext cx="6763489" cy="513480"/>
          </a:xfrm>
          <a:prstGeom prst="rect">
            <a:avLst/>
          </a:prstGeom>
          <a:noFill/>
          <a:ln>
            <a:noFill/>
          </a:ln>
        </p:spPr>
        <p:txBody>
          <a:bodyPr spcFirstLastPara="1" wrap="square" lIns="0" tIns="0" rIns="0" bIns="0" anchor="t" anchorCtr="0">
            <a:noAutofit/>
          </a:bodyPr>
          <a:lstStyle/>
          <a:p>
            <a:pPr>
              <a:buClr>
                <a:srgbClr val="002776"/>
              </a:buClr>
              <a:buSzPts val="2800"/>
            </a:pPr>
            <a:r>
              <a:rPr lang="en-US" sz="2800" b="1" i="0" u="none" strike="noStrike" cap="none" dirty="0">
                <a:solidFill>
                  <a:srgbClr val="002060"/>
                </a:solidFill>
                <a:latin typeface="Arial"/>
                <a:ea typeface="Arial"/>
                <a:cs typeface="Arial"/>
                <a:sym typeface="Arial"/>
              </a:rPr>
              <a:t>EDA -B</a:t>
            </a:r>
            <a:r>
              <a:rPr lang="en-US" sz="2800" b="1" dirty="0">
                <a:solidFill>
                  <a:srgbClr val="002060"/>
                </a:solidFill>
              </a:rPr>
              <a:t>ivariate Analysis</a:t>
            </a: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xmlns="" id="{3417F0A6-963E-44C4-91B3-2D5906F0051D}"/>
              </a:ext>
            </a:extLst>
          </p:cNvPr>
          <p:cNvPicPr>
            <a:picLocks noChangeAspect="1"/>
          </p:cNvPicPr>
          <p:nvPr/>
        </p:nvPicPr>
        <p:blipFill>
          <a:blip r:embed="rId2"/>
          <a:stretch>
            <a:fillRect/>
          </a:stretch>
        </p:blipFill>
        <p:spPr>
          <a:xfrm>
            <a:off x="1118719" y="816637"/>
            <a:ext cx="3138488" cy="2352675"/>
          </a:xfrm>
          <a:prstGeom prst="rect">
            <a:avLst/>
          </a:prstGeom>
        </p:spPr>
      </p:pic>
      <p:pic>
        <p:nvPicPr>
          <p:cNvPr id="8" name="Picture 7">
            <a:extLst>
              <a:ext uri="{FF2B5EF4-FFF2-40B4-BE49-F238E27FC236}">
                <a16:creationId xmlns:a16="http://schemas.microsoft.com/office/drawing/2014/main" xmlns="" id="{1C4343DB-9D4C-4202-87AE-A51609E1566A}"/>
              </a:ext>
            </a:extLst>
          </p:cNvPr>
          <p:cNvPicPr>
            <a:picLocks noChangeAspect="1"/>
          </p:cNvPicPr>
          <p:nvPr/>
        </p:nvPicPr>
        <p:blipFill>
          <a:blip r:embed="rId3"/>
          <a:stretch>
            <a:fillRect/>
          </a:stretch>
        </p:blipFill>
        <p:spPr>
          <a:xfrm>
            <a:off x="4572000" y="816637"/>
            <a:ext cx="3138488" cy="2286000"/>
          </a:xfrm>
          <a:prstGeom prst="rect">
            <a:avLst/>
          </a:prstGeom>
        </p:spPr>
      </p:pic>
    </p:spTree>
    <p:extLst>
      <p:ext uri="{BB962C8B-B14F-4D97-AF65-F5344CB8AC3E}">
        <p14:creationId xmlns:p14="http://schemas.microsoft.com/office/powerpoint/2010/main" xmlns="" val="231833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9B03321-0E1F-445B-9963-7D3B0924F130}"/>
              </a:ext>
            </a:extLst>
          </p:cNvPr>
          <p:cNvSpPr>
            <a:spLocks noGrp="1"/>
          </p:cNvSpPr>
          <p:nvPr>
            <p:ph type="body" idx="1"/>
          </p:nvPr>
        </p:nvSpPr>
        <p:spPr>
          <a:xfrm>
            <a:off x="609599" y="1111043"/>
            <a:ext cx="8001110" cy="5462282"/>
          </a:xfrm>
        </p:spPr>
        <p:txBody>
          <a:bodyPr/>
          <a:lstStyle/>
          <a:p>
            <a:pPr>
              <a:buFont typeface="Arial"/>
              <a:buChar char="•"/>
            </a:pPr>
            <a:r>
              <a:rPr lang="en-US" dirty="0">
                <a:solidFill>
                  <a:schemeClr val="tx1"/>
                </a:solidFill>
                <a:latin typeface="+mn-lt"/>
              </a:rPr>
              <a:t>The correlation between all the numerical variables are shown below using heat map.</a:t>
            </a:r>
          </a:p>
          <a:p>
            <a:pPr algn="just">
              <a:buFont typeface="Arial"/>
              <a:buChar char="•"/>
            </a:pPr>
            <a:r>
              <a:rPr lang="en-US" dirty="0">
                <a:solidFill>
                  <a:schemeClr val="tx1"/>
                </a:solidFill>
                <a:latin typeface="+mn-lt"/>
              </a:rPr>
              <a:t>The most correlated variables are Applicant Income-Loan amount, Credit History-Loan status and loan amount - Co-applicant Income</a:t>
            </a:r>
            <a:r>
              <a:rPr lang="en-US" dirty="0">
                <a:latin typeface="+mn-lt"/>
              </a:rPr>
              <a:t>.</a:t>
            </a:r>
          </a:p>
        </p:txBody>
      </p:sp>
      <p:sp>
        <p:nvSpPr>
          <p:cNvPr id="5" name="Google Shape;284;p6">
            <a:extLst>
              <a:ext uri="{FF2B5EF4-FFF2-40B4-BE49-F238E27FC236}">
                <a16:creationId xmlns:a16="http://schemas.microsoft.com/office/drawing/2014/main" xmlns="" id="{CCCCA988-CBD5-4280-ADF6-D8243C756B82}"/>
              </a:ext>
            </a:extLst>
          </p:cNvPr>
          <p:cNvSpPr txBox="1"/>
          <p:nvPr/>
        </p:nvSpPr>
        <p:spPr>
          <a:xfrm>
            <a:off x="805132" y="445698"/>
            <a:ext cx="5828961" cy="54223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pic>
        <p:nvPicPr>
          <p:cNvPr id="6" name="Picture 6">
            <a:extLst>
              <a:ext uri="{FF2B5EF4-FFF2-40B4-BE49-F238E27FC236}">
                <a16:creationId xmlns:a16="http://schemas.microsoft.com/office/drawing/2014/main" xmlns="" id="{567DE0C7-E867-42BF-B84B-AD78FEB558E4}"/>
              </a:ext>
            </a:extLst>
          </p:cNvPr>
          <p:cNvPicPr>
            <a:picLocks noChangeAspect="1"/>
          </p:cNvPicPr>
          <p:nvPr/>
        </p:nvPicPr>
        <p:blipFill>
          <a:blip r:embed="rId2"/>
          <a:stretch>
            <a:fillRect/>
          </a:stretch>
        </p:blipFill>
        <p:spPr>
          <a:xfrm>
            <a:off x="741872" y="2633112"/>
            <a:ext cx="6883877" cy="3820265"/>
          </a:xfrm>
          <a:prstGeom prst="rect">
            <a:avLst/>
          </a:prstGeom>
        </p:spPr>
      </p:pic>
      <p:pic>
        <p:nvPicPr>
          <p:cNvPr id="2" name="Google Shape;278;p73">
            <a:extLst>
              <a:ext uri="{FF2B5EF4-FFF2-40B4-BE49-F238E27FC236}">
                <a16:creationId xmlns:a16="http://schemas.microsoft.com/office/drawing/2014/main" xmlns="" id="{824D7A5A-0FBD-4313-A824-0DC7BAF1E7F5}"/>
              </a:ext>
            </a:extLst>
          </p:cNvPr>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xmlns="" val="76292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73"/>
          <p:cNvSpPr txBox="1">
            <a:spLocks noGrp="1"/>
          </p:cNvSpPr>
          <p:nvPr>
            <p:ph type="body" idx="1"/>
          </p:nvPr>
        </p:nvSpPr>
        <p:spPr>
          <a:xfrm>
            <a:off x="553708" y="913414"/>
            <a:ext cx="8171192" cy="5669217"/>
          </a:xfrm>
          <a:prstGeom prst="rect">
            <a:avLst/>
          </a:prstGeom>
          <a:noFill/>
          <a:ln>
            <a:noFill/>
          </a:ln>
        </p:spPr>
        <p:txBody>
          <a:bodyPr spcFirstLastPara="1" wrap="square" lIns="91425" tIns="45700" rIns="91425" bIns="45700" anchor="t" anchorCtr="0">
            <a:normAutofit/>
          </a:bodyPr>
          <a:lstStyle/>
          <a:p>
            <a:pPr marL="377825" indent="-285750" algn="just">
              <a:spcBef>
                <a:spcPts val="0"/>
              </a:spcBef>
              <a:buFont typeface="Arial"/>
              <a:buChar char="•"/>
            </a:pPr>
            <a:r>
              <a:rPr lang="en-US" dirty="0">
                <a:solidFill>
                  <a:schemeClr val="tx1"/>
                </a:solidFill>
                <a:latin typeface="+mn-lt"/>
              </a:rPr>
              <a:t>In univariate analysis, we saw that Loan amount, Applicant income and Co-applicant income contains outliers so we have to treat them as the presence of outliers affects the distribution of the data.</a:t>
            </a:r>
          </a:p>
          <a:p>
            <a:pPr marL="377825" indent="-285750" algn="just">
              <a:spcBef>
                <a:spcPts val="0"/>
              </a:spcBef>
              <a:buFont typeface="Arial"/>
              <a:buChar char="•"/>
            </a:pPr>
            <a:r>
              <a:rPr lang="en-US" dirty="0">
                <a:solidFill>
                  <a:schemeClr val="tx1"/>
                </a:solidFill>
                <a:latin typeface="+mn-lt"/>
              </a:rPr>
              <a:t>One way to remove the skewness is by doing the log transformation. The log transformation does not affect the smaller values much but reduces the larger values. So, we get a distribution similar to normal distribution.</a:t>
            </a:r>
          </a:p>
          <a:p>
            <a:pPr marL="377825" indent="-285750" algn="just">
              <a:spcBef>
                <a:spcPts val="0"/>
              </a:spcBef>
              <a:buFont typeface="Arial"/>
              <a:buChar char="•"/>
            </a:pPr>
            <a:r>
              <a:rPr lang="en-US" dirty="0">
                <a:solidFill>
                  <a:schemeClr val="tx1"/>
                </a:solidFill>
                <a:latin typeface="+mn-lt"/>
              </a:rPr>
              <a:t>The log transformation of the Loan amount is shown below.</a:t>
            </a:r>
          </a:p>
          <a:p>
            <a:pPr marL="377825" indent="-285750" algn="just">
              <a:spcBef>
                <a:spcPts val="0"/>
              </a:spcBef>
              <a:buFont typeface="Arial"/>
              <a:buChar char="•"/>
            </a:pPr>
            <a:endParaRPr lang="en-US" dirty="0"/>
          </a:p>
          <a:p>
            <a:pPr marL="377825" indent="-285750" algn="just">
              <a:spcBef>
                <a:spcPts val="0"/>
              </a:spcBef>
              <a:buFont typeface="Arial"/>
              <a:buChar char="•"/>
            </a:pPr>
            <a:endParaRPr lang="en-US" dirty="0"/>
          </a:p>
          <a:p>
            <a:pPr marL="377825" indent="-285750" algn="just">
              <a:spcBef>
                <a:spcPts val="0"/>
              </a:spcBef>
              <a:buFont typeface="Arial"/>
              <a:buChar char="•"/>
            </a:pPr>
            <a:endParaRPr lang="en-US" dirty="0"/>
          </a:p>
          <a:p>
            <a:pPr marL="377825" indent="-285750" algn="just">
              <a:spcBef>
                <a:spcPts val="0"/>
              </a:spcBef>
              <a:buFont typeface="Arial"/>
              <a:buChar char="•"/>
            </a:pPr>
            <a:endParaRPr lang="en-US" dirty="0"/>
          </a:p>
          <a:p>
            <a:pPr marL="377825" indent="-285750" algn="just">
              <a:spcBef>
                <a:spcPts val="0"/>
              </a:spcBef>
              <a:buFont typeface="Arial"/>
              <a:buChar char="•"/>
            </a:pPr>
            <a:endParaRPr lang="en-US" dirty="0"/>
          </a:p>
          <a:p>
            <a:pPr marL="377825" indent="-285750" algn="just">
              <a:spcBef>
                <a:spcPts val="0"/>
              </a:spcBef>
              <a:buFont typeface="Arial"/>
              <a:buChar char="•"/>
            </a:pPr>
            <a:endParaRPr lang="en-US" dirty="0"/>
          </a:p>
          <a:p>
            <a:pPr marL="377825" indent="-285750" algn="just">
              <a:spcBef>
                <a:spcPts val="0"/>
              </a:spcBef>
              <a:buFont typeface="Arial"/>
              <a:buChar char="•"/>
            </a:pPr>
            <a:endParaRPr lang="en-US" dirty="0"/>
          </a:p>
          <a:p>
            <a:pPr marL="377825" indent="-285750" algn="just">
              <a:spcBef>
                <a:spcPts val="0"/>
              </a:spcBef>
              <a:buFont typeface="Arial"/>
              <a:buChar char="•"/>
            </a:pPr>
            <a:endParaRPr lang="en-US" dirty="0"/>
          </a:p>
          <a:p>
            <a:pPr marL="377825" indent="-285750" algn="just">
              <a:spcBef>
                <a:spcPts val="0"/>
              </a:spcBef>
              <a:buFont typeface="Arial"/>
              <a:buChar char="•"/>
            </a:pPr>
            <a:endParaRPr lang="en-US" dirty="0"/>
          </a:p>
          <a:p>
            <a:pPr marL="377825" indent="-285750" algn="just">
              <a:spcBef>
                <a:spcPts val="0"/>
              </a:spcBef>
              <a:buFont typeface="Arial"/>
              <a:buChar char="•"/>
            </a:pPr>
            <a:endParaRPr lang="en-US" dirty="0"/>
          </a:p>
          <a:p>
            <a:pPr marL="377825" indent="-285750" algn="just">
              <a:spcBef>
                <a:spcPts val="0"/>
              </a:spcBef>
              <a:buFont typeface="Arial"/>
              <a:buChar char="•"/>
            </a:pPr>
            <a:r>
              <a:rPr lang="en-US" dirty="0">
                <a:solidFill>
                  <a:schemeClr val="tx1"/>
                </a:solidFill>
                <a:latin typeface="+mn-lt"/>
              </a:rPr>
              <a:t>Now the distribution looks much closer to normal and the effect of extreme values has been significantly reduced.</a:t>
            </a:r>
          </a:p>
        </p:txBody>
      </p:sp>
      <p:pic>
        <p:nvPicPr>
          <p:cNvPr id="278" name="Google Shape;278;p7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79" name="Google Shape;279;p73"/>
          <p:cNvSpPr txBox="1"/>
          <p:nvPr/>
        </p:nvSpPr>
        <p:spPr>
          <a:xfrm>
            <a:off x="641230" y="396815"/>
            <a:ext cx="3562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002776"/>
                </a:solidFill>
                <a:latin typeface="Arial"/>
                <a:ea typeface="Arial"/>
                <a:cs typeface="Arial"/>
                <a:sym typeface="Arial"/>
              </a:rPr>
              <a:t>Outliers treatment:</a:t>
            </a:r>
            <a:endParaRPr/>
          </a:p>
        </p:txBody>
      </p:sp>
      <p:pic>
        <p:nvPicPr>
          <p:cNvPr id="2" name="Picture 2">
            <a:extLst>
              <a:ext uri="{FF2B5EF4-FFF2-40B4-BE49-F238E27FC236}">
                <a16:creationId xmlns:a16="http://schemas.microsoft.com/office/drawing/2014/main" xmlns="" id="{10F0EC8B-EBFC-494F-8991-EE79AE80AE66}"/>
              </a:ext>
            </a:extLst>
          </p:cNvPr>
          <p:cNvPicPr>
            <a:picLocks noChangeAspect="1"/>
          </p:cNvPicPr>
          <p:nvPr/>
        </p:nvPicPr>
        <p:blipFill>
          <a:blip r:embed="rId4"/>
          <a:stretch>
            <a:fillRect/>
          </a:stretch>
        </p:blipFill>
        <p:spPr>
          <a:xfrm>
            <a:off x="1086929" y="2941975"/>
            <a:ext cx="4842293" cy="25843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27F9C90-6DB9-4F15-BCD8-B22B5C81E669}"/>
              </a:ext>
            </a:extLst>
          </p:cNvPr>
          <p:cNvSpPr>
            <a:spLocks noGrp="1"/>
          </p:cNvSpPr>
          <p:nvPr>
            <p:ph type="body" idx="1"/>
          </p:nvPr>
        </p:nvSpPr>
        <p:spPr>
          <a:xfrm>
            <a:off x="609599" y="1139798"/>
            <a:ext cx="7440119" cy="5361640"/>
          </a:xfrm>
        </p:spPr>
        <p:txBody>
          <a:bodyPr/>
          <a:lstStyle/>
          <a:p>
            <a:pPr algn="just">
              <a:buFont typeface="Arial"/>
              <a:buChar char="•"/>
            </a:pPr>
            <a:r>
              <a:rPr lang="en-US" dirty="0">
                <a:solidFill>
                  <a:schemeClr val="tx1"/>
                </a:solidFill>
                <a:latin typeface="+mn-lt"/>
              </a:rPr>
              <a:t>From Exploratory Data Analysis, We are including the three new features which will affect the target variable (Loan Status).</a:t>
            </a:r>
          </a:p>
          <a:p>
            <a:pPr algn="just">
              <a:buFont typeface="Arial"/>
              <a:buChar char="•"/>
            </a:pPr>
            <a:r>
              <a:rPr lang="en-US" b="1" dirty="0">
                <a:solidFill>
                  <a:schemeClr val="tx1"/>
                </a:solidFill>
                <a:latin typeface="+mn-lt"/>
              </a:rPr>
              <a:t>Total Income</a:t>
            </a:r>
            <a:r>
              <a:rPr lang="en-US" dirty="0">
                <a:solidFill>
                  <a:schemeClr val="tx1"/>
                </a:solidFill>
                <a:latin typeface="+mn-lt"/>
              </a:rPr>
              <a:t> : total income is the combination of the Applicant Income and Co-applicant Income. If the total income is high, the chances of loan approval might also be high.</a:t>
            </a:r>
          </a:p>
          <a:p>
            <a:pPr algn="just">
              <a:buFont typeface="Arial"/>
              <a:buChar char="•"/>
            </a:pPr>
            <a:r>
              <a:rPr lang="en-US" b="1" dirty="0">
                <a:solidFill>
                  <a:schemeClr val="tx1"/>
                </a:solidFill>
                <a:latin typeface="+mn-lt"/>
              </a:rPr>
              <a:t>EMI: </a:t>
            </a:r>
            <a:r>
              <a:rPr lang="en-US" dirty="0">
                <a:solidFill>
                  <a:schemeClr val="tx1"/>
                </a:solidFill>
                <a:latin typeface="+mn-lt"/>
              </a:rPr>
              <a:t>EMI is the monthly amount to be paid by the applicant to repay the loan. So people who have high EMI’s might find it difficult to pay back the loan. EMI can be calculated by the ratio of the loan amount with respect to the loan amount term.</a:t>
            </a:r>
          </a:p>
          <a:p>
            <a:pPr algn="just">
              <a:buFont typeface="Arial"/>
              <a:buChar char="•"/>
            </a:pPr>
            <a:r>
              <a:rPr lang="en-US" b="1" dirty="0">
                <a:solidFill>
                  <a:schemeClr val="tx1"/>
                </a:solidFill>
                <a:latin typeface="+mn-lt"/>
              </a:rPr>
              <a:t>Balance Income: </a:t>
            </a:r>
            <a:r>
              <a:rPr lang="en-US" dirty="0">
                <a:solidFill>
                  <a:schemeClr val="tx1"/>
                </a:solidFill>
                <a:latin typeface="+mn-lt"/>
              </a:rPr>
              <a:t>This is the income left after the EMI has been paid. So  if balance income is high, the chances are high that a person will repay the loan and hence increasing the chances of loan approval.</a:t>
            </a:r>
          </a:p>
          <a:p>
            <a:endParaRPr lang="en-US" dirty="0"/>
          </a:p>
        </p:txBody>
      </p:sp>
      <p:sp>
        <p:nvSpPr>
          <p:cNvPr id="4" name="TextBox 3">
            <a:extLst>
              <a:ext uri="{FF2B5EF4-FFF2-40B4-BE49-F238E27FC236}">
                <a16:creationId xmlns:a16="http://schemas.microsoft.com/office/drawing/2014/main" xmlns="" id="{73D72747-402B-4493-8CE5-AEEF09C36AF3}"/>
              </a:ext>
            </a:extLst>
          </p:cNvPr>
          <p:cNvSpPr txBox="1"/>
          <p:nvPr/>
        </p:nvSpPr>
        <p:spPr>
          <a:xfrm>
            <a:off x="770627" y="511834"/>
            <a:ext cx="41234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2776"/>
                </a:solidFill>
              </a:rPr>
              <a:t>Feature Engineering</a:t>
            </a:r>
            <a:endParaRPr lang="en-US" sz="2800"/>
          </a:p>
        </p:txBody>
      </p:sp>
      <p:pic>
        <p:nvPicPr>
          <p:cNvPr id="2" name="Google Shape;278;p73">
            <a:extLst>
              <a:ext uri="{FF2B5EF4-FFF2-40B4-BE49-F238E27FC236}">
                <a16:creationId xmlns:a16="http://schemas.microsoft.com/office/drawing/2014/main" xmlns="" id="{E14442C8-9208-4B31-94BE-5E251076E6F3}"/>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xmlns="" val="16364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8BFCC5E-C228-4D2B-B90F-2CD6FEDCC15F}"/>
              </a:ext>
            </a:extLst>
          </p:cNvPr>
          <p:cNvSpPr>
            <a:spLocks noGrp="1"/>
          </p:cNvSpPr>
          <p:nvPr>
            <p:ph type="body" idx="1"/>
          </p:nvPr>
        </p:nvSpPr>
        <p:spPr>
          <a:xfrm>
            <a:off x="396618" y="925298"/>
            <a:ext cx="7909576" cy="5187058"/>
          </a:xfrm>
        </p:spPr>
        <p:txBody>
          <a:bodyPr/>
          <a:lstStyle/>
          <a:p>
            <a:pPr marL="137160" indent="0">
              <a:buNone/>
            </a:pPr>
            <a:r>
              <a:rPr lang="en-US" dirty="0">
                <a:solidFill>
                  <a:schemeClr val="dk1"/>
                </a:solidFill>
                <a:latin typeface="Arial"/>
                <a:cs typeface="Arial"/>
              </a:rPr>
              <a:t>       </a:t>
            </a:r>
          </a:p>
          <a:p>
            <a:pPr marL="137160" indent="0">
              <a:buNone/>
            </a:pPr>
            <a:r>
              <a:rPr lang="en-US" dirty="0">
                <a:solidFill>
                  <a:schemeClr val="dk1"/>
                </a:solidFill>
                <a:latin typeface="Arial"/>
                <a:cs typeface="Arial"/>
              </a:rPr>
              <a:t>            </a:t>
            </a:r>
            <a:r>
              <a:rPr lang="en-US" b="1" dirty="0">
                <a:solidFill>
                  <a:schemeClr val="dk1"/>
                </a:solidFill>
                <a:latin typeface="Arial"/>
                <a:cs typeface="Arial"/>
              </a:rPr>
              <a:t>The plot of total income and log of total income</a:t>
            </a:r>
          </a:p>
          <a:p>
            <a:endParaRPr lang="en-US" dirty="0">
              <a:solidFill>
                <a:schemeClr val="dk1"/>
              </a:solidFill>
              <a:latin typeface="Arial"/>
              <a:cs typeface="Arial"/>
            </a:endParaRPr>
          </a:p>
          <a:p>
            <a:endParaRPr lang="en-US" dirty="0">
              <a:solidFill>
                <a:schemeClr val="dk1"/>
              </a:solidFill>
              <a:latin typeface="Arial"/>
              <a:cs typeface="Arial"/>
            </a:endParaRPr>
          </a:p>
          <a:p>
            <a:endParaRPr lang="en-US" dirty="0">
              <a:solidFill>
                <a:schemeClr val="dk1"/>
              </a:solidFill>
              <a:latin typeface="Arial"/>
              <a:cs typeface="Arial"/>
            </a:endParaRPr>
          </a:p>
          <a:p>
            <a:endParaRPr lang="en-US" dirty="0">
              <a:solidFill>
                <a:schemeClr val="dk1"/>
              </a:solidFill>
              <a:latin typeface="Arial"/>
              <a:cs typeface="Arial"/>
            </a:endParaRPr>
          </a:p>
          <a:p>
            <a:endParaRPr lang="en-US" dirty="0">
              <a:solidFill>
                <a:schemeClr val="dk1"/>
              </a:solidFill>
              <a:latin typeface="Arial"/>
              <a:cs typeface="Arial"/>
            </a:endParaRPr>
          </a:p>
          <a:p>
            <a:endParaRPr lang="en-US" dirty="0">
              <a:solidFill>
                <a:schemeClr val="dk1"/>
              </a:solidFill>
              <a:latin typeface="Arial"/>
              <a:cs typeface="Arial"/>
            </a:endParaRPr>
          </a:p>
          <a:p>
            <a:endParaRPr lang="en-US" dirty="0">
              <a:solidFill>
                <a:schemeClr val="dk1"/>
              </a:solidFill>
              <a:latin typeface="Arial"/>
              <a:cs typeface="Arial"/>
            </a:endParaRPr>
          </a:p>
          <a:p>
            <a:pPr algn="just"/>
            <a:endParaRPr lang="en-US" dirty="0">
              <a:solidFill>
                <a:schemeClr val="dk1"/>
              </a:solidFill>
              <a:latin typeface="Arial"/>
              <a:cs typeface="Arial"/>
            </a:endParaRPr>
          </a:p>
          <a:p>
            <a:pPr algn="just"/>
            <a:r>
              <a:rPr lang="en-US" dirty="0">
                <a:solidFill>
                  <a:schemeClr val="dk1"/>
                </a:solidFill>
                <a:latin typeface="Arial"/>
                <a:cs typeface="Arial"/>
              </a:rPr>
              <a:t>From the plot of Total Income we can see the plot is right skewed which appears to be outliers so we take log transformation of total income to make the distribution normal.</a:t>
            </a:r>
            <a:endParaRPr lang="en-US">
              <a:solidFill>
                <a:schemeClr val="dk1"/>
              </a:solidFill>
            </a:endParaRPr>
          </a:p>
          <a:p>
            <a:pPr algn="just"/>
            <a:endParaRPr lang="en-US" dirty="0">
              <a:solidFill>
                <a:schemeClr val="dk1"/>
              </a:solidFill>
              <a:latin typeface="Arial"/>
              <a:cs typeface="Arial"/>
            </a:endParaRPr>
          </a:p>
          <a:p>
            <a:pPr algn="just"/>
            <a:endParaRPr lang="en-US" dirty="0">
              <a:solidFill>
                <a:schemeClr val="dk1"/>
              </a:solidFill>
              <a:latin typeface="Arial"/>
              <a:cs typeface="Arial"/>
            </a:endParaRPr>
          </a:p>
        </p:txBody>
      </p:sp>
      <p:sp>
        <p:nvSpPr>
          <p:cNvPr id="5" name="TextBox 4">
            <a:extLst>
              <a:ext uri="{FF2B5EF4-FFF2-40B4-BE49-F238E27FC236}">
                <a16:creationId xmlns:a16="http://schemas.microsoft.com/office/drawing/2014/main" xmlns="" id="{8DD3E801-5366-4495-8992-0794BF13CB3B}"/>
              </a:ext>
            </a:extLst>
          </p:cNvPr>
          <p:cNvSpPr txBox="1"/>
          <p:nvPr/>
        </p:nvSpPr>
        <p:spPr>
          <a:xfrm>
            <a:off x="500851" y="298853"/>
            <a:ext cx="41234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2776"/>
                </a:solidFill>
              </a:rPr>
              <a:t>Feature Engineering</a:t>
            </a:r>
            <a:endParaRPr lang="en-US" sz="2800"/>
          </a:p>
        </p:txBody>
      </p:sp>
      <p:pic>
        <p:nvPicPr>
          <p:cNvPr id="2" name="Picture 3">
            <a:extLst>
              <a:ext uri="{FF2B5EF4-FFF2-40B4-BE49-F238E27FC236}">
                <a16:creationId xmlns:a16="http://schemas.microsoft.com/office/drawing/2014/main" xmlns="" id="{E383394D-EC66-4637-A187-724E9F0B87DA}"/>
              </a:ext>
            </a:extLst>
          </p:cNvPr>
          <p:cNvPicPr>
            <a:picLocks noChangeAspect="1"/>
          </p:cNvPicPr>
          <p:nvPr/>
        </p:nvPicPr>
        <p:blipFill>
          <a:blip r:embed="rId2"/>
          <a:stretch>
            <a:fillRect/>
          </a:stretch>
        </p:blipFill>
        <p:spPr>
          <a:xfrm>
            <a:off x="1042189" y="1941393"/>
            <a:ext cx="2899386" cy="2563448"/>
          </a:xfrm>
          <a:prstGeom prst="rect">
            <a:avLst/>
          </a:prstGeom>
        </p:spPr>
      </p:pic>
      <p:pic>
        <p:nvPicPr>
          <p:cNvPr id="4" name="Picture 5">
            <a:extLst>
              <a:ext uri="{FF2B5EF4-FFF2-40B4-BE49-F238E27FC236}">
                <a16:creationId xmlns:a16="http://schemas.microsoft.com/office/drawing/2014/main" xmlns="" id="{560C5716-DACA-49EA-8AB7-E64984803B77}"/>
              </a:ext>
            </a:extLst>
          </p:cNvPr>
          <p:cNvPicPr>
            <a:picLocks noChangeAspect="1"/>
          </p:cNvPicPr>
          <p:nvPr/>
        </p:nvPicPr>
        <p:blipFill>
          <a:blip r:embed="rId3"/>
          <a:stretch>
            <a:fillRect/>
          </a:stretch>
        </p:blipFill>
        <p:spPr>
          <a:xfrm>
            <a:off x="4151716" y="1984987"/>
            <a:ext cx="3055572" cy="2518858"/>
          </a:xfrm>
          <a:prstGeom prst="rect">
            <a:avLst/>
          </a:prstGeom>
        </p:spPr>
      </p:pic>
    </p:spTree>
    <p:extLst>
      <p:ext uri="{BB962C8B-B14F-4D97-AF65-F5344CB8AC3E}">
        <p14:creationId xmlns:p14="http://schemas.microsoft.com/office/powerpoint/2010/main" xmlns="" val="171670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BD610E6-7800-46BA-9B88-8339810D836F}"/>
              </a:ext>
            </a:extLst>
          </p:cNvPr>
          <p:cNvSpPr>
            <a:spLocks noGrp="1"/>
          </p:cNvSpPr>
          <p:nvPr>
            <p:ph type="body" idx="1"/>
          </p:nvPr>
        </p:nvSpPr>
        <p:spPr>
          <a:xfrm>
            <a:off x="609599" y="1053088"/>
            <a:ext cx="7554608" cy="5300648"/>
          </a:xfrm>
        </p:spPr>
        <p:txBody>
          <a:bodyPr/>
          <a:lstStyle/>
          <a:p>
            <a:endParaRPr lang="en-US"/>
          </a:p>
          <a:p>
            <a:pPr marL="137160" indent="0">
              <a:buNone/>
            </a:pPr>
            <a:r>
              <a:rPr lang="en-US" dirty="0"/>
              <a:t>                         </a:t>
            </a:r>
            <a:r>
              <a:rPr lang="en-US" sz="2000" b="1" dirty="0"/>
              <a:t>The plot of EMI and Balance Income</a:t>
            </a:r>
          </a:p>
          <a:p>
            <a:pPr marL="137160" indent="0">
              <a:buNone/>
            </a:pPr>
            <a:endParaRPr lang="en-US" sz="2000" b="1" dirty="0"/>
          </a:p>
          <a:p>
            <a:pPr marL="137160" indent="0">
              <a:buNone/>
            </a:pPr>
            <a:endParaRPr lang="en-US" sz="2000" b="1" dirty="0"/>
          </a:p>
          <a:p>
            <a:pPr marL="137160" indent="0">
              <a:buNone/>
            </a:pPr>
            <a:endParaRPr lang="en-US" sz="2000" b="1" dirty="0"/>
          </a:p>
          <a:p>
            <a:pPr marL="137160" indent="0">
              <a:buNone/>
            </a:pPr>
            <a:endParaRPr lang="en-US" sz="2000" b="1" dirty="0"/>
          </a:p>
          <a:p>
            <a:pPr marL="137160" indent="0">
              <a:buNone/>
            </a:pPr>
            <a:endParaRPr lang="en-US" sz="2000" b="1" dirty="0"/>
          </a:p>
          <a:p>
            <a:pPr marL="137160" indent="0">
              <a:buNone/>
            </a:pPr>
            <a:endParaRPr lang="en-US" sz="2000" b="1" dirty="0"/>
          </a:p>
          <a:p>
            <a:pPr marL="137160" indent="0">
              <a:buNone/>
            </a:pPr>
            <a:endParaRPr lang="en-US" sz="2000" b="1" dirty="0"/>
          </a:p>
          <a:p>
            <a:pPr algn="just"/>
            <a:r>
              <a:rPr lang="en-US" sz="2000" dirty="0">
                <a:solidFill>
                  <a:srgbClr val="000000"/>
                </a:solidFill>
                <a:latin typeface="Calibri"/>
                <a:cs typeface="Calibri"/>
              </a:rPr>
              <a:t>From the EMI and Balance income plots we can infer that the mean of both are almost near to zero and both of them have a positive skewness which will not affect our calculations.</a:t>
            </a:r>
            <a:endParaRPr lang="en-US" dirty="0"/>
          </a:p>
        </p:txBody>
      </p:sp>
      <p:sp>
        <p:nvSpPr>
          <p:cNvPr id="6" name="TextBox 5">
            <a:extLst>
              <a:ext uri="{FF2B5EF4-FFF2-40B4-BE49-F238E27FC236}">
                <a16:creationId xmlns:a16="http://schemas.microsoft.com/office/drawing/2014/main" xmlns="" id="{D04A5781-51A8-45FB-AC96-CEABD466751B}"/>
              </a:ext>
            </a:extLst>
          </p:cNvPr>
          <p:cNvSpPr txBox="1"/>
          <p:nvPr/>
        </p:nvSpPr>
        <p:spPr>
          <a:xfrm>
            <a:off x="500851" y="298853"/>
            <a:ext cx="41234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2776"/>
                </a:solidFill>
              </a:rPr>
              <a:t>Feature Engineering</a:t>
            </a:r>
            <a:endParaRPr lang="en-US" sz="2800"/>
          </a:p>
        </p:txBody>
      </p:sp>
      <p:pic>
        <p:nvPicPr>
          <p:cNvPr id="7" name="Picture 7">
            <a:extLst>
              <a:ext uri="{FF2B5EF4-FFF2-40B4-BE49-F238E27FC236}">
                <a16:creationId xmlns:a16="http://schemas.microsoft.com/office/drawing/2014/main" xmlns="" id="{61AF4891-DC02-45BA-B576-50BAAA4D7597}"/>
              </a:ext>
            </a:extLst>
          </p:cNvPr>
          <p:cNvPicPr>
            <a:picLocks noChangeAspect="1"/>
          </p:cNvPicPr>
          <p:nvPr/>
        </p:nvPicPr>
        <p:blipFill>
          <a:blip r:embed="rId2"/>
          <a:stretch>
            <a:fillRect/>
          </a:stretch>
        </p:blipFill>
        <p:spPr>
          <a:xfrm>
            <a:off x="914400" y="2025447"/>
            <a:ext cx="3268554" cy="2295950"/>
          </a:xfrm>
          <a:prstGeom prst="rect">
            <a:avLst/>
          </a:prstGeom>
        </p:spPr>
      </p:pic>
      <p:pic>
        <p:nvPicPr>
          <p:cNvPr id="8" name="Picture 8">
            <a:extLst>
              <a:ext uri="{FF2B5EF4-FFF2-40B4-BE49-F238E27FC236}">
                <a16:creationId xmlns:a16="http://schemas.microsoft.com/office/drawing/2014/main" xmlns="" id="{DFE2E7F5-0E8B-4E14-A134-B0EEEEE31F7F}"/>
              </a:ext>
            </a:extLst>
          </p:cNvPr>
          <p:cNvPicPr>
            <a:picLocks noChangeAspect="1"/>
          </p:cNvPicPr>
          <p:nvPr/>
        </p:nvPicPr>
        <p:blipFill>
          <a:blip r:embed="rId3"/>
          <a:stretch>
            <a:fillRect/>
          </a:stretch>
        </p:blipFill>
        <p:spPr>
          <a:xfrm>
            <a:off x="4577680" y="2066212"/>
            <a:ext cx="3254355" cy="2257018"/>
          </a:xfrm>
          <a:prstGeom prst="rect">
            <a:avLst/>
          </a:prstGeom>
        </p:spPr>
      </p:pic>
    </p:spTree>
    <p:extLst>
      <p:ext uri="{BB962C8B-B14F-4D97-AF65-F5344CB8AC3E}">
        <p14:creationId xmlns:p14="http://schemas.microsoft.com/office/powerpoint/2010/main" xmlns="" val="66963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17AC5E1-1757-4D66-96A3-BDB7282252FE}"/>
              </a:ext>
            </a:extLst>
          </p:cNvPr>
          <p:cNvSpPr>
            <a:spLocks noGrp="1"/>
          </p:cNvSpPr>
          <p:nvPr>
            <p:ph type="body" idx="1"/>
          </p:nvPr>
        </p:nvSpPr>
        <p:spPr>
          <a:xfrm>
            <a:off x="580844" y="722854"/>
            <a:ext cx="7190910" cy="5722916"/>
          </a:xfrm>
        </p:spPr>
        <p:txBody>
          <a:bodyPr>
            <a:normAutofit/>
          </a:bodyPr>
          <a:lstStyle/>
          <a:p>
            <a:r>
              <a:rPr lang="en-US" b="1" dirty="0">
                <a:solidFill>
                  <a:schemeClr val="tx1"/>
                </a:solidFill>
                <a:latin typeface="+mn-lt"/>
              </a:rPr>
              <a:t>Recursive feature elimination:</a:t>
            </a:r>
          </a:p>
          <a:p>
            <a:pPr algn="just">
              <a:buFont typeface="Arial"/>
              <a:buChar char="•"/>
            </a:pPr>
            <a:r>
              <a:rPr lang="en-US" dirty="0">
                <a:solidFill>
                  <a:schemeClr val="tx1"/>
                </a:solidFill>
                <a:latin typeface="+mn-lt"/>
              </a:rPr>
              <a:t>Recursive feature elimination works by recursively removing attributes and building a model on those attributes that remain. It uses the model accuracy to identify the which attributes contributes the most to predicting the target attributes </a:t>
            </a:r>
          </a:p>
          <a:p>
            <a:pPr algn="just">
              <a:buFont typeface="Arial"/>
              <a:buChar char="•"/>
            </a:pPr>
            <a:r>
              <a:rPr lang="en-US" dirty="0">
                <a:solidFill>
                  <a:schemeClr val="tx1"/>
                </a:solidFill>
                <a:latin typeface="+mn-lt"/>
              </a:rPr>
              <a:t>From Recursive feature elimination, we know that Credit History, property area, </a:t>
            </a:r>
            <a:r>
              <a:rPr lang="en-US" dirty="0" err="1">
                <a:solidFill>
                  <a:schemeClr val="tx1"/>
                </a:solidFill>
                <a:latin typeface="+mn-lt"/>
              </a:rPr>
              <a:t>Married_No</a:t>
            </a:r>
            <a:r>
              <a:rPr lang="en-US" dirty="0">
                <a:solidFill>
                  <a:schemeClr val="tx1"/>
                </a:solidFill>
                <a:latin typeface="+mn-lt"/>
              </a:rPr>
              <a:t>, Education _</a:t>
            </a:r>
            <a:r>
              <a:rPr lang="en-US" dirty="0" err="1">
                <a:solidFill>
                  <a:schemeClr val="tx1"/>
                </a:solidFill>
                <a:latin typeface="+mn-lt"/>
              </a:rPr>
              <a:t>Not_Graduate</a:t>
            </a:r>
            <a:r>
              <a:rPr lang="en-US" dirty="0">
                <a:solidFill>
                  <a:schemeClr val="tx1"/>
                </a:solidFill>
                <a:latin typeface="+mn-lt"/>
              </a:rPr>
              <a:t> are the most important features.</a:t>
            </a:r>
          </a:p>
          <a:p>
            <a:r>
              <a:rPr lang="en-US" b="1" dirty="0">
                <a:solidFill>
                  <a:schemeClr val="tx1"/>
                </a:solidFill>
                <a:latin typeface="+mn-lt"/>
              </a:rPr>
              <a:t>Tree based method:</a:t>
            </a:r>
          </a:p>
          <a:p>
            <a:pPr algn="just">
              <a:buFont typeface="Arial"/>
              <a:buChar char="•"/>
            </a:pPr>
            <a:r>
              <a:rPr lang="en-US" dirty="0">
                <a:solidFill>
                  <a:schemeClr val="tx1"/>
                </a:solidFill>
                <a:latin typeface="+mn-lt"/>
              </a:rPr>
              <a:t>Decision tree based methods can be used to find out the best features based on the information gain and Gini index</a:t>
            </a:r>
          </a:p>
          <a:p>
            <a:pPr algn="just">
              <a:buFont typeface="Arial"/>
              <a:buChar char="•"/>
            </a:pPr>
            <a:r>
              <a:rPr lang="en-US" dirty="0">
                <a:solidFill>
                  <a:schemeClr val="tx1"/>
                </a:solidFill>
                <a:latin typeface="+mn-lt"/>
              </a:rPr>
              <a:t>From univariate selection, we know that credit history is the most important features followed by the EMI, total amount and balance income.</a:t>
            </a:r>
          </a:p>
          <a:p>
            <a:pPr>
              <a:buFont typeface="Arial"/>
              <a:buChar char="•"/>
            </a:pPr>
            <a:endParaRPr lang="en-US" dirty="0"/>
          </a:p>
          <a:p>
            <a:pPr>
              <a:buFont typeface="Arial"/>
              <a:buChar char="•"/>
            </a:pPr>
            <a:endParaRPr lang="en-US" dirty="0"/>
          </a:p>
          <a:p>
            <a:endParaRPr lang="en-US" dirty="0"/>
          </a:p>
        </p:txBody>
      </p:sp>
      <p:sp>
        <p:nvSpPr>
          <p:cNvPr id="5" name="TextBox 4">
            <a:extLst>
              <a:ext uri="{FF2B5EF4-FFF2-40B4-BE49-F238E27FC236}">
                <a16:creationId xmlns:a16="http://schemas.microsoft.com/office/drawing/2014/main" xmlns="" id="{49A97F17-53E7-43F9-AA7A-9F88D67CA9EC}"/>
              </a:ext>
            </a:extLst>
          </p:cNvPr>
          <p:cNvSpPr txBox="1"/>
          <p:nvPr/>
        </p:nvSpPr>
        <p:spPr>
          <a:xfrm>
            <a:off x="698740" y="94891"/>
            <a:ext cx="41234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2776"/>
                </a:solidFill>
              </a:rPr>
              <a:t>Feature Engineering</a:t>
            </a:r>
            <a:endParaRPr lang="en-US" sz="2800"/>
          </a:p>
        </p:txBody>
      </p:sp>
      <p:pic>
        <p:nvPicPr>
          <p:cNvPr id="2" name="Google Shape;278;p73">
            <a:extLst>
              <a:ext uri="{FF2B5EF4-FFF2-40B4-BE49-F238E27FC236}">
                <a16:creationId xmlns:a16="http://schemas.microsoft.com/office/drawing/2014/main" xmlns="" id="{600FC306-1836-4796-AB72-0176310AFB3D}"/>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xmlns="" val="112141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
          <p:cNvSpPr txBox="1"/>
          <p:nvPr/>
        </p:nvSpPr>
        <p:spPr>
          <a:xfrm>
            <a:off x="115018" y="903403"/>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Business Problem:</a:t>
            </a:r>
            <a:endParaRPr sz="1400" b="0" i="0" u="none" strike="noStrike" cap="none" dirty="0">
              <a:solidFill>
                <a:srgbClr val="000000"/>
              </a:solidFill>
              <a:latin typeface="Arial"/>
              <a:ea typeface="Arial"/>
              <a:cs typeface="Arial"/>
              <a:sym typeface="Arial"/>
            </a:endParaRPr>
          </a:p>
        </p:txBody>
      </p:sp>
      <p:sp>
        <p:nvSpPr>
          <p:cNvPr id="230" name="Google Shape;230;p2"/>
          <p:cNvSpPr txBox="1"/>
          <p:nvPr/>
        </p:nvSpPr>
        <p:spPr>
          <a:xfrm>
            <a:off x="109160" y="4512756"/>
            <a:ext cx="897904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0" i="0" u="none" strike="noStrike" cap="none">
                <a:solidFill>
                  <a:schemeClr val="dk1"/>
                </a:solidFill>
                <a:latin typeface="Arial"/>
                <a:ea typeface="Arial"/>
                <a:cs typeface="Arial"/>
                <a:sym typeface="Arial"/>
              </a:rPr>
              <a:t>The objective of the analysis is to predict if customer is eligible for getting the loan.</a:t>
            </a:r>
            <a:endParaRPr sz="2800" b="0" i="0" u="none" strike="noStrike" cap="none">
              <a:solidFill>
                <a:schemeClr val="dk1"/>
              </a:solidFill>
              <a:latin typeface="Arial"/>
              <a:ea typeface="Arial"/>
              <a:cs typeface="Arial"/>
              <a:sym typeface="Arial"/>
            </a:endParaRPr>
          </a:p>
        </p:txBody>
      </p:sp>
      <p:sp>
        <p:nvSpPr>
          <p:cNvPr id="231" name="Google Shape;231;p2"/>
          <p:cNvSpPr txBox="1"/>
          <p:nvPr/>
        </p:nvSpPr>
        <p:spPr>
          <a:xfrm>
            <a:off x="112946" y="1567444"/>
            <a:ext cx="8524307"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It’s not at all easy to get a loan from the bank. Getting a loan approved requires a complex mix of factors and not sure if all the customers can pay off the loan.</a:t>
            </a:r>
            <a:endParaRPr dirty="0"/>
          </a:p>
        </p:txBody>
      </p:sp>
      <p:sp>
        <p:nvSpPr>
          <p:cNvPr id="232" name="Google Shape;232;p2"/>
          <p:cNvSpPr txBox="1"/>
          <p:nvPr/>
        </p:nvSpPr>
        <p:spPr>
          <a:xfrm>
            <a:off x="115019" y="3909506"/>
            <a:ext cx="256957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800" b="1" i="0" u="none" strike="noStrike" cap="none">
                <a:solidFill>
                  <a:srgbClr val="932313"/>
                </a:solidFill>
                <a:latin typeface="Verdana"/>
                <a:ea typeface="Verdana"/>
                <a:cs typeface="Verdana"/>
                <a:sym typeface="Verdana"/>
              </a:rPr>
              <a:t>Objective</a:t>
            </a:r>
            <a:r>
              <a:rPr lang="en-US" sz="1400" b="1" i="0" u="none" strike="noStrike" cap="none">
                <a:solidFill>
                  <a:schemeClr val="dk1"/>
                </a:solidFill>
                <a:latin typeface="Century Gothic"/>
                <a:ea typeface="Century Gothic"/>
                <a:cs typeface="Century Gothic"/>
                <a:sym typeface="Century Gothic"/>
              </a:rPr>
              <a:t>:</a:t>
            </a:r>
            <a:endParaRPr sz="1400" b="0" i="0" u="none" strike="noStrike" cap="none">
              <a:solidFill>
                <a:schemeClr val="dk1"/>
              </a:solidFill>
              <a:latin typeface="Arial"/>
              <a:ea typeface="Arial"/>
              <a:cs typeface="Arial"/>
              <a:sym typeface="Arial"/>
            </a:endParaRPr>
          </a:p>
        </p:txBody>
      </p:sp>
      <p:pic>
        <p:nvPicPr>
          <p:cNvPr id="233" name="Google Shape;233;p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012264D-B4EC-4ED2-BA39-198351370DF0}"/>
              </a:ext>
            </a:extLst>
          </p:cNvPr>
          <p:cNvSpPr>
            <a:spLocks noGrp="1"/>
          </p:cNvSpPr>
          <p:nvPr>
            <p:ph type="body" idx="1"/>
          </p:nvPr>
        </p:nvSpPr>
        <p:spPr>
          <a:xfrm>
            <a:off x="609599" y="665346"/>
            <a:ext cx="7569789" cy="5836092"/>
          </a:xfrm>
        </p:spPr>
        <p:txBody>
          <a:bodyPr/>
          <a:lstStyle/>
          <a:p>
            <a:pPr>
              <a:buFont typeface="Arial"/>
              <a:buChar char="•"/>
            </a:pPr>
            <a:r>
              <a:rPr lang="en-US" dirty="0">
                <a:solidFill>
                  <a:schemeClr val="tx1"/>
                </a:solidFill>
                <a:latin typeface="+mn-lt"/>
              </a:rPr>
              <a:t>Credit History is the most important feature followed by Balance Income, Total Income, EMI.</a:t>
            </a:r>
          </a:p>
        </p:txBody>
      </p:sp>
      <p:sp>
        <p:nvSpPr>
          <p:cNvPr id="5" name="TextBox 4">
            <a:extLst>
              <a:ext uri="{FF2B5EF4-FFF2-40B4-BE49-F238E27FC236}">
                <a16:creationId xmlns:a16="http://schemas.microsoft.com/office/drawing/2014/main" xmlns="" id="{648E2940-B859-4AA7-8EE5-7DE4A6F769B1}"/>
              </a:ext>
            </a:extLst>
          </p:cNvPr>
          <p:cNvSpPr txBox="1"/>
          <p:nvPr/>
        </p:nvSpPr>
        <p:spPr>
          <a:xfrm>
            <a:off x="756249" y="152400"/>
            <a:ext cx="41234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2776"/>
                </a:solidFill>
              </a:rPr>
              <a:t>Feature Engineering</a:t>
            </a:r>
            <a:endParaRPr lang="en-US" sz="2800"/>
          </a:p>
        </p:txBody>
      </p:sp>
      <p:pic>
        <p:nvPicPr>
          <p:cNvPr id="6" name="Picture 6">
            <a:extLst>
              <a:ext uri="{FF2B5EF4-FFF2-40B4-BE49-F238E27FC236}">
                <a16:creationId xmlns:a16="http://schemas.microsoft.com/office/drawing/2014/main" xmlns="" id="{0A1D570F-0D21-4EFC-9714-36EA46FFFD51}"/>
              </a:ext>
            </a:extLst>
          </p:cNvPr>
          <p:cNvPicPr>
            <a:picLocks noChangeAspect="1"/>
          </p:cNvPicPr>
          <p:nvPr/>
        </p:nvPicPr>
        <p:blipFill>
          <a:blip r:embed="rId2"/>
          <a:stretch>
            <a:fillRect/>
          </a:stretch>
        </p:blipFill>
        <p:spPr>
          <a:xfrm>
            <a:off x="1000665" y="1433244"/>
            <a:ext cx="6682594" cy="4854152"/>
          </a:xfrm>
          <a:prstGeom prst="rect">
            <a:avLst/>
          </a:prstGeom>
        </p:spPr>
      </p:pic>
      <p:pic>
        <p:nvPicPr>
          <p:cNvPr id="2" name="Google Shape;278;p73">
            <a:extLst>
              <a:ext uri="{FF2B5EF4-FFF2-40B4-BE49-F238E27FC236}">
                <a16:creationId xmlns:a16="http://schemas.microsoft.com/office/drawing/2014/main" xmlns="" id="{0D8C5264-8E4D-4C85-AD41-0830F3E58DF3}"/>
              </a:ext>
            </a:extLst>
          </p:cNvPr>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xmlns="" val="372099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4B2CE2D-E88E-42E4-968F-1A227DAC7BEE}"/>
              </a:ext>
            </a:extLst>
          </p:cNvPr>
          <p:cNvSpPr>
            <a:spLocks noGrp="1"/>
          </p:cNvSpPr>
          <p:nvPr>
            <p:ph type="body" idx="1"/>
          </p:nvPr>
        </p:nvSpPr>
        <p:spPr>
          <a:xfrm>
            <a:off x="609599" y="981647"/>
            <a:ext cx="8072997" cy="5505414"/>
          </a:xfrm>
        </p:spPr>
        <p:txBody>
          <a:bodyPr>
            <a:normAutofit lnSpcReduction="10000"/>
          </a:bodyPr>
          <a:lstStyle/>
          <a:p>
            <a:pPr marL="422910" indent="-285750" algn="just"/>
            <a:r>
              <a:rPr lang="en-US" dirty="0">
                <a:solidFill>
                  <a:schemeClr val="tx1"/>
                </a:solidFill>
                <a:latin typeface="+mn-lt"/>
                <a:cs typeface="Times New Roman" panose="02020603050405020304" pitchFamily="18" charset="0"/>
              </a:rPr>
              <a:t>Imbalanced dataset is a dataset where the majority class is much larger than the minority class.</a:t>
            </a:r>
          </a:p>
          <a:p>
            <a:pPr marL="422910" indent="-285750" algn="just"/>
            <a:r>
              <a:rPr lang="en-US" dirty="0">
                <a:solidFill>
                  <a:schemeClr val="tx1"/>
                </a:solidFill>
                <a:latin typeface="+mn-lt"/>
                <a:cs typeface="Times New Roman" panose="02020603050405020304" pitchFamily="18" charset="0"/>
              </a:rPr>
              <a:t>The loan of 422(around 69%) people out of 614 were approved so the target variable (loan status) is imbalanced. The below graph represents the imbalance of the dataset.</a:t>
            </a: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dirty="0">
              <a:latin typeface="+mn-lt"/>
              <a:cs typeface="Times New Roman" panose="02020603050405020304" pitchFamily="18" charset="0"/>
            </a:endParaRPr>
          </a:p>
          <a:p>
            <a:pPr algn="just"/>
            <a:r>
              <a:rPr lang="en-US" dirty="0">
                <a:solidFill>
                  <a:schemeClr val="tx1"/>
                </a:solidFill>
                <a:latin typeface="+mn-lt"/>
                <a:cs typeface="Times New Roman" panose="02020603050405020304" pitchFamily="18" charset="0"/>
              </a:rPr>
              <a:t>We are using Resampling technique to handle the imbalanced dataset.</a:t>
            </a:r>
          </a:p>
          <a:p>
            <a:pPr algn="just"/>
            <a:r>
              <a:rPr lang="en-US" dirty="0">
                <a:solidFill>
                  <a:schemeClr val="tx1"/>
                </a:solidFill>
                <a:latin typeface="+mn-lt"/>
                <a:cs typeface="Times New Roman" panose="02020603050405020304" pitchFamily="18" charset="0"/>
              </a:rPr>
              <a:t>Resampling changes the dataset into a more balanced one by adding instances to the minority class or deleting ones from the majority class.</a:t>
            </a:r>
          </a:p>
          <a:p>
            <a:pPr algn="just"/>
            <a:r>
              <a:rPr lang="en-US" dirty="0">
                <a:solidFill>
                  <a:schemeClr val="tx1"/>
                </a:solidFill>
                <a:latin typeface="+mn-lt"/>
                <a:cs typeface="Times New Roman" panose="02020603050405020304" pitchFamily="18" charset="0"/>
              </a:rPr>
              <a:t>Resampling technique has two main methods </a:t>
            </a:r>
            <a:r>
              <a:rPr lang="en-US" dirty="0" err="1">
                <a:solidFill>
                  <a:schemeClr val="tx1"/>
                </a:solidFill>
                <a:latin typeface="+mn-lt"/>
                <a:cs typeface="Times New Roman" panose="02020603050405020304" pitchFamily="18" charset="0"/>
              </a:rPr>
              <a:t>I.e</a:t>
            </a:r>
            <a:r>
              <a:rPr lang="en-US" dirty="0">
                <a:solidFill>
                  <a:schemeClr val="tx1"/>
                </a:solidFill>
                <a:latin typeface="+mn-lt"/>
                <a:cs typeface="Times New Roman" panose="02020603050405020304" pitchFamily="18" charset="0"/>
              </a:rPr>
              <a:t> Over sampling and Under sampling.</a:t>
            </a:r>
          </a:p>
        </p:txBody>
      </p:sp>
      <p:sp>
        <p:nvSpPr>
          <p:cNvPr id="6" name="Title 1">
            <a:extLst>
              <a:ext uri="{FF2B5EF4-FFF2-40B4-BE49-F238E27FC236}">
                <a16:creationId xmlns:a16="http://schemas.microsoft.com/office/drawing/2014/main" xmlns="" id="{ED81D167-DE18-4AAE-B9E2-5187DD0E6B61}"/>
              </a:ext>
            </a:extLst>
          </p:cNvPr>
          <p:cNvSpPr>
            <a:spLocks noGrp="1"/>
          </p:cNvSpPr>
          <p:nvPr>
            <p:ph type="title"/>
          </p:nvPr>
        </p:nvSpPr>
        <p:spPr>
          <a:xfrm>
            <a:off x="710240" y="365185"/>
            <a:ext cx="6347713" cy="616311"/>
          </a:xfrm>
        </p:spPr>
        <p:txBody>
          <a:bodyPr>
            <a:normAutofit/>
          </a:bodyPr>
          <a:lstStyle/>
          <a:p>
            <a:r>
              <a:rPr lang="en-US" sz="2800" b="1" dirty="0">
                <a:solidFill>
                  <a:srgbClr val="002060"/>
                </a:solidFill>
                <a:latin typeface="Arial"/>
              </a:rPr>
              <a:t>Handling the imbalanced datasets</a:t>
            </a:r>
          </a:p>
        </p:txBody>
      </p:sp>
      <p:pic>
        <p:nvPicPr>
          <p:cNvPr id="7" name="Picture 7">
            <a:extLst>
              <a:ext uri="{FF2B5EF4-FFF2-40B4-BE49-F238E27FC236}">
                <a16:creationId xmlns:a16="http://schemas.microsoft.com/office/drawing/2014/main" xmlns="" id="{1228D8DA-968D-4BE5-9C74-4D576A43CA7A}"/>
              </a:ext>
            </a:extLst>
          </p:cNvPr>
          <p:cNvPicPr>
            <a:picLocks noChangeAspect="1"/>
          </p:cNvPicPr>
          <p:nvPr/>
        </p:nvPicPr>
        <p:blipFill>
          <a:blip r:embed="rId2"/>
          <a:stretch>
            <a:fillRect/>
          </a:stretch>
        </p:blipFill>
        <p:spPr>
          <a:xfrm>
            <a:off x="1137249" y="2710291"/>
            <a:ext cx="2901351" cy="2048125"/>
          </a:xfrm>
          <a:prstGeom prst="rect">
            <a:avLst/>
          </a:prstGeom>
        </p:spPr>
      </p:pic>
      <p:pic>
        <p:nvPicPr>
          <p:cNvPr id="8" name="Picture 8">
            <a:extLst>
              <a:ext uri="{FF2B5EF4-FFF2-40B4-BE49-F238E27FC236}">
                <a16:creationId xmlns:a16="http://schemas.microsoft.com/office/drawing/2014/main" xmlns="" id="{D2410F76-B33E-4CB5-8D0F-4F0DDBDA1B4F}"/>
              </a:ext>
            </a:extLst>
          </p:cNvPr>
          <p:cNvPicPr>
            <a:picLocks noChangeAspect="1"/>
          </p:cNvPicPr>
          <p:nvPr/>
        </p:nvPicPr>
        <p:blipFill>
          <a:blip r:embed="rId3"/>
          <a:stretch>
            <a:fillRect/>
          </a:stretch>
        </p:blipFill>
        <p:spPr>
          <a:xfrm>
            <a:off x="4566250" y="2706559"/>
            <a:ext cx="3332671" cy="2051857"/>
          </a:xfrm>
          <a:prstGeom prst="rect">
            <a:avLst/>
          </a:prstGeom>
        </p:spPr>
      </p:pic>
      <p:pic>
        <p:nvPicPr>
          <p:cNvPr id="10" name="Google Shape;278;p73">
            <a:extLst>
              <a:ext uri="{FF2B5EF4-FFF2-40B4-BE49-F238E27FC236}">
                <a16:creationId xmlns:a16="http://schemas.microsoft.com/office/drawing/2014/main" xmlns="" id="{121DDAE3-31CC-4352-AEC4-C03DE847FFED}"/>
              </a:ext>
            </a:extLst>
          </p:cNvPr>
          <p:cNvPicPr preferRelativeResize="0"/>
          <p:nvPr/>
        </p:nvPicPr>
        <p:blipFill rotWithShape="1">
          <a:blip r:embed="rId4">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xmlns="" val="2879940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F37C74-994A-4A28-B4A0-01B0657A9CC8}"/>
              </a:ext>
            </a:extLst>
          </p:cNvPr>
          <p:cNvSpPr>
            <a:spLocks noGrp="1"/>
          </p:cNvSpPr>
          <p:nvPr>
            <p:ph type="title"/>
          </p:nvPr>
        </p:nvSpPr>
        <p:spPr>
          <a:xfrm>
            <a:off x="854014" y="235789"/>
            <a:ext cx="6347713" cy="616311"/>
          </a:xfrm>
        </p:spPr>
        <p:txBody>
          <a:bodyPr>
            <a:noAutofit/>
          </a:bodyPr>
          <a:lstStyle/>
          <a:p>
            <a:r>
              <a:rPr lang="en-US" sz="2800" b="1" dirty="0">
                <a:solidFill>
                  <a:srgbClr val="002060"/>
                </a:solidFill>
                <a:latin typeface="Arial"/>
              </a:rPr>
              <a:t>Handling the imbalanced data</a:t>
            </a:r>
          </a:p>
        </p:txBody>
      </p:sp>
      <p:sp>
        <p:nvSpPr>
          <p:cNvPr id="3" name="Text Placeholder 2">
            <a:extLst>
              <a:ext uri="{FF2B5EF4-FFF2-40B4-BE49-F238E27FC236}">
                <a16:creationId xmlns:a16="http://schemas.microsoft.com/office/drawing/2014/main" xmlns="" id="{A43685F2-353E-4892-B717-3CF2789E303D}"/>
              </a:ext>
            </a:extLst>
          </p:cNvPr>
          <p:cNvSpPr>
            <a:spLocks noGrp="1"/>
          </p:cNvSpPr>
          <p:nvPr>
            <p:ph type="body" idx="1"/>
          </p:nvPr>
        </p:nvSpPr>
        <p:spPr>
          <a:xfrm>
            <a:off x="609599" y="852252"/>
            <a:ext cx="7957978" cy="5764205"/>
          </a:xfrm>
        </p:spPr>
        <p:txBody>
          <a:bodyPr/>
          <a:lstStyle/>
          <a:p>
            <a:pPr algn="just"/>
            <a:r>
              <a:rPr lang="en-US" b="1" dirty="0">
                <a:solidFill>
                  <a:schemeClr val="tx1"/>
                </a:solidFill>
                <a:latin typeface="+mn-lt"/>
              </a:rPr>
              <a:t>Over sampling:</a:t>
            </a:r>
            <a:r>
              <a:rPr lang="en-US" dirty="0">
                <a:solidFill>
                  <a:schemeClr val="tx1"/>
                </a:solidFill>
                <a:latin typeface="+mn-lt"/>
              </a:rPr>
              <a:t> This method adds copies of instances from the minority class to obtain a balanced dataset.</a:t>
            </a:r>
          </a:p>
          <a:p>
            <a:pPr algn="just"/>
            <a:r>
              <a:rPr lang="en-US" b="1" dirty="0">
                <a:solidFill>
                  <a:schemeClr val="tx1"/>
                </a:solidFill>
                <a:latin typeface="+mn-lt"/>
              </a:rPr>
              <a:t>Under sampling: </a:t>
            </a:r>
            <a:r>
              <a:rPr lang="en-US" dirty="0">
                <a:solidFill>
                  <a:schemeClr val="tx1"/>
                </a:solidFill>
                <a:latin typeface="+mn-lt"/>
              </a:rPr>
              <a:t>this method simply delete instances from the majority class in different ways to obtain a balanced dataset.</a:t>
            </a:r>
          </a:p>
          <a:p>
            <a:pPr algn="just"/>
            <a:r>
              <a:rPr lang="en-US" dirty="0">
                <a:solidFill>
                  <a:schemeClr val="tx1"/>
                </a:solidFill>
                <a:latin typeface="+mn-lt"/>
              </a:rPr>
              <a:t>The below table shows data's from various re-sampling techniques to handle the class imbalance in a dataset and we have selected synthetic minority oversampling technique(</a:t>
            </a:r>
            <a:r>
              <a:rPr lang="en-US" b="1" dirty="0">
                <a:solidFill>
                  <a:schemeClr val="tx1"/>
                </a:solidFill>
                <a:latin typeface="+mn-lt"/>
              </a:rPr>
              <a:t>SMOTE</a:t>
            </a:r>
            <a:r>
              <a:rPr lang="en-US" dirty="0">
                <a:solidFill>
                  <a:schemeClr val="tx1"/>
                </a:solidFill>
                <a:latin typeface="+mn-lt"/>
              </a:rPr>
              <a:t>) to handle the imbalance because it will reduce the problem of overfitting and loss of useful information.</a:t>
            </a:r>
          </a:p>
        </p:txBody>
      </p:sp>
      <p:pic>
        <p:nvPicPr>
          <p:cNvPr id="5" name="Picture 5">
            <a:extLst>
              <a:ext uri="{FF2B5EF4-FFF2-40B4-BE49-F238E27FC236}">
                <a16:creationId xmlns:a16="http://schemas.microsoft.com/office/drawing/2014/main" xmlns="" id="{14E5EE94-7C0A-4F36-8545-579210F5A3F1}"/>
              </a:ext>
            </a:extLst>
          </p:cNvPr>
          <p:cNvPicPr>
            <a:picLocks noChangeAspect="1"/>
          </p:cNvPicPr>
          <p:nvPr/>
        </p:nvPicPr>
        <p:blipFill>
          <a:blip r:embed="rId2"/>
          <a:stretch>
            <a:fillRect/>
          </a:stretch>
        </p:blipFill>
        <p:spPr>
          <a:xfrm>
            <a:off x="1909812" y="3865367"/>
            <a:ext cx="5803579" cy="2856021"/>
          </a:xfrm>
          <a:prstGeom prst="rect">
            <a:avLst/>
          </a:prstGeom>
        </p:spPr>
      </p:pic>
      <p:pic>
        <p:nvPicPr>
          <p:cNvPr id="7" name="Google Shape;278;p73">
            <a:extLst>
              <a:ext uri="{FF2B5EF4-FFF2-40B4-BE49-F238E27FC236}">
                <a16:creationId xmlns:a16="http://schemas.microsoft.com/office/drawing/2014/main" xmlns="" id="{DB4070DD-EEA8-404C-98C0-61EDACAA96D0}"/>
              </a:ext>
            </a:extLst>
          </p:cNvPr>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xmlns="" val="183387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FE8ED90-0BE2-4B21-889B-0C26E34E773D}"/>
              </a:ext>
            </a:extLst>
          </p:cNvPr>
          <p:cNvSpPr>
            <a:spLocks noGrp="1"/>
          </p:cNvSpPr>
          <p:nvPr>
            <p:ph type="body" idx="1"/>
          </p:nvPr>
        </p:nvSpPr>
        <p:spPr>
          <a:xfrm>
            <a:off x="637996" y="1308665"/>
            <a:ext cx="6929862" cy="4732698"/>
          </a:xfrm>
        </p:spPr>
        <p:txBody>
          <a:bodyPr/>
          <a:lstStyle/>
          <a:p>
            <a:pPr algn="just"/>
            <a:r>
              <a:rPr lang="en-US" dirty="0">
                <a:solidFill>
                  <a:schemeClr val="tx1"/>
                </a:solidFill>
              </a:rPr>
              <a:t>In this project, we are using Stratified K-fold cross validation technique because it is </a:t>
            </a:r>
            <a:r>
              <a:rPr lang="en-US" dirty="0" err="1">
                <a:solidFill>
                  <a:schemeClr val="tx1"/>
                </a:solidFill>
              </a:rPr>
              <a:t>beeter</a:t>
            </a:r>
            <a:r>
              <a:rPr lang="en-US" dirty="0">
                <a:solidFill>
                  <a:schemeClr val="tx1"/>
                </a:solidFill>
              </a:rPr>
              <a:t> approach when dealing with both bias and variance. </a:t>
            </a:r>
          </a:p>
          <a:p>
            <a:pPr algn="just"/>
            <a:r>
              <a:rPr lang="en-US" dirty="0">
                <a:solidFill>
                  <a:schemeClr val="tx1"/>
                </a:solidFill>
              </a:rPr>
              <a:t>Stratification is the process of </a:t>
            </a:r>
            <a:r>
              <a:rPr lang="en-US" dirty="0" err="1">
                <a:solidFill>
                  <a:schemeClr val="tx1"/>
                </a:solidFill>
              </a:rPr>
              <a:t>reaaranging</a:t>
            </a:r>
            <a:r>
              <a:rPr lang="en-US" dirty="0">
                <a:solidFill>
                  <a:schemeClr val="tx1"/>
                </a:solidFill>
              </a:rPr>
              <a:t> the data so as to ensure that each fold is a good </a:t>
            </a:r>
            <a:r>
              <a:rPr lang="en-US" dirty="0" err="1">
                <a:solidFill>
                  <a:schemeClr val="tx1"/>
                </a:solidFill>
              </a:rPr>
              <a:t>repesentative</a:t>
            </a:r>
            <a:r>
              <a:rPr lang="en-US" dirty="0">
                <a:solidFill>
                  <a:schemeClr val="tx1"/>
                </a:solidFill>
              </a:rPr>
              <a:t> of the whole.</a:t>
            </a:r>
          </a:p>
          <a:p>
            <a:pPr algn="just"/>
            <a:r>
              <a:rPr lang="en-US" dirty="0">
                <a:solidFill>
                  <a:schemeClr val="tx1"/>
                </a:solidFill>
              </a:rPr>
              <a:t>It works by splitting the dataset into K-parts(K=5 or K=10). Each split of the data is called a fold. The </a:t>
            </a:r>
            <a:r>
              <a:rPr lang="en-US" dirty="0" err="1">
                <a:solidFill>
                  <a:schemeClr val="tx1"/>
                </a:solidFill>
              </a:rPr>
              <a:t>alogirthm</a:t>
            </a:r>
            <a:r>
              <a:rPr lang="en-US" dirty="0">
                <a:solidFill>
                  <a:schemeClr val="tx1"/>
                </a:solidFill>
              </a:rPr>
              <a:t> is trained on K-1 folds with one held back and tested on the held back fold. This is repeated so that each fold of the dataset is given a chance to be the held back test set.</a:t>
            </a:r>
          </a:p>
          <a:p>
            <a:pPr algn="just"/>
            <a:r>
              <a:rPr lang="en-US" dirty="0">
                <a:solidFill>
                  <a:schemeClr val="tx1"/>
                </a:solidFill>
              </a:rPr>
              <a:t>In stratified K-fold cross validation, it uses stratified sampling Instead of random sampling.</a:t>
            </a:r>
          </a:p>
        </p:txBody>
      </p:sp>
      <p:sp>
        <p:nvSpPr>
          <p:cNvPr id="5" name="Title 1">
            <a:extLst>
              <a:ext uri="{FF2B5EF4-FFF2-40B4-BE49-F238E27FC236}">
                <a16:creationId xmlns:a16="http://schemas.microsoft.com/office/drawing/2014/main" xmlns="" id="{3F329996-52AA-4301-93E6-669787970538}"/>
              </a:ext>
            </a:extLst>
          </p:cNvPr>
          <p:cNvSpPr>
            <a:spLocks noGrp="1"/>
          </p:cNvSpPr>
          <p:nvPr>
            <p:ph type="title"/>
          </p:nvPr>
        </p:nvSpPr>
        <p:spPr>
          <a:xfrm>
            <a:off x="697828" y="477168"/>
            <a:ext cx="5155017" cy="616311"/>
          </a:xfrm>
        </p:spPr>
        <p:txBody>
          <a:bodyPr>
            <a:noAutofit/>
          </a:bodyPr>
          <a:lstStyle/>
          <a:p>
            <a:r>
              <a:rPr lang="en-US" sz="2800" b="1">
                <a:solidFill>
                  <a:srgbClr val="002060"/>
                </a:solidFill>
                <a:latin typeface="Arial"/>
              </a:rPr>
              <a:t> Model Validation Technique:</a:t>
            </a:r>
            <a:endParaRPr lang="en-US" sz="2800" b="1">
              <a:solidFill>
                <a:srgbClr val="002060"/>
              </a:solidFill>
              <a:highlight>
                <a:srgbClr val="FFFFFF"/>
              </a:highlight>
              <a:latin typeface="Arial"/>
              <a:cs typeface="Arial"/>
            </a:endParaRPr>
          </a:p>
        </p:txBody>
      </p:sp>
    </p:spTree>
    <p:extLst>
      <p:ext uri="{BB962C8B-B14F-4D97-AF65-F5344CB8AC3E}">
        <p14:creationId xmlns:p14="http://schemas.microsoft.com/office/powerpoint/2010/main" xmlns="" val="318019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DAC4154-3462-48FC-A063-3C9CCF923CC1}"/>
              </a:ext>
            </a:extLst>
          </p:cNvPr>
          <p:cNvSpPr>
            <a:spLocks noGrp="1"/>
          </p:cNvSpPr>
          <p:nvPr>
            <p:ph type="body" idx="1"/>
          </p:nvPr>
        </p:nvSpPr>
        <p:spPr>
          <a:xfrm>
            <a:off x="609599" y="896901"/>
            <a:ext cx="7895377" cy="5627219"/>
          </a:xfrm>
        </p:spPr>
        <p:txBody>
          <a:bodyPr>
            <a:normAutofit/>
          </a:bodyPr>
          <a:lstStyle/>
          <a:p>
            <a:pPr marL="137160" indent="0">
              <a:buNone/>
            </a:pPr>
            <a:r>
              <a:rPr lang="en-US" sz="2400" b="1">
                <a:solidFill>
                  <a:srgbClr val="002060"/>
                </a:solidFill>
                <a:latin typeface="Arial"/>
                <a:cs typeface="Arial"/>
              </a:rPr>
              <a:t>Logistic Regression:</a:t>
            </a:r>
          </a:p>
          <a:p>
            <a:pPr marL="422910" indent="-285750" algn="just"/>
            <a:r>
              <a:rPr lang="en-US">
                <a:solidFill>
                  <a:schemeClr val="tx1"/>
                </a:solidFill>
                <a:latin typeface="Arial"/>
                <a:cs typeface="Arial"/>
              </a:rPr>
              <a:t>Logistic regression is a statistical model that in its basic form uses a logistic function to model a binary dependent variable.</a:t>
            </a:r>
            <a:endParaRPr lang="en-US" dirty="0">
              <a:solidFill>
                <a:schemeClr val="tx1"/>
              </a:solidFill>
              <a:latin typeface="Arial"/>
              <a:cs typeface="Arial"/>
            </a:endParaRPr>
          </a:p>
          <a:p>
            <a:pPr marL="422910" indent="-285750" algn="just"/>
            <a:r>
              <a:rPr lang="en-US" dirty="0">
                <a:solidFill>
                  <a:schemeClr val="tx1"/>
                </a:solidFill>
                <a:latin typeface="Arial"/>
                <a:cs typeface="Arial"/>
              </a:rPr>
              <a:t>A Logistic regression model predicts a dependent data variable by </a:t>
            </a:r>
            <a:r>
              <a:rPr lang="en-US">
                <a:solidFill>
                  <a:schemeClr val="tx1"/>
                </a:solidFill>
                <a:latin typeface="Arial"/>
                <a:cs typeface="Arial"/>
              </a:rPr>
              <a:t>analyzing the relastionship betwwen one or more existing independent variables.</a:t>
            </a:r>
            <a:endParaRPr lang="en-US" dirty="0">
              <a:solidFill>
                <a:schemeClr val="tx1"/>
              </a:solidFill>
              <a:latin typeface="Arial"/>
              <a:cs typeface="Arial"/>
            </a:endParaRPr>
          </a:p>
          <a:p>
            <a:pPr marL="422910" indent="-285750" algn="just"/>
            <a:r>
              <a:rPr lang="en-US">
                <a:solidFill>
                  <a:schemeClr val="tx1"/>
                </a:solidFill>
                <a:latin typeface="Arial"/>
                <a:cs typeface="Arial"/>
              </a:rPr>
              <a:t>By using train_test_split validation</a:t>
            </a:r>
            <a:r>
              <a:rPr lang="en-US" dirty="0">
                <a:solidFill>
                  <a:schemeClr val="tx1"/>
                </a:solidFill>
                <a:latin typeface="Arial"/>
                <a:cs typeface="Arial"/>
              </a:rPr>
              <a:t> </a:t>
            </a:r>
            <a:r>
              <a:rPr lang="en-US">
                <a:solidFill>
                  <a:schemeClr val="tx1"/>
                </a:solidFill>
                <a:latin typeface="Arial"/>
                <a:cs typeface="Arial"/>
              </a:rPr>
              <a:t>technique , we got </a:t>
            </a:r>
            <a:endParaRPr lang="en-US" dirty="0">
              <a:solidFill>
                <a:schemeClr val="tx1"/>
              </a:solidFill>
              <a:latin typeface="Arial"/>
              <a:cs typeface="Arial"/>
            </a:endParaRPr>
          </a:p>
          <a:p>
            <a:pPr marL="137160" indent="0" algn="just">
              <a:buNone/>
            </a:pPr>
            <a:endParaRPr lang="en-US" dirty="0">
              <a:solidFill>
                <a:schemeClr val="tx1"/>
              </a:solidFill>
              <a:latin typeface="Arial"/>
              <a:cs typeface="Arial"/>
            </a:endParaRPr>
          </a:p>
          <a:p>
            <a:pPr marL="137160" indent="0" algn="just">
              <a:buNone/>
            </a:pPr>
            <a:endParaRPr lang="en-US" dirty="0">
              <a:solidFill>
                <a:schemeClr val="tx1"/>
              </a:solidFill>
              <a:latin typeface="Arial"/>
              <a:cs typeface="Arial"/>
            </a:endParaRPr>
          </a:p>
        </p:txBody>
      </p:sp>
      <p:sp>
        <p:nvSpPr>
          <p:cNvPr id="5" name="Title 1">
            <a:extLst>
              <a:ext uri="{FF2B5EF4-FFF2-40B4-BE49-F238E27FC236}">
                <a16:creationId xmlns:a16="http://schemas.microsoft.com/office/drawing/2014/main" xmlns="" id="{650DB95F-755C-48B2-BD6E-F5C3219FF218}"/>
              </a:ext>
            </a:extLst>
          </p:cNvPr>
          <p:cNvSpPr>
            <a:spLocks noGrp="1"/>
          </p:cNvSpPr>
          <p:nvPr>
            <p:ph type="title"/>
          </p:nvPr>
        </p:nvSpPr>
        <p:spPr>
          <a:xfrm>
            <a:off x="442250" y="292584"/>
            <a:ext cx="2982608" cy="616311"/>
          </a:xfrm>
        </p:spPr>
        <p:txBody>
          <a:bodyPr>
            <a:noAutofit/>
          </a:bodyPr>
          <a:lstStyle/>
          <a:p>
            <a:r>
              <a:rPr lang="en-US" sz="2800" b="1" dirty="0">
                <a:solidFill>
                  <a:srgbClr val="002060"/>
                </a:solidFill>
                <a:latin typeface="Arial"/>
              </a:rPr>
              <a:t> Model Building</a:t>
            </a:r>
            <a:endParaRPr lang="en-US"/>
          </a:p>
        </p:txBody>
      </p:sp>
      <p:pic>
        <p:nvPicPr>
          <p:cNvPr id="4" name="Picture 5">
            <a:extLst>
              <a:ext uri="{FF2B5EF4-FFF2-40B4-BE49-F238E27FC236}">
                <a16:creationId xmlns:a16="http://schemas.microsoft.com/office/drawing/2014/main" xmlns="" id="{B80BCC4C-0141-4855-B06B-5E26BA19C7E9}"/>
              </a:ext>
            </a:extLst>
          </p:cNvPr>
          <p:cNvPicPr>
            <a:picLocks noChangeAspect="1"/>
          </p:cNvPicPr>
          <p:nvPr/>
        </p:nvPicPr>
        <p:blipFill>
          <a:blip r:embed="rId2"/>
          <a:stretch>
            <a:fillRect/>
          </a:stretch>
        </p:blipFill>
        <p:spPr>
          <a:xfrm>
            <a:off x="1993506" y="3570026"/>
            <a:ext cx="4617435" cy="2770681"/>
          </a:xfrm>
          <a:prstGeom prst="rect">
            <a:avLst/>
          </a:prstGeom>
        </p:spPr>
      </p:pic>
    </p:spTree>
    <p:extLst>
      <p:ext uri="{BB962C8B-B14F-4D97-AF65-F5344CB8AC3E}">
        <p14:creationId xmlns:p14="http://schemas.microsoft.com/office/powerpoint/2010/main" xmlns="" val="3441222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99398EC-D2DE-4A83-85B4-DF409B2D8896}"/>
              </a:ext>
            </a:extLst>
          </p:cNvPr>
          <p:cNvSpPr>
            <a:spLocks noGrp="1"/>
          </p:cNvSpPr>
          <p:nvPr>
            <p:ph type="body" idx="1"/>
          </p:nvPr>
        </p:nvSpPr>
        <p:spPr>
          <a:xfrm>
            <a:off x="609599" y="896901"/>
            <a:ext cx="7554608" cy="5570424"/>
          </a:xfrm>
        </p:spPr>
        <p:txBody>
          <a:bodyPr/>
          <a:lstStyle/>
          <a:p>
            <a:pPr marL="137160" indent="0">
              <a:buNone/>
            </a:pPr>
            <a:r>
              <a:rPr lang="en-US" b="1">
                <a:solidFill>
                  <a:schemeClr val="dk1"/>
                </a:solidFill>
                <a:highlight>
                  <a:srgbClr val="FFFFFF"/>
                </a:highlight>
                <a:latin typeface="Arial"/>
                <a:cs typeface="Arial"/>
              </a:rPr>
              <a:t>Logistic Regression using stratified k-folds cross-validation:</a:t>
            </a:r>
          </a:p>
          <a:p>
            <a:pPr marL="137160" indent="0">
              <a:buNone/>
            </a:pPr>
            <a:r>
              <a:rPr lang="en-US">
                <a:solidFill>
                  <a:schemeClr val="dk1"/>
                </a:solidFill>
                <a:highlight>
                  <a:srgbClr val="FFFFFF"/>
                </a:highlight>
                <a:latin typeface="Arial"/>
                <a:cs typeface="Arial"/>
              </a:rPr>
              <a:t>The mean validation accuracy:</a:t>
            </a:r>
          </a:p>
          <a:p>
            <a:pPr marL="137160" indent="0">
              <a:buNone/>
            </a:pPr>
            <a:endParaRPr lang="en-US" b="1" dirty="0">
              <a:solidFill>
                <a:schemeClr val="dk1"/>
              </a:solidFill>
              <a:highlight>
                <a:srgbClr val="FFFFFF"/>
              </a:highlight>
              <a:latin typeface="Arial"/>
              <a:cs typeface="Arial"/>
            </a:endParaRPr>
          </a:p>
        </p:txBody>
      </p:sp>
      <p:sp>
        <p:nvSpPr>
          <p:cNvPr id="5" name="Title 1">
            <a:extLst>
              <a:ext uri="{FF2B5EF4-FFF2-40B4-BE49-F238E27FC236}">
                <a16:creationId xmlns:a16="http://schemas.microsoft.com/office/drawing/2014/main" xmlns="" id="{A1659B56-B53B-4F68-9EB7-338A1107598A}"/>
              </a:ext>
            </a:extLst>
          </p:cNvPr>
          <p:cNvSpPr>
            <a:spLocks noGrp="1"/>
          </p:cNvSpPr>
          <p:nvPr>
            <p:ph type="title"/>
          </p:nvPr>
        </p:nvSpPr>
        <p:spPr>
          <a:xfrm>
            <a:off x="442250" y="292584"/>
            <a:ext cx="6617489" cy="616311"/>
          </a:xfrm>
        </p:spPr>
        <p:txBody>
          <a:bodyPr>
            <a:noAutofit/>
          </a:bodyPr>
          <a:lstStyle/>
          <a:p>
            <a:r>
              <a:rPr lang="en-US" sz="2800" b="1">
                <a:solidFill>
                  <a:srgbClr val="002060"/>
                </a:solidFill>
                <a:latin typeface="Arial"/>
              </a:rPr>
              <a:t> Model Building-</a:t>
            </a:r>
            <a:r>
              <a:rPr lang="en-US" sz="2800" b="1">
                <a:solidFill>
                  <a:srgbClr val="002060"/>
                </a:solidFill>
                <a:highlight>
                  <a:srgbClr val="FFFFFF"/>
                </a:highlight>
                <a:latin typeface="Arial"/>
                <a:cs typeface="Arial"/>
              </a:rPr>
              <a:t>Logistic Regression</a:t>
            </a:r>
            <a:endParaRPr lang="en-US">
              <a:solidFill>
                <a:srgbClr val="002060"/>
              </a:solidFill>
            </a:endParaRPr>
          </a:p>
        </p:txBody>
      </p:sp>
      <p:pic>
        <p:nvPicPr>
          <p:cNvPr id="2" name="Picture 3">
            <a:extLst>
              <a:ext uri="{FF2B5EF4-FFF2-40B4-BE49-F238E27FC236}">
                <a16:creationId xmlns:a16="http://schemas.microsoft.com/office/drawing/2014/main" xmlns="" id="{F33011FB-3C63-4708-89F1-5CA939A43A7E}"/>
              </a:ext>
            </a:extLst>
          </p:cNvPr>
          <p:cNvPicPr>
            <a:picLocks noChangeAspect="1"/>
          </p:cNvPicPr>
          <p:nvPr/>
        </p:nvPicPr>
        <p:blipFill>
          <a:blip r:embed="rId2"/>
          <a:stretch>
            <a:fillRect/>
          </a:stretch>
        </p:blipFill>
        <p:spPr>
          <a:xfrm>
            <a:off x="985394" y="1887205"/>
            <a:ext cx="5341572" cy="3580546"/>
          </a:xfrm>
          <a:prstGeom prst="rect">
            <a:avLst/>
          </a:prstGeom>
        </p:spPr>
      </p:pic>
    </p:spTree>
    <p:extLst>
      <p:ext uri="{BB962C8B-B14F-4D97-AF65-F5344CB8AC3E}">
        <p14:creationId xmlns:p14="http://schemas.microsoft.com/office/powerpoint/2010/main" xmlns="" val="2657542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423BD88-96DE-4FEA-A03D-CDEE4A10AE62}"/>
              </a:ext>
            </a:extLst>
          </p:cNvPr>
          <p:cNvSpPr>
            <a:spLocks noGrp="1"/>
          </p:cNvSpPr>
          <p:nvPr>
            <p:ph type="body" idx="1"/>
          </p:nvPr>
        </p:nvSpPr>
        <p:spPr>
          <a:xfrm>
            <a:off x="609599" y="896901"/>
            <a:ext cx="7228036" cy="5811803"/>
          </a:xfrm>
        </p:spPr>
        <p:txBody>
          <a:bodyPr/>
          <a:lstStyle/>
          <a:p>
            <a:r>
              <a:rPr lang="en-US" b="1">
                <a:solidFill>
                  <a:srgbClr val="111111"/>
                </a:solidFill>
                <a:highlight>
                  <a:srgbClr val="FFFFFF"/>
                </a:highlight>
              </a:rPr>
              <a:t>Receiver Operating Characteristics curve(ROC):</a:t>
            </a:r>
          </a:p>
          <a:p>
            <a:pPr marL="137160" indent="0">
              <a:buNone/>
            </a:pPr>
            <a:endParaRPr lang="en-US" b="1" dirty="0">
              <a:solidFill>
                <a:srgbClr val="111111"/>
              </a:solidFill>
              <a:highlight>
                <a:srgbClr val="FFFFFF"/>
              </a:highlight>
            </a:endParaRPr>
          </a:p>
          <a:p>
            <a:pPr marL="137160" indent="0">
              <a:buNone/>
            </a:pPr>
            <a:endParaRPr lang="en-US" b="1" dirty="0">
              <a:solidFill>
                <a:srgbClr val="111111"/>
              </a:solidFill>
              <a:highlight>
                <a:srgbClr val="FFFFFF"/>
              </a:highlight>
            </a:endParaRPr>
          </a:p>
          <a:p>
            <a:pPr marL="137160" indent="0">
              <a:buNone/>
            </a:pPr>
            <a:endParaRPr lang="en-US" b="1" dirty="0">
              <a:solidFill>
                <a:srgbClr val="111111"/>
              </a:solidFill>
              <a:highlight>
                <a:srgbClr val="FFFFFF"/>
              </a:highlight>
            </a:endParaRPr>
          </a:p>
          <a:p>
            <a:pPr marL="137160" indent="0">
              <a:buNone/>
            </a:pPr>
            <a:endParaRPr lang="en-US" b="1" dirty="0">
              <a:solidFill>
                <a:srgbClr val="111111"/>
              </a:solidFill>
              <a:highlight>
                <a:srgbClr val="FFFFFF"/>
              </a:highlight>
            </a:endParaRPr>
          </a:p>
          <a:p>
            <a:pPr marL="137160" indent="0">
              <a:buNone/>
            </a:pPr>
            <a:endParaRPr lang="en-US" b="1" dirty="0">
              <a:solidFill>
                <a:srgbClr val="111111"/>
              </a:solidFill>
              <a:highlight>
                <a:srgbClr val="FFFFFF"/>
              </a:highlight>
            </a:endParaRPr>
          </a:p>
          <a:p>
            <a:pPr marL="137160" indent="0">
              <a:buNone/>
            </a:pPr>
            <a:endParaRPr lang="en-US" b="1" dirty="0">
              <a:solidFill>
                <a:srgbClr val="111111"/>
              </a:solidFill>
              <a:highlight>
                <a:srgbClr val="FFFFFF"/>
              </a:highlight>
            </a:endParaRPr>
          </a:p>
          <a:p>
            <a:pPr marL="137160" indent="0">
              <a:buNone/>
            </a:pPr>
            <a:endParaRPr lang="en-US" b="1" dirty="0">
              <a:solidFill>
                <a:srgbClr val="111111"/>
              </a:solidFill>
              <a:highlight>
                <a:srgbClr val="FFFFFF"/>
              </a:highlight>
            </a:endParaRPr>
          </a:p>
          <a:p>
            <a:pPr marL="137160" indent="0">
              <a:buNone/>
            </a:pPr>
            <a:endParaRPr lang="en-US" b="1" dirty="0">
              <a:solidFill>
                <a:srgbClr val="111111"/>
              </a:solidFill>
              <a:highlight>
                <a:srgbClr val="FFFFFF"/>
              </a:highlight>
            </a:endParaRPr>
          </a:p>
          <a:p>
            <a:pPr marL="137160" indent="0">
              <a:buNone/>
            </a:pPr>
            <a:endParaRPr lang="en-US" b="1" dirty="0">
              <a:solidFill>
                <a:srgbClr val="111111"/>
              </a:solidFill>
              <a:highlight>
                <a:srgbClr val="FFFFFF"/>
              </a:highlight>
            </a:endParaRPr>
          </a:p>
          <a:p>
            <a:pPr marL="137160" indent="0">
              <a:buNone/>
            </a:pPr>
            <a:endParaRPr lang="en-US" b="1" dirty="0">
              <a:solidFill>
                <a:srgbClr val="111111"/>
              </a:solidFill>
              <a:highlight>
                <a:srgbClr val="FFFFFF"/>
              </a:highlight>
            </a:endParaRPr>
          </a:p>
          <a:p>
            <a:pPr marL="137160" indent="0">
              <a:buNone/>
            </a:pPr>
            <a:endParaRPr lang="en-US" b="1" dirty="0">
              <a:solidFill>
                <a:srgbClr val="111111"/>
              </a:solidFill>
              <a:highlight>
                <a:srgbClr val="FFFFFF"/>
              </a:highlight>
            </a:endParaRPr>
          </a:p>
          <a:p>
            <a:pPr marL="137160" indent="0">
              <a:buNone/>
            </a:pPr>
            <a:endParaRPr lang="en-US" b="1" dirty="0">
              <a:solidFill>
                <a:srgbClr val="111111"/>
              </a:solidFill>
              <a:highlight>
                <a:srgbClr val="FFFFFF"/>
              </a:highlight>
            </a:endParaRPr>
          </a:p>
          <a:p>
            <a:pPr marL="137160" indent="0">
              <a:buNone/>
            </a:pPr>
            <a:r>
              <a:rPr lang="en-US" dirty="0">
                <a:solidFill>
                  <a:schemeClr val="tx1"/>
                </a:solidFill>
                <a:highlight>
                  <a:srgbClr val="FFFFFF"/>
                </a:highlight>
                <a:latin typeface="Calibri"/>
                <a:cs typeface="Calibri"/>
              </a:rPr>
              <a:t>From ROC Curve, </a:t>
            </a:r>
            <a:r>
              <a:rPr lang="en-US">
                <a:solidFill>
                  <a:schemeClr val="tx1"/>
                </a:solidFill>
                <a:highlight>
                  <a:srgbClr val="FFFFFF"/>
                </a:highlight>
                <a:latin typeface="Calibri"/>
                <a:cs typeface="Calibri"/>
              </a:rPr>
              <a:t>Area Under the Curve value = 0.8613</a:t>
            </a:r>
            <a:endParaRPr lang="en-US">
              <a:solidFill>
                <a:schemeClr val="tx1"/>
              </a:solidFill>
            </a:endParaRPr>
          </a:p>
          <a:p>
            <a:pPr marL="137160" indent="0">
              <a:buNone/>
            </a:pPr>
            <a:endParaRPr lang="en-US" b="1" dirty="0">
              <a:solidFill>
                <a:srgbClr val="111111"/>
              </a:solidFill>
              <a:highlight>
                <a:srgbClr val="FFFFFF"/>
              </a:highlight>
            </a:endParaRPr>
          </a:p>
        </p:txBody>
      </p:sp>
      <p:sp>
        <p:nvSpPr>
          <p:cNvPr id="5" name="Title 1">
            <a:extLst>
              <a:ext uri="{FF2B5EF4-FFF2-40B4-BE49-F238E27FC236}">
                <a16:creationId xmlns:a16="http://schemas.microsoft.com/office/drawing/2014/main" xmlns="" id="{52BD6F23-EB00-4764-9031-E1129C1B1B9F}"/>
              </a:ext>
            </a:extLst>
          </p:cNvPr>
          <p:cNvSpPr>
            <a:spLocks noGrp="1"/>
          </p:cNvSpPr>
          <p:nvPr>
            <p:ph type="title"/>
          </p:nvPr>
        </p:nvSpPr>
        <p:spPr>
          <a:xfrm>
            <a:off x="442250" y="292584"/>
            <a:ext cx="6858867" cy="616311"/>
          </a:xfrm>
        </p:spPr>
        <p:txBody>
          <a:bodyPr>
            <a:noAutofit/>
          </a:bodyPr>
          <a:lstStyle/>
          <a:p>
            <a:r>
              <a:rPr lang="en-US" sz="2800" b="1">
                <a:solidFill>
                  <a:srgbClr val="002060"/>
                </a:solidFill>
                <a:latin typeface="Arial"/>
              </a:rPr>
              <a:t> Model Building:</a:t>
            </a:r>
            <a:r>
              <a:rPr lang="en-US" sz="2800" b="1" dirty="0">
                <a:solidFill>
                  <a:srgbClr val="002060"/>
                </a:solidFill>
                <a:latin typeface="Arial"/>
                <a:cs typeface="Arial"/>
              </a:rPr>
              <a:t> </a:t>
            </a:r>
            <a:r>
              <a:rPr lang="en-US" sz="2800" b="1">
                <a:solidFill>
                  <a:srgbClr val="002060"/>
                </a:solidFill>
                <a:highlight>
                  <a:srgbClr val="FFFFFF"/>
                </a:highlight>
                <a:latin typeface="Arial"/>
                <a:cs typeface="Arial"/>
              </a:rPr>
              <a:t>Logistic Regression</a:t>
            </a:r>
            <a:endParaRPr lang="en-US">
              <a:solidFill>
                <a:srgbClr val="002060"/>
              </a:solidFill>
            </a:endParaRPr>
          </a:p>
        </p:txBody>
      </p:sp>
      <p:pic>
        <p:nvPicPr>
          <p:cNvPr id="2" name="Picture 3">
            <a:extLst>
              <a:ext uri="{FF2B5EF4-FFF2-40B4-BE49-F238E27FC236}">
                <a16:creationId xmlns:a16="http://schemas.microsoft.com/office/drawing/2014/main" xmlns="" id="{F9E936D5-D86D-413A-92E3-26FF51C6FC2B}"/>
              </a:ext>
            </a:extLst>
          </p:cNvPr>
          <p:cNvPicPr>
            <a:picLocks noChangeAspect="1"/>
          </p:cNvPicPr>
          <p:nvPr/>
        </p:nvPicPr>
        <p:blipFill>
          <a:blip r:embed="rId2"/>
          <a:stretch>
            <a:fillRect/>
          </a:stretch>
        </p:blipFill>
        <p:spPr>
          <a:xfrm>
            <a:off x="1056388" y="1353037"/>
            <a:ext cx="5881125" cy="4521094"/>
          </a:xfrm>
          <a:prstGeom prst="rect">
            <a:avLst/>
          </a:prstGeom>
        </p:spPr>
      </p:pic>
    </p:spTree>
    <p:extLst>
      <p:ext uri="{BB962C8B-B14F-4D97-AF65-F5344CB8AC3E}">
        <p14:creationId xmlns:p14="http://schemas.microsoft.com/office/powerpoint/2010/main" xmlns="" val="3014893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D78E29E-5F4D-4542-AD43-0C50C42AE7BC}"/>
              </a:ext>
            </a:extLst>
          </p:cNvPr>
          <p:cNvSpPr>
            <a:spLocks noGrp="1"/>
          </p:cNvSpPr>
          <p:nvPr>
            <p:ph type="body" idx="1"/>
          </p:nvPr>
        </p:nvSpPr>
        <p:spPr>
          <a:xfrm>
            <a:off x="609599" y="896901"/>
            <a:ext cx="7299030" cy="5740809"/>
          </a:xfrm>
        </p:spPr>
        <p:txBody>
          <a:bodyPr>
            <a:normAutofit/>
          </a:bodyPr>
          <a:lstStyle/>
          <a:p>
            <a:pPr marL="137160" indent="0">
              <a:buNone/>
            </a:pPr>
            <a:endParaRPr lang="en-US" b="1" dirty="0">
              <a:solidFill>
                <a:schemeClr val="dk1"/>
              </a:solidFill>
              <a:highlight>
                <a:srgbClr val="FFFFFF"/>
              </a:highlight>
              <a:latin typeface="Arial"/>
              <a:cs typeface="Arial"/>
            </a:endParaRPr>
          </a:p>
          <a:p>
            <a:pPr marL="137160" indent="0">
              <a:buNone/>
            </a:pPr>
            <a:r>
              <a:rPr lang="en-US" b="1">
                <a:solidFill>
                  <a:schemeClr val="dk1"/>
                </a:solidFill>
                <a:highlight>
                  <a:srgbClr val="FFFFFF"/>
                </a:highlight>
                <a:latin typeface="Arial"/>
                <a:cs typeface="Arial"/>
              </a:rPr>
              <a:t>Decision Tree using stratified k-folds cross-validation:</a:t>
            </a:r>
            <a:endParaRPr lang="en-US">
              <a:solidFill>
                <a:schemeClr val="dk1"/>
              </a:solidFill>
            </a:endParaRPr>
          </a:p>
          <a:p>
            <a:r>
              <a:rPr lang="en-US">
                <a:solidFill>
                  <a:schemeClr val="dk1"/>
                </a:solidFill>
                <a:highlight>
                  <a:srgbClr val="FFFFFF"/>
                </a:highlight>
                <a:latin typeface="Arial"/>
                <a:cs typeface="Arial"/>
              </a:rPr>
              <a:t>The mean validation accuracy:</a:t>
            </a:r>
            <a:endParaRPr lang="en-US">
              <a:solidFill>
                <a:schemeClr val="dk1"/>
              </a:solidFill>
            </a:endParaRPr>
          </a:p>
        </p:txBody>
      </p:sp>
      <p:sp>
        <p:nvSpPr>
          <p:cNvPr id="5" name="Title 1">
            <a:extLst>
              <a:ext uri="{FF2B5EF4-FFF2-40B4-BE49-F238E27FC236}">
                <a16:creationId xmlns:a16="http://schemas.microsoft.com/office/drawing/2014/main" xmlns="" id="{1207E837-2203-43FF-BA3F-B83E57B5D942}"/>
              </a:ext>
            </a:extLst>
          </p:cNvPr>
          <p:cNvSpPr>
            <a:spLocks noGrp="1"/>
          </p:cNvSpPr>
          <p:nvPr>
            <p:ph type="title"/>
          </p:nvPr>
        </p:nvSpPr>
        <p:spPr>
          <a:xfrm>
            <a:off x="442250" y="292584"/>
            <a:ext cx="5580980" cy="616311"/>
          </a:xfrm>
        </p:spPr>
        <p:txBody>
          <a:bodyPr>
            <a:noAutofit/>
          </a:bodyPr>
          <a:lstStyle/>
          <a:p>
            <a:r>
              <a:rPr lang="en-US" sz="2800" b="1">
                <a:solidFill>
                  <a:srgbClr val="002060"/>
                </a:solidFill>
                <a:latin typeface="Arial"/>
              </a:rPr>
              <a:t> Model Building-</a:t>
            </a:r>
            <a:r>
              <a:rPr lang="en-US" sz="2800" b="1">
                <a:solidFill>
                  <a:srgbClr val="002060"/>
                </a:solidFill>
                <a:highlight>
                  <a:srgbClr val="FFFFFF"/>
                </a:highlight>
                <a:latin typeface="Arial"/>
                <a:cs typeface="Arial"/>
              </a:rPr>
              <a:t>Decision Tree</a:t>
            </a:r>
            <a:endParaRPr lang="en-US">
              <a:solidFill>
                <a:srgbClr val="002060"/>
              </a:solidFill>
            </a:endParaRPr>
          </a:p>
        </p:txBody>
      </p:sp>
      <p:pic>
        <p:nvPicPr>
          <p:cNvPr id="2" name="Picture 3">
            <a:extLst>
              <a:ext uri="{FF2B5EF4-FFF2-40B4-BE49-F238E27FC236}">
                <a16:creationId xmlns:a16="http://schemas.microsoft.com/office/drawing/2014/main" xmlns="" id="{C6126602-0703-47DC-A778-2656D93AAFF5}"/>
              </a:ext>
            </a:extLst>
          </p:cNvPr>
          <p:cNvPicPr>
            <a:picLocks noChangeAspect="1"/>
          </p:cNvPicPr>
          <p:nvPr/>
        </p:nvPicPr>
        <p:blipFill>
          <a:blip r:embed="rId2"/>
          <a:stretch>
            <a:fillRect/>
          </a:stretch>
        </p:blipFill>
        <p:spPr>
          <a:xfrm>
            <a:off x="1098985" y="2333347"/>
            <a:ext cx="4759423" cy="3625380"/>
          </a:xfrm>
          <a:prstGeom prst="rect">
            <a:avLst/>
          </a:prstGeom>
        </p:spPr>
      </p:pic>
    </p:spTree>
    <p:extLst>
      <p:ext uri="{BB962C8B-B14F-4D97-AF65-F5344CB8AC3E}">
        <p14:creationId xmlns:p14="http://schemas.microsoft.com/office/powerpoint/2010/main" xmlns="" val="510830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94FA5FB-AA3F-467C-BDD0-56571B52038C}"/>
              </a:ext>
            </a:extLst>
          </p:cNvPr>
          <p:cNvSpPr>
            <a:spLocks noGrp="1"/>
          </p:cNvSpPr>
          <p:nvPr>
            <p:ph type="body" idx="1"/>
          </p:nvPr>
        </p:nvSpPr>
        <p:spPr>
          <a:xfrm>
            <a:off x="609599" y="896901"/>
            <a:ext cx="7540409" cy="5584623"/>
          </a:xfrm>
        </p:spPr>
        <p:txBody>
          <a:bodyPr>
            <a:normAutofit lnSpcReduction="10000"/>
          </a:bodyPr>
          <a:lstStyle/>
          <a:p>
            <a:r>
              <a:rPr lang="en-US" b="1">
                <a:solidFill>
                  <a:srgbClr val="111111"/>
                </a:solidFill>
                <a:highlight>
                  <a:srgbClr val="FFFFFF"/>
                </a:highlight>
              </a:rPr>
              <a:t>Receiver Operating Characteristics curve(ROC):</a:t>
            </a:r>
          </a:p>
          <a:p>
            <a:endParaRPr lang="en-US" b="1" dirty="0">
              <a:solidFill>
                <a:srgbClr val="111111"/>
              </a:solidFill>
              <a:highlight>
                <a:srgbClr val="FFFFFF"/>
              </a:highlight>
            </a:endParaRPr>
          </a:p>
          <a:p>
            <a:endParaRPr lang="en-US" b="1" dirty="0">
              <a:solidFill>
                <a:srgbClr val="111111"/>
              </a:solidFill>
              <a:highlight>
                <a:srgbClr val="FFFFFF"/>
              </a:highlight>
            </a:endParaRPr>
          </a:p>
          <a:p>
            <a:endParaRPr lang="en-US" b="1" dirty="0">
              <a:solidFill>
                <a:srgbClr val="111111"/>
              </a:solidFill>
              <a:highlight>
                <a:srgbClr val="FFFFFF"/>
              </a:highlight>
            </a:endParaRPr>
          </a:p>
          <a:p>
            <a:endParaRPr lang="en-US" b="1" dirty="0">
              <a:solidFill>
                <a:srgbClr val="111111"/>
              </a:solidFill>
              <a:highlight>
                <a:srgbClr val="FFFFFF"/>
              </a:highlight>
            </a:endParaRPr>
          </a:p>
          <a:p>
            <a:endParaRPr lang="en-US" b="1" dirty="0">
              <a:solidFill>
                <a:srgbClr val="111111"/>
              </a:solidFill>
              <a:highlight>
                <a:srgbClr val="FFFFFF"/>
              </a:highlight>
            </a:endParaRPr>
          </a:p>
          <a:p>
            <a:endParaRPr lang="en-US" b="1" dirty="0">
              <a:solidFill>
                <a:srgbClr val="111111"/>
              </a:solidFill>
              <a:highlight>
                <a:srgbClr val="FFFFFF"/>
              </a:highlight>
            </a:endParaRPr>
          </a:p>
          <a:p>
            <a:endParaRPr lang="en-US" b="1" dirty="0">
              <a:solidFill>
                <a:srgbClr val="111111"/>
              </a:solidFill>
              <a:highlight>
                <a:srgbClr val="FFFFFF"/>
              </a:highlight>
            </a:endParaRPr>
          </a:p>
          <a:p>
            <a:endParaRPr lang="en-US" b="1" dirty="0">
              <a:solidFill>
                <a:srgbClr val="111111"/>
              </a:solidFill>
              <a:highlight>
                <a:srgbClr val="FFFFFF"/>
              </a:highlight>
            </a:endParaRPr>
          </a:p>
          <a:p>
            <a:endParaRPr lang="en-US" b="1" dirty="0">
              <a:solidFill>
                <a:srgbClr val="111111"/>
              </a:solidFill>
              <a:highlight>
                <a:srgbClr val="FFFFFF"/>
              </a:highlight>
            </a:endParaRPr>
          </a:p>
          <a:p>
            <a:endParaRPr lang="en-US" b="1" dirty="0">
              <a:solidFill>
                <a:srgbClr val="111111"/>
              </a:solidFill>
              <a:highlight>
                <a:srgbClr val="FFFFFF"/>
              </a:highlight>
            </a:endParaRPr>
          </a:p>
          <a:p>
            <a:endParaRPr lang="en-US" b="1" dirty="0">
              <a:solidFill>
                <a:srgbClr val="111111"/>
              </a:solidFill>
              <a:highlight>
                <a:srgbClr val="FFFFFF"/>
              </a:highlight>
            </a:endParaRPr>
          </a:p>
          <a:p>
            <a:pPr marL="137160" indent="0">
              <a:buNone/>
            </a:pPr>
            <a:endParaRPr lang="en-US" dirty="0">
              <a:highlight>
                <a:srgbClr val="FFFFFF"/>
              </a:highlight>
              <a:latin typeface="Calibri"/>
              <a:cs typeface="Calibri"/>
            </a:endParaRPr>
          </a:p>
          <a:p>
            <a:pPr marL="137160" indent="0">
              <a:buNone/>
            </a:pPr>
            <a:r>
              <a:rPr lang="en-US" dirty="0">
                <a:solidFill>
                  <a:schemeClr val="tx1"/>
                </a:solidFill>
                <a:highlight>
                  <a:srgbClr val="FFFFFF"/>
                </a:highlight>
                <a:latin typeface="Calibri"/>
                <a:cs typeface="Calibri"/>
              </a:rPr>
              <a:t>From ROC Curve, </a:t>
            </a:r>
            <a:r>
              <a:rPr lang="en-US">
                <a:solidFill>
                  <a:schemeClr val="tx1"/>
                </a:solidFill>
                <a:highlight>
                  <a:srgbClr val="FFFFFF"/>
                </a:highlight>
                <a:latin typeface="Calibri"/>
                <a:cs typeface="Calibri"/>
              </a:rPr>
              <a:t>Area Under the Curve value = 0.7857</a:t>
            </a:r>
            <a:endParaRPr lang="en-US" b="1">
              <a:solidFill>
                <a:schemeClr val="tx1"/>
              </a:solidFill>
              <a:highlight>
                <a:srgbClr val="FFFFFF"/>
              </a:highlight>
            </a:endParaRPr>
          </a:p>
        </p:txBody>
      </p:sp>
      <p:sp>
        <p:nvSpPr>
          <p:cNvPr id="5" name="Title 1">
            <a:extLst>
              <a:ext uri="{FF2B5EF4-FFF2-40B4-BE49-F238E27FC236}">
                <a16:creationId xmlns:a16="http://schemas.microsoft.com/office/drawing/2014/main" xmlns="" id="{972F44BE-473B-4B63-81E4-96D12D259AF7}"/>
              </a:ext>
            </a:extLst>
          </p:cNvPr>
          <p:cNvSpPr>
            <a:spLocks noGrp="1"/>
          </p:cNvSpPr>
          <p:nvPr>
            <p:ph type="title"/>
          </p:nvPr>
        </p:nvSpPr>
        <p:spPr>
          <a:xfrm>
            <a:off x="442250" y="292584"/>
            <a:ext cx="5353800" cy="616311"/>
          </a:xfrm>
        </p:spPr>
        <p:txBody>
          <a:bodyPr>
            <a:noAutofit/>
          </a:bodyPr>
          <a:lstStyle/>
          <a:p>
            <a:r>
              <a:rPr lang="en-US" sz="2800" b="1">
                <a:solidFill>
                  <a:srgbClr val="002060"/>
                </a:solidFill>
                <a:latin typeface="Arial"/>
              </a:rPr>
              <a:t> Model Building-</a:t>
            </a:r>
            <a:r>
              <a:rPr lang="en-US" sz="2800" b="1">
                <a:solidFill>
                  <a:srgbClr val="002060"/>
                </a:solidFill>
                <a:highlight>
                  <a:srgbClr val="FFFFFF"/>
                </a:highlight>
                <a:latin typeface="Arial"/>
                <a:cs typeface="Arial"/>
              </a:rPr>
              <a:t>Decision Tree</a:t>
            </a:r>
            <a:endParaRPr lang="en-US">
              <a:solidFill>
                <a:srgbClr val="002060"/>
              </a:solidFill>
            </a:endParaRPr>
          </a:p>
        </p:txBody>
      </p:sp>
      <p:pic>
        <p:nvPicPr>
          <p:cNvPr id="6" name="Picture 6">
            <a:extLst>
              <a:ext uri="{FF2B5EF4-FFF2-40B4-BE49-F238E27FC236}">
                <a16:creationId xmlns:a16="http://schemas.microsoft.com/office/drawing/2014/main" xmlns="" id="{86A70C5C-6B55-46FF-8F59-B061D77A3E8B}"/>
              </a:ext>
            </a:extLst>
          </p:cNvPr>
          <p:cNvPicPr>
            <a:picLocks noChangeAspect="1"/>
          </p:cNvPicPr>
          <p:nvPr/>
        </p:nvPicPr>
        <p:blipFill>
          <a:blip r:embed="rId2"/>
          <a:stretch>
            <a:fillRect/>
          </a:stretch>
        </p:blipFill>
        <p:spPr>
          <a:xfrm>
            <a:off x="1127381" y="1517824"/>
            <a:ext cx="6094106" cy="4063731"/>
          </a:xfrm>
          <a:prstGeom prst="rect">
            <a:avLst/>
          </a:prstGeom>
        </p:spPr>
      </p:pic>
    </p:spTree>
    <p:extLst>
      <p:ext uri="{BB962C8B-B14F-4D97-AF65-F5344CB8AC3E}">
        <p14:creationId xmlns:p14="http://schemas.microsoft.com/office/powerpoint/2010/main" xmlns="" val="211807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D307809-A173-46B5-9BF9-C7573E5206AF}"/>
              </a:ext>
            </a:extLst>
          </p:cNvPr>
          <p:cNvSpPr>
            <a:spLocks noGrp="1"/>
          </p:cNvSpPr>
          <p:nvPr>
            <p:ph type="body" idx="1"/>
          </p:nvPr>
        </p:nvSpPr>
        <p:spPr>
          <a:xfrm>
            <a:off x="609599" y="896901"/>
            <a:ext cx="6347714" cy="5144462"/>
          </a:xfrm>
        </p:spPr>
        <p:txBody>
          <a:bodyPr/>
          <a:lstStyle/>
          <a:p>
            <a:r>
              <a:rPr lang="en-US" b="1">
                <a:solidFill>
                  <a:schemeClr val="dk1"/>
                </a:solidFill>
                <a:highlight>
                  <a:srgbClr val="FFFFFF"/>
                </a:highlight>
                <a:latin typeface="Arial"/>
                <a:cs typeface="Arial"/>
              </a:rPr>
              <a:t>Random forest using stratified k-folds cross-validation:</a:t>
            </a:r>
            <a:endParaRPr lang="en-US">
              <a:solidFill>
                <a:schemeClr val="dk1"/>
              </a:solidFill>
            </a:endParaRPr>
          </a:p>
          <a:p>
            <a:pPr marL="137160" indent="0">
              <a:buNone/>
            </a:pPr>
            <a:r>
              <a:rPr lang="en-US">
                <a:solidFill>
                  <a:schemeClr val="dk1"/>
                </a:solidFill>
                <a:highlight>
                  <a:srgbClr val="FFFFFF"/>
                </a:highlight>
                <a:latin typeface="Arial"/>
                <a:cs typeface="Arial"/>
              </a:rPr>
              <a:t>The mean validation accuracy:</a:t>
            </a:r>
            <a:endParaRPr lang="en-US"/>
          </a:p>
        </p:txBody>
      </p:sp>
      <p:sp>
        <p:nvSpPr>
          <p:cNvPr id="5" name="Title 1">
            <a:extLst>
              <a:ext uri="{FF2B5EF4-FFF2-40B4-BE49-F238E27FC236}">
                <a16:creationId xmlns:a16="http://schemas.microsoft.com/office/drawing/2014/main" xmlns="" id="{2D5D51AF-54D1-4352-8F4B-F1716E43226D}"/>
              </a:ext>
            </a:extLst>
          </p:cNvPr>
          <p:cNvSpPr>
            <a:spLocks noGrp="1"/>
          </p:cNvSpPr>
          <p:nvPr>
            <p:ph type="title"/>
          </p:nvPr>
        </p:nvSpPr>
        <p:spPr>
          <a:xfrm>
            <a:off x="442250" y="292584"/>
            <a:ext cx="5921750" cy="616311"/>
          </a:xfrm>
        </p:spPr>
        <p:txBody>
          <a:bodyPr>
            <a:noAutofit/>
          </a:bodyPr>
          <a:lstStyle/>
          <a:p>
            <a:r>
              <a:rPr lang="en-US" sz="2800" b="1">
                <a:solidFill>
                  <a:srgbClr val="002060"/>
                </a:solidFill>
                <a:latin typeface="Arial"/>
              </a:rPr>
              <a:t> Model Building-</a:t>
            </a:r>
            <a:r>
              <a:rPr lang="en-US" sz="2800" b="1">
                <a:solidFill>
                  <a:srgbClr val="002060"/>
                </a:solidFill>
                <a:highlight>
                  <a:srgbClr val="FFFFFF"/>
                </a:highlight>
                <a:latin typeface="Arial"/>
                <a:cs typeface="Arial"/>
              </a:rPr>
              <a:t>Random forest</a:t>
            </a:r>
            <a:endParaRPr lang="en-US">
              <a:solidFill>
                <a:srgbClr val="002060"/>
              </a:solidFill>
            </a:endParaRPr>
          </a:p>
        </p:txBody>
      </p:sp>
      <p:pic>
        <p:nvPicPr>
          <p:cNvPr id="6" name="Picture 6">
            <a:extLst>
              <a:ext uri="{FF2B5EF4-FFF2-40B4-BE49-F238E27FC236}">
                <a16:creationId xmlns:a16="http://schemas.microsoft.com/office/drawing/2014/main" xmlns="" id="{745F8D75-C6FC-4A05-9DFF-8B9114019585}"/>
              </a:ext>
            </a:extLst>
          </p:cNvPr>
          <p:cNvPicPr>
            <a:picLocks noChangeAspect="1"/>
          </p:cNvPicPr>
          <p:nvPr/>
        </p:nvPicPr>
        <p:blipFill>
          <a:blip r:embed="rId2"/>
          <a:stretch>
            <a:fillRect/>
          </a:stretch>
        </p:blipFill>
        <p:spPr>
          <a:xfrm>
            <a:off x="800809" y="2255722"/>
            <a:ext cx="4347658" cy="3709635"/>
          </a:xfrm>
          <a:prstGeom prst="rect">
            <a:avLst/>
          </a:prstGeom>
        </p:spPr>
      </p:pic>
    </p:spTree>
    <p:extLst>
      <p:ext uri="{BB962C8B-B14F-4D97-AF65-F5344CB8AC3E}">
        <p14:creationId xmlns:p14="http://schemas.microsoft.com/office/powerpoint/2010/main" xmlns="" val="151071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39" name="Google Shape;239;p3"/>
          <p:cNvSpPr txBox="1"/>
          <p:nvPr/>
        </p:nvSpPr>
        <p:spPr>
          <a:xfrm>
            <a:off x="454796" y="63197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Project Architecture / Project Flow</a:t>
            </a:r>
            <a:endParaRPr sz="1400" b="0" i="0" u="none" strike="noStrike" cap="none" dirty="0">
              <a:solidFill>
                <a:srgbClr val="000000"/>
              </a:solidFill>
              <a:latin typeface="Arial"/>
              <a:ea typeface="Arial"/>
              <a:cs typeface="Arial"/>
              <a:sym typeface="Arial"/>
            </a:endParaRPr>
          </a:p>
        </p:txBody>
      </p:sp>
      <p:sp>
        <p:nvSpPr>
          <p:cNvPr id="240" name="Google Shape;240;p3"/>
          <p:cNvSpPr/>
          <p:nvPr/>
        </p:nvSpPr>
        <p:spPr>
          <a:xfrm>
            <a:off x="166964" y="2164071"/>
            <a:ext cx="2072581" cy="1676409"/>
          </a:xfrm>
          <a:prstGeom prst="ellipse">
            <a:avLst/>
          </a:prstGeom>
          <a:solidFill>
            <a:srgbClr val="0C0C0C"/>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Understanding the problem</a:t>
            </a:r>
            <a:endParaRPr dirty="0"/>
          </a:p>
        </p:txBody>
      </p:sp>
      <p:cxnSp>
        <p:nvCxnSpPr>
          <p:cNvPr id="241" name="Google Shape;241;p3"/>
          <p:cNvCxnSpPr/>
          <p:nvPr/>
        </p:nvCxnSpPr>
        <p:spPr>
          <a:xfrm>
            <a:off x="2239545" y="3005778"/>
            <a:ext cx="234521" cy="0"/>
          </a:xfrm>
          <a:prstGeom prst="straightConnector1">
            <a:avLst/>
          </a:prstGeom>
          <a:noFill/>
          <a:ln w="12700" cap="rnd" cmpd="sng">
            <a:solidFill>
              <a:schemeClr val="accent1"/>
            </a:solidFill>
            <a:prstDash val="solid"/>
            <a:round/>
            <a:headEnd type="none" w="sm" len="sm"/>
            <a:tailEnd type="triangle" w="med" len="med"/>
          </a:ln>
        </p:spPr>
      </p:cxnSp>
      <p:sp>
        <p:nvSpPr>
          <p:cNvPr id="242" name="Google Shape;242;p3"/>
          <p:cNvSpPr/>
          <p:nvPr/>
        </p:nvSpPr>
        <p:spPr>
          <a:xfrm>
            <a:off x="2474065" y="2164070"/>
            <a:ext cx="1970957" cy="1674055"/>
          </a:xfrm>
          <a:prstGeom prst="ellipse">
            <a:avLst/>
          </a:prstGeom>
          <a:solidFill>
            <a:srgbClr val="595959"/>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Data Preparation / Exploration</a:t>
            </a:r>
            <a:endParaRPr/>
          </a:p>
        </p:txBody>
      </p:sp>
      <p:sp>
        <p:nvSpPr>
          <p:cNvPr id="243" name="Google Shape;243;p3"/>
          <p:cNvSpPr/>
          <p:nvPr/>
        </p:nvSpPr>
        <p:spPr>
          <a:xfrm>
            <a:off x="4763800" y="2159352"/>
            <a:ext cx="1825577" cy="1674055"/>
          </a:xfrm>
          <a:prstGeom prst="ellipse">
            <a:avLst/>
          </a:prstGeom>
          <a:solidFill>
            <a:srgbClr val="7F7F7F"/>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Modelling</a:t>
            </a:r>
            <a:endParaRPr/>
          </a:p>
        </p:txBody>
      </p:sp>
      <p:cxnSp>
        <p:nvCxnSpPr>
          <p:cNvPr id="244" name="Google Shape;244;p3"/>
          <p:cNvCxnSpPr>
            <a:endCxn id="243" idx="2"/>
          </p:cNvCxnSpPr>
          <p:nvPr/>
        </p:nvCxnSpPr>
        <p:spPr>
          <a:xfrm rot="10800000" flipH="1">
            <a:off x="4448800" y="2996379"/>
            <a:ext cx="315000" cy="9300"/>
          </a:xfrm>
          <a:prstGeom prst="straightConnector1">
            <a:avLst/>
          </a:prstGeom>
          <a:noFill/>
          <a:ln w="12700" cap="rnd" cmpd="sng">
            <a:solidFill>
              <a:schemeClr val="accent1"/>
            </a:solidFill>
            <a:prstDash val="solid"/>
            <a:round/>
            <a:headEnd type="none" w="sm" len="sm"/>
            <a:tailEnd type="triangle" w="med" len="med"/>
          </a:ln>
        </p:spPr>
      </p:cxnSp>
      <p:sp>
        <p:nvSpPr>
          <p:cNvPr id="245" name="Google Shape;245;p3"/>
          <p:cNvSpPr/>
          <p:nvPr/>
        </p:nvSpPr>
        <p:spPr>
          <a:xfrm>
            <a:off x="6850883" y="2159353"/>
            <a:ext cx="1859638" cy="1674055"/>
          </a:xfrm>
          <a:prstGeom prst="ellipse">
            <a:avLst/>
          </a:prstGeom>
          <a:solidFill>
            <a:srgbClr val="BFBFBF"/>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Evaluation</a:t>
            </a:r>
            <a:endParaRPr/>
          </a:p>
        </p:txBody>
      </p:sp>
      <p:cxnSp>
        <p:nvCxnSpPr>
          <p:cNvPr id="246" name="Google Shape;246;p3"/>
          <p:cNvCxnSpPr>
            <a:endCxn id="245" idx="2"/>
          </p:cNvCxnSpPr>
          <p:nvPr/>
        </p:nvCxnSpPr>
        <p:spPr>
          <a:xfrm>
            <a:off x="6593183" y="2996380"/>
            <a:ext cx="257700" cy="0"/>
          </a:xfrm>
          <a:prstGeom prst="straightConnector1">
            <a:avLst/>
          </a:prstGeom>
          <a:noFill/>
          <a:ln w="12700" cap="rnd" cmpd="sng">
            <a:solidFill>
              <a:schemeClr val="accent1"/>
            </a:solidFill>
            <a:prstDash val="solid"/>
            <a:round/>
            <a:headEnd type="none" w="sm" len="sm"/>
            <a:tailEnd type="triangle" w="med" len="med"/>
          </a:ln>
        </p:spPr>
      </p:cxnSp>
      <p:cxnSp>
        <p:nvCxnSpPr>
          <p:cNvPr id="247" name="Google Shape;247;p3"/>
          <p:cNvCxnSpPr/>
          <p:nvPr/>
        </p:nvCxnSpPr>
        <p:spPr>
          <a:xfrm flipH="1">
            <a:off x="7778142" y="3833407"/>
            <a:ext cx="8948" cy="358764"/>
          </a:xfrm>
          <a:prstGeom prst="straightConnector1">
            <a:avLst/>
          </a:prstGeom>
          <a:noFill/>
          <a:ln w="12700" cap="rnd" cmpd="sng">
            <a:solidFill>
              <a:schemeClr val="accent1"/>
            </a:solidFill>
            <a:prstDash val="solid"/>
            <a:round/>
            <a:headEnd type="none" w="sm" len="sm"/>
            <a:tailEnd type="triangle" w="med" len="med"/>
          </a:ln>
        </p:spPr>
      </p:cxnSp>
      <p:sp>
        <p:nvSpPr>
          <p:cNvPr id="248" name="Google Shape;248;p3"/>
          <p:cNvSpPr/>
          <p:nvPr/>
        </p:nvSpPr>
        <p:spPr>
          <a:xfrm>
            <a:off x="6850883" y="4192171"/>
            <a:ext cx="1981220" cy="1674055"/>
          </a:xfrm>
          <a:prstGeom prst="ellipse">
            <a:avLst/>
          </a:prstGeom>
          <a:solidFill>
            <a:schemeClr val="l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Deployment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D716151-B7BE-46EA-A50D-7E1274063413}"/>
              </a:ext>
            </a:extLst>
          </p:cNvPr>
          <p:cNvSpPr>
            <a:spLocks noGrp="1"/>
          </p:cNvSpPr>
          <p:nvPr>
            <p:ph type="body" idx="1"/>
          </p:nvPr>
        </p:nvSpPr>
        <p:spPr>
          <a:xfrm>
            <a:off x="609599" y="953696"/>
            <a:ext cx="7128645" cy="5613020"/>
          </a:xfrm>
        </p:spPr>
        <p:txBody>
          <a:bodyPr>
            <a:normAutofit fontScale="92500" lnSpcReduction="10000"/>
          </a:bodyPr>
          <a:lstStyle/>
          <a:p>
            <a:r>
              <a:rPr lang="en-US" b="1">
                <a:solidFill>
                  <a:srgbClr val="111111"/>
                </a:solidFill>
                <a:highlight>
                  <a:srgbClr val="FFFFFF"/>
                </a:highlight>
              </a:rPr>
              <a:t>Receiver Operating Characteristics curve(ROC):</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highlight>
                <a:srgbClr val="FFFFFF"/>
              </a:highlight>
              <a:latin typeface="Calibri"/>
              <a:cs typeface="Calibri"/>
            </a:endParaRPr>
          </a:p>
          <a:p>
            <a:pPr marL="137160" indent="0">
              <a:buNone/>
            </a:pPr>
            <a:r>
              <a:rPr lang="en-US">
                <a:solidFill>
                  <a:schemeClr val="tx1"/>
                </a:solidFill>
                <a:highlight>
                  <a:srgbClr val="FFFFFF"/>
                </a:highlight>
                <a:latin typeface="Calibri"/>
                <a:cs typeface="Calibri"/>
              </a:rPr>
              <a:t>From ROC Curve, Area Under the Curve value = 0.8781</a:t>
            </a:r>
            <a:endParaRPr lang="en-US">
              <a:solidFill>
                <a:schemeClr val="tx1"/>
              </a:solidFill>
            </a:endParaRPr>
          </a:p>
        </p:txBody>
      </p:sp>
      <p:sp>
        <p:nvSpPr>
          <p:cNvPr id="5" name="Title 1">
            <a:extLst>
              <a:ext uri="{FF2B5EF4-FFF2-40B4-BE49-F238E27FC236}">
                <a16:creationId xmlns:a16="http://schemas.microsoft.com/office/drawing/2014/main" xmlns="" id="{D797E4AC-0B47-45A4-8471-28711D1C87B6}"/>
              </a:ext>
            </a:extLst>
          </p:cNvPr>
          <p:cNvSpPr>
            <a:spLocks noGrp="1"/>
          </p:cNvSpPr>
          <p:nvPr>
            <p:ph type="title"/>
          </p:nvPr>
        </p:nvSpPr>
        <p:spPr>
          <a:xfrm>
            <a:off x="442250" y="292584"/>
            <a:ext cx="6589092" cy="616311"/>
          </a:xfrm>
        </p:spPr>
        <p:txBody>
          <a:bodyPr>
            <a:noAutofit/>
          </a:bodyPr>
          <a:lstStyle/>
          <a:p>
            <a:r>
              <a:rPr lang="en-US" sz="2800" b="1">
                <a:solidFill>
                  <a:srgbClr val="002060"/>
                </a:solidFill>
                <a:latin typeface="Arial"/>
              </a:rPr>
              <a:t> Model Building-</a:t>
            </a:r>
            <a:r>
              <a:rPr lang="en-US" sz="2800" b="1">
                <a:solidFill>
                  <a:srgbClr val="002060"/>
                </a:solidFill>
                <a:highlight>
                  <a:srgbClr val="FFFFFF"/>
                </a:highlight>
                <a:latin typeface="Arial"/>
                <a:cs typeface="Arial"/>
              </a:rPr>
              <a:t>Random forest</a:t>
            </a:r>
            <a:endParaRPr lang="en-US">
              <a:solidFill>
                <a:srgbClr val="002060"/>
              </a:solidFill>
            </a:endParaRPr>
          </a:p>
        </p:txBody>
      </p:sp>
      <p:pic>
        <p:nvPicPr>
          <p:cNvPr id="2" name="Picture 3">
            <a:extLst>
              <a:ext uri="{FF2B5EF4-FFF2-40B4-BE49-F238E27FC236}">
                <a16:creationId xmlns:a16="http://schemas.microsoft.com/office/drawing/2014/main" xmlns="" id="{3A046320-5E76-47F9-8840-9F2B106B0752}"/>
              </a:ext>
            </a:extLst>
          </p:cNvPr>
          <p:cNvPicPr>
            <a:picLocks noChangeAspect="1"/>
          </p:cNvPicPr>
          <p:nvPr/>
        </p:nvPicPr>
        <p:blipFill>
          <a:blip r:embed="rId2"/>
          <a:stretch>
            <a:fillRect/>
          </a:stretch>
        </p:blipFill>
        <p:spPr>
          <a:xfrm>
            <a:off x="1098984" y="1401131"/>
            <a:ext cx="6122503" cy="4311317"/>
          </a:xfrm>
          <a:prstGeom prst="rect">
            <a:avLst/>
          </a:prstGeom>
        </p:spPr>
      </p:pic>
    </p:spTree>
    <p:extLst>
      <p:ext uri="{BB962C8B-B14F-4D97-AF65-F5344CB8AC3E}">
        <p14:creationId xmlns:p14="http://schemas.microsoft.com/office/powerpoint/2010/main" xmlns="" val="1612771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777D197-B3A5-40C0-930F-C93F06633C60}"/>
              </a:ext>
            </a:extLst>
          </p:cNvPr>
          <p:cNvSpPr>
            <a:spLocks noGrp="1"/>
          </p:cNvSpPr>
          <p:nvPr>
            <p:ph type="body" idx="1"/>
          </p:nvPr>
        </p:nvSpPr>
        <p:spPr>
          <a:xfrm>
            <a:off x="609599" y="896901"/>
            <a:ext cx="7015055" cy="5584623"/>
          </a:xfrm>
        </p:spPr>
        <p:txBody>
          <a:bodyPr>
            <a:normAutofit/>
          </a:bodyPr>
          <a:lstStyle/>
          <a:p>
            <a:pPr marL="422910" indent="-285750"/>
            <a:r>
              <a:rPr lang="en-US" b="1" dirty="0">
                <a:solidFill>
                  <a:schemeClr val="dk1"/>
                </a:solidFill>
                <a:highlight>
                  <a:srgbClr val="FFFFFF"/>
                </a:highlight>
                <a:latin typeface="Arial"/>
                <a:cs typeface="Arial"/>
              </a:rPr>
              <a:t> </a:t>
            </a:r>
            <a:r>
              <a:rPr lang="en-US" b="1">
                <a:solidFill>
                  <a:schemeClr val="dk1"/>
                </a:solidFill>
                <a:highlight>
                  <a:srgbClr val="FFFFFF"/>
                </a:highlight>
                <a:latin typeface="Arial"/>
                <a:cs typeface="Arial"/>
              </a:rPr>
              <a:t>XGBoost using stratified k-folds cross-validation:</a:t>
            </a:r>
            <a:endParaRPr lang="en-US">
              <a:solidFill>
                <a:schemeClr val="dk1"/>
              </a:solidFill>
            </a:endParaRPr>
          </a:p>
          <a:p>
            <a:pPr marL="137160" indent="0">
              <a:buNone/>
            </a:pPr>
            <a:endParaRPr lang="en-US" dirty="0">
              <a:solidFill>
                <a:schemeClr val="dk1"/>
              </a:solidFill>
              <a:highlight>
                <a:srgbClr val="FFFFFF"/>
              </a:highlight>
              <a:latin typeface="Arial"/>
              <a:cs typeface="Arial"/>
            </a:endParaRPr>
          </a:p>
          <a:p>
            <a:pPr marL="137160" indent="0">
              <a:buNone/>
            </a:pPr>
            <a:r>
              <a:rPr lang="en-US">
                <a:solidFill>
                  <a:schemeClr val="dk1"/>
                </a:solidFill>
                <a:highlight>
                  <a:srgbClr val="FFFFFF"/>
                </a:highlight>
                <a:latin typeface="Arial"/>
                <a:cs typeface="Arial"/>
              </a:rPr>
              <a:t>The mean validation accuracy:</a:t>
            </a:r>
            <a:endParaRPr lang="en-US">
              <a:solidFill>
                <a:schemeClr val="dk1"/>
              </a:solidFill>
            </a:endParaRPr>
          </a:p>
          <a:p>
            <a:pPr marL="137160" indent="0" algn="just">
              <a:lnSpc>
                <a:spcPct val="120000"/>
              </a:lnSpc>
              <a:buNone/>
            </a:pPr>
            <a:r>
              <a:rPr lang="en-US" sz="1400">
                <a:latin typeface="Arial"/>
              </a:rPr>
              <a:t>1 of kfold 5</a:t>
            </a:r>
          </a:p>
          <a:p>
            <a:pPr marL="137160" indent="0" algn="just">
              <a:lnSpc>
                <a:spcPct val="120000"/>
              </a:lnSpc>
              <a:buNone/>
            </a:pPr>
            <a:r>
              <a:rPr lang="en-US" sz="1400">
                <a:latin typeface="Arial"/>
              </a:rPr>
              <a:t>accuracy_score 0.8284023668639053</a:t>
            </a:r>
          </a:p>
          <a:p>
            <a:pPr marL="137160" indent="0" algn="just">
              <a:lnSpc>
                <a:spcPct val="120000"/>
              </a:lnSpc>
              <a:buNone/>
            </a:pPr>
            <a:r>
              <a:rPr lang="en-US" sz="1400">
                <a:latin typeface="Arial"/>
              </a:rPr>
              <a:t>2 of kfold 5</a:t>
            </a:r>
          </a:p>
          <a:p>
            <a:pPr marL="137160" indent="0" algn="just">
              <a:lnSpc>
                <a:spcPct val="120000"/>
              </a:lnSpc>
              <a:buNone/>
            </a:pPr>
            <a:r>
              <a:rPr lang="en-US" sz="1400">
                <a:latin typeface="Arial"/>
              </a:rPr>
              <a:t>accuracy_score 0.834319526627219</a:t>
            </a:r>
          </a:p>
          <a:p>
            <a:pPr marL="137160" indent="0" algn="just">
              <a:lnSpc>
                <a:spcPct val="120000"/>
              </a:lnSpc>
              <a:buNone/>
            </a:pPr>
            <a:r>
              <a:rPr lang="en-US" sz="1400">
                <a:latin typeface="Arial"/>
              </a:rPr>
              <a:t>3 of kfold 5</a:t>
            </a:r>
            <a:r>
              <a:rPr lang="en-US" sz="1400" dirty="0">
                <a:latin typeface="Arial"/>
              </a:rPr>
              <a:t>
</a:t>
            </a:r>
            <a:r>
              <a:rPr lang="en-US" sz="1400">
                <a:latin typeface="Arial"/>
              </a:rPr>
              <a:t>accuracy_score 0.8461538461538461</a:t>
            </a:r>
            <a:r>
              <a:rPr lang="en-US" sz="1400" dirty="0">
                <a:latin typeface="Arial"/>
              </a:rPr>
              <a:t>
</a:t>
            </a:r>
            <a:r>
              <a:rPr lang="en-US" sz="1400">
                <a:latin typeface="Arial"/>
              </a:rPr>
              <a:t>4 of kfold 5</a:t>
            </a:r>
          </a:p>
          <a:p>
            <a:pPr marL="137160" indent="0" algn="just">
              <a:lnSpc>
                <a:spcPct val="120000"/>
              </a:lnSpc>
              <a:buNone/>
            </a:pPr>
            <a:r>
              <a:rPr lang="en-US" sz="1400">
                <a:latin typeface="Arial"/>
              </a:rPr>
              <a:t>accuracy_score 0.8165680473372781</a:t>
            </a:r>
            <a:r>
              <a:rPr lang="en-US" sz="1400" dirty="0">
                <a:latin typeface="Arial"/>
              </a:rPr>
              <a:t>
</a:t>
            </a:r>
            <a:r>
              <a:rPr lang="en-US" sz="1400">
                <a:latin typeface="Arial"/>
              </a:rPr>
              <a:t>5 of kfold 5</a:t>
            </a:r>
            <a:r>
              <a:rPr lang="en-US" sz="1400" dirty="0">
                <a:latin typeface="Arial"/>
              </a:rPr>
              <a:t>
</a:t>
            </a:r>
            <a:r>
              <a:rPr lang="en-US" sz="1400">
                <a:latin typeface="Arial"/>
              </a:rPr>
              <a:t>accuracy_score 0.8154761904761905</a:t>
            </a:r>
            <a:r>
              <a:rPr lang="en-US" sz="1400" dirty="0">
                <a:latin typeface="Arial"/>
              </a:rPr>
              <a:t>
</a:t>
            </a:r>
            <a:r>
              <a:rPr lang="en-US" sz="1400">
                <a:latin typeface="Arial"/>
              </a:rPr>
              <a:t> Mean Validation Accuracy 0.8281839954916878</a:t>
            </a:r>
            <a:endParaRPr lang="en-US" sz="1400" dirty="0">
              <a:latin typeface="Arial"/>
            </a:endParaRPr>
          </a:p>
        </p:txBody>
      </p:sp>
      <p:sp>
        <p:nvSpPr>
          <p:cNvPr id="5" name="Title 1">
            <a:extLst>
              <a:ext uri="{FF2B5EF4-FFF2-40B4-BE49-F238E27FC236}">
                <a16:creationId xmlns:a16="http://schemas.microsoft.com/office/drawing/2014/main" xmlns="" id="{0696507D-3AA4-41CF-AFF6-85FE24EE84DE}"/>
              </a:ext>
            </a:extLst>
          </p:cNvPr>
          <p:cNvSpPr>
            <a:spLocks noGrp="1"/>
          </p:cNvSpPr>
          <p:nvPr>
            <p:ph type="title"/>
          </p:nvPr>
        </p:nvSpPr>
        <p:spPr>
          <a:xfrm>
            <a:off x="442250" y="292584"/>
            <a:ext cx="4970434" cy="616311"/>
          </a:xfrm>
        </p:spPr>
        <p:txBody>
          <a:bodyPr>
            <a:noAutofit/>
          </a:bodyPr>
          <a:lstStyle/>
          <a:p>
            <a:r>
              <a:rPr lang="en-US" sz="2800" b="1">
                <a:solidFill>
                  <a:srgbClr val="002060"/>
                </a:solidFill>
                <a:latin typeface="Arial"/>
              </a:rPr>
              <a:t> Model Building-</a:t>
            </a:r>
            <a:r>
              <a:rPr lang="en-US" sz="2800" b="1">
                <a:solidFill>
                  <a:srgbClr val="002060"/>
                </a:solidFill>
                <a:highlight>
                  <a:srgbClr val="FFFFFF"/>
                </a:highlight>
                <a:latin typeface="Arial"/>
                <a:cs typeface="Arial"/>
              </a:rPr>
              <a:t>XGBoost</a:t>
            </a:r>
            <a:endParaRPr lang="en-US" sz="2800">
              <a:solidFill>
                <a:srgbClr val="002060"/>
              </a:solidFill>
            </a:endParaRPr>
          </a:p>
        </p:txBody>
      </p:sp>
    </p:spTree>
    <p:extLst>
      <p:ext uri="{BB962C8B-B14F-4D97-AF65-F5344CB8AC3E}">
        <p14:creationId xmlns:p14="http://schemas.microsoft.com/office/powerpoint/2010/main" xmlns="" val="432004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28EA2D0-BB37-475D-A5E7-1F700F646ABE}"/>
              </a:ext>
            </a:extLst>
          </p:cNvPr>
          <p:cNvSpPr>
            <a:spLocks noGrp="1"/>
          </p:cNvSpPr>
          <p:nvPr>
            <p:ph type="body" idx="1"/>
          </p:nvPr>
        </p:nvSpPr>
        <p:spPr>
          <a:xfrm>
            <a:off x="609599" y="896902"/>
            <a:ext cx="7625602" cy="5797603"/>
          </a:xfrm>
        </p:spPr>
        <p:txBody>
          <a:bodyPr>
            <a:normAutofit fontScale="92500" lnSpcReduction="20000"/>
          </a:bodyPr>
          <a:lstStyle/>
          <a:p>
            <a:r>
              <a:rPr lang="en-US" b="1">
                <a:solidFill>
                  <a:srgbClr val="111111"/>
                </a:solidFill>
                <a:highlight>
                  <a:srgbClr val="FFFFFF"/>
                </a:highlight>
              </a:rPr>
              <a:t>Receiver Operating Characteristics curve(ROC):</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cs typeface="Calibri"/>
            </a:endParaRPr>
          </a:p>
          <a:p>
            <a:endParaRPr lang="en-US" dirty="0">
              <a:highlight>
                <a:srgbClr val="FFFFFF"/>
              </a:highlight>
              <a:latin typeface="Calibri"/>
              <a:cs typeface="Calibri"/>
            </a:endParaRPr>
          </a:p>
          <a:p>
            <a:pPr marL="137160" indent="0">
              <a:buNone/>
            </a:pPr>
            <a:r>
              <a:rPr lang="en-US">
                <a:solidFill>
                  <a:schemeClr val="tx1"/>
                </a:solidFill>
                <a:highlight>
                  <a:srgbClr val="FFFFFF"/>
                </a:highlight>
                <a:latin typeface="Calibri"/>
                <a:cs typeface="Calibri"/>
              </a:rPr>
              <a:t>From ROC Curve, Area Under the Curve value = 0.8590</a:t>
            </a:r>
            <a:endParaRPr lang="en-US">
              <a:solidFill>
                <a:schemeClr val="tx1"/>
              </a:solidFill>
            </a:endParaRPr>
          </a:p>
        </p:txBody>
      </p:sp>
      <p:sp>
        <p:nvSpPr>
          <p:cNvPr id="5" name="Title 1">
            <a:extLst>
              <a:ext uri="{FF2B5EF4-FFF2-40B4-BE49-F238E27FC236}">
                <a16:creationId xmlns:a16="http://schemas.microsoft.com/office/drawing/2014/main" xmlns="" id="{C9061476-E259-441C-920B-A6A59C000D6D}"/>
              </a:ext>
            </a:extLst>
          </p:cNvPr>
          <p:cNvSpPr>
            <a:spLocks noGrp="1"/>
          </p:cNvSpPr>
          <p:nvPr>
            <p:ph type="title"/>
          </p:nvPr>
        </p:nvSpPr>
        <p:spPr>
          <a:xfrm>
            <a:off x="442250" y="292584"/>
            <a:ext cx="5155017" cy="616311"/>
          </a:xfrm>
        </p:spPr>
        <p:txBody>
          <a:bodyPr>
            <a:noAutofit/>
          </a:bodyPr>
          <a:lstStyle/>
          <a:p>
            <a:r>
              <a:rPr lang="en-US" sz="2800" b="1">
                <a:solidFill>
                  <a:srgbClr val="002060"/>
                </a:solidFill>
                <a:latin typeface="Arial"/>
              </a:rPr>
              <a:t> Model Building-</a:t>
            </a:r>
            <a:r>
              <a:rPr lang="en-US" sz="2800" b="1">
                <a:solidFill>
                  <a:srgbClr val="002060"/>
                </a:solidFill>
                <a:highlight>
                  <a:srgbClr val="FFFFFF"/>
                </a:highlight>
                <a:latin typeface="Arial"/>
                <a:cs typeface="Arial"/>
              </a:rPr>
              <a:t>XGBoost</a:t>
            </a:r>
            <a:endParaRPr lang="en-US"/>
          </a:p>
        </p:txBody>
      </p:sp>
      <p:pic>
        <p:nvPicPr>
          <p:cNvPr id="7" name="Picture 7">
            <a:extLst>
              <a:ext uri="{FF2B5EF4-FFF2-40B4-BE49-F238E27FC236}">
                <a16:creationId xmlns:a16="http://schemas.microsoft.com/office/drawing/2014/main" xmlns="" id="{65E988CC-C94D-40F2-888A-48562BB634E4}"/>
              </a:ext>
            </a:extLst>
          </p:cNvPr>
          <p:cNvPicPr>
            <a:picLocks noChangeAspect="1"/>
          </p:cNvPicPr>
          <p:nvPr/>
        </p:nvPicPr>
        <p:blipFill>
          <a:blip r:embed="rId2"/>
          <a:stretch>
            <a:fillRect/>
          </a:stretch>
        </p:blipFill>
        <p:spPr>
          <a:xfrm>
            <a:off x="956996" y="1346508"/>
            <a:ext cx="6349683" cy="4505752"/>
          </a:xfrm>
          <a:prstGeom prst="rect">
            <a:avLst/>
          </a:prstGeom>
        </p:spPr>
      </p:pic>
    </p:spTree>
    <p:extLst>
      <p:ext uri="{BB962C8B-B14F-4D97-AF65-F5344CB8AC3E}">
        <p14:creationId xmlns:p14="http://schemas.microsoft.com/office/powerpoint/2010/main" xmlns="" val="841026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2A462E5-5582-4FB3-AF94-58883FBD5B71}"/>
              </a:ext>
            </a:extLst>
          </p:cNvPr>
          <p:cNvSpPr>
            <a:spLocks noGrp="1"/>
          </p:cNvSpPr>
          <p:nvPr>
            <p:ph type="body" idx="1"/>
          </p:nvPr>
        </p:nvSpPr>
        <p:spPr>
          <a:xfrm>
            <a:off x="609599" y="982094"/>
            <a:ext cx="7994769" cy="5542027"/>
          </a:xfrm>
        </p:spPr>
        <p:txBody>
          <a:bodyPr/>
          <a:lstStyle/>
          <a:p>
            <a:r>
              <a:rPr lang="en-US" dirty="0">
                <a:solidFill>
                  <a:schemeClr val="tx1"/>
                </a:solidFill>
              </a:rPr>
              <a:t>The below table shows comparison of different models based on their </a:t>
            </a:r>
            <a:r>
              <a:rPr lang="en-US">
                <a:solidFill>
                  <a:schemeClr val="tx1"/>
                </a:solidFill>
              </a:rPr>
              <a:t>mean validation accuracy,Log loss and AUC value</a:t>
            </a:r>
            <a:r>
              <a:rPr lang="en-US" dirty="0">
                <a:solidFill>
                  <a:schemeClr val="tx1"/>
                </a:solidFill>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a:solidFill>
                  <a:schemeClr val="tx1"/>
                </a:solidFill>
              </a:rPr>
              <a:t>We finalized Random Forest Classifier model for deployment because it gives better accuracy and AUC value.</a:t>
            </a:r>
          </a:p>
        </p:txBody>
      </p:sp>
      <p:sp>
        <p:nvSpPr>
          <p:cNvPr id="2" name="Title 1">
            <a:extLst>
              <a:ext uri="{FF2B5EF4-FFF2-40B4-BE49-F238E27FC236}">
                <a16:creationId xmlns:a16="http://schemas.microsoft.com/office/drawing/2014/main" xmlns="" id="{A9AB8F6A-3143-432A-9329-6E360F4426FC}"/>
              </a:ext>
            </a:extLst>
          </p:cNvPr>
          <p:cNvSpPr>
            <a:spLocks noGrp="1"/>
          </p:cNvSpPr>
          <p:nvPr>
            <p:ph type="title"/>
          </p:nvPr>
        </p:nvSpPr>
        <p:spPr>
          <a:xfrm>
            <a:off x="442250" y="292584"/>
            <a:ext cx="5155017" cy="616311"/>
          </a:xfrm>
        </p:spPr>
        <p:txBody>
          <a:bodyPr>
            <a:noAutofit/>
          </a:bodyPr>
          <a:lstStyle/>
          <a:p>
            <a:r>
              <a:rPr lang="en-US" sz="2800" b="1" dirty="0">
                <a:solidFill>
                  <a:srgbClr val="002060"/>
                </a:solidFill>
                <a:latin typeface="Arial"/>
              </a:rPr>
              <a:t> Model Building-summary</a:t>
            </a:r>
            <a:endParaRPr lang="en-US" sz="2800" b="1" dirty="0">
              <a:solidFill>
                <a:srgbClr val="002060"/>
              </a:solidFill>
              <a:highlight>
                <a:srgbClr val="FFFFFF"/>
              </a:highlight>
              <a:latin typeface="Arial"/>
              <a:cs typeface="Arial"/>
            </a:endParaRPr>
          </a:p>
        </p:txBody>
      </p:sp>
      <p:graphicFrame>
        <p:nvGraphicFramePr>
          <p:cNvPr id="5" name="Table 5">
            <a:extLst>
              <a:ext uri="{FF2B5EF4-FFF2-40B4-BE49-F238E27FC236}">
                <a16:creationId xmlns:a16="http://schemas.microsoft.com/office/drawing/2014/main" xmlns="" id="{2C7591B3-6E20-4897-8506-C06AB278E7C0}"/>
              </a:ext>
            </a:extLst>
          </p:cNvPr>
          <p:cNvGraphicFramePr>
            <a:graphicFrameLocks noGrp="1"/>
          </p:cNvGraphicFramePr>
          <p:nvPr>
            <p:extLst>
              <p:ext uri="{D42A27DB-BD31-4B8C-83A1-F6EECF244321}">
                <p14:modId xmlns:p14="http://schemas.microsoft.com/office/powerpoint/2010/main" xmlns="" val="3452854637"/>
              </p:ext>
            </p:extLst>
          </p:nvPr>
        </p:nvGraphicFramePr>
        <p:xfrm>
          <a:off x="1107503" y="1789043"/>
          <a:ext cx="6890858" cy="3683580"/>
        </p:xfrm>
        <a:graphic>
          <a:graphicData uri="http://schemas.openxmlformats.org/drawingml/2006/table">
            <a:tbl>
              <a:tblPr firstRow="1" bandRow="1">
                <a:tableStyleId>{3C2FFA5D-87B4-456A-9821-1D502468CF0F}</a:tableStyleId>
              </a:tblPr>
              <a:tblGrid>
                <a:gridCol w="2049085">
                  <a:extLst>
                    <a:ext uri="{9D8B030D-6E8A-4147-A177-3AD203B41FA5}">
                      <a16:colId xmlns:a16="http://schemas.microsoft.com/office/drawing/2014/main" xmlns="" val="1379658619"/>
                    </a:ext>
                  </a:extLst>
                </a:gridCol>
                <a:gridCol w="1732246">
                  <a:extLst>
                    <a:ext uri="{9D8B030D-6E8A-4147-A177-3AD203B41FA5}">
                      <a16:colId xmlns:a16="http://schemas.microsoft.com/office/drawing/2014/main" xmlns="" val="2904000565"/>
                    </a:ext>
                  </a:extLst>
                </a:gridCol>
                <a:gridCol w="1576062">
                  <a:extLst>
                    <a:ext uri="{9D8B030D-6E8A-4147-A177-3AD203B41FA5}">
                      <a16:colId xmlns:a16="http://schemas.microsoft.com/office/drawing/2014/main" xmlns="" val="1055048838"/>
                    </a:ext>
                  </a:extLst>
                </a:gridCol>
                <a:gridCol w="1533465">
                  <a:extLst>
                    <a:ext uri="{9D8B030D-6E8A-4147-A177-3AD203B41FA5}">
                      <a16:colId xmlns:a16="http://schemas.microsoft.com/office/drawing/2014/main" xmlns="" val="1152526265"/>
                    </a:ext>
                  </a:extLst>
                </a:gridCol>
              </a:tblGrid>
              <a:tr h="697015">
                <a:tc>
                  <a:txBody>
                    <a:bodyPr/>
                    <a:lstStyle/>
                    <a:p>
                      <a:endParaRPr lang="en-US"/>
                    </a:p>
                    <a:p>
                      <a:pPr lvl="0">
                        <a:buNone/>
                      </a:pPr>
                      <a:r>
                        <a:rPr lang="en-US" sz="1400" u="none" strike="noStrike" noProof="0"/>
                        <a:t>  MODELS</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1400" u="none" strike="noStrike" noProof="0" dirty="0"/>
                    </a:p>
                    <a:p>
                      <a:pPr lvl="0">
                        <a:buNone/>
                      </a:pPr>
                      <a:r>
                        <a:rPr lang="en-US" sz="1400" u="none" strike="noStrike" noProof="0"/>
                        <a:t>Mean Validation Accuracy</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1400" u="none" strike="noStrike" noProof="0" dirty="0"/>
                    </a:p>
                    <a:p>
                      <a:pPr lvl="0">
                        <a:buNone/>
                      </a:pPr>
                      <a:r>
                        <a:rPr lang="en-US" sz="1400" u="none" strike="noStrike" noProof="0"/>
                        <a:t>AUC Value</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p>
                      <a:pPr lvl="0">
                        <a:buNone/>
                      </a:pPr>
                      <a:r>
                        <a:rPr lang="en-US"/>
                        <a:t>Log Loss</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1836295858"/>
                  </a:ext>
                </a:extLst>
              </a:tr>
              <a:tr h="738015">
                <a:tc>
                  <a:txBody>
                    <a:bodyPr/>
                    <a:lstStyle/>
                    <a:p>
                      <a:pPr lvl="0">
                        <a:buNone/>
                      </a:pPr>
                      <a:endParaRPr lang="en-US" sz="1400" b="1" u="none" strike="noStrike" noProof="0" dirty="0"/>
                    </a:p>
                    <a:p>
                      <a:pPr lvl="0">
                        <a:buNone/>
                      </a:pPr>
                      <a:r>
                        <a:rPr lang="en-US" sz="1400" b="1" u="none" strike="noStrike" noProof="0"/>
                        <a:t>Logistic Regression</a:t>
                      </a:r>
                      <a:endParaRPr lang="en-US" b="1"/>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  </a:t>
                      </a:r>
                      <a:endParaRPr lang="en-US"/>
                    </a:p>
                    <a:p>
                      <a:pPr lvl="0">
                        <a:buNone/>
                      </a:pPr>
                      <a:r>
                        <a:rPr lang="en-US" dirty="0"/>
                        <a:t>0.8435</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dirty="0"/>
                    </a:p>
                    <a:p>
                      <a:pPr lvl="0">
                        <a:buNone/>
                      </a:pPr>
                      <a:r>
                        <a:rPr lang="en-US" dirty="0"/>
                        <a:t>0.8613</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p>
                      <a:pPr lvl="0">
                        <a:buNone/>
                      </a:pPr>
                      <a:r>
                        <a:rPr lang="en-US"/>
                        <a:t>5.345</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1975315485"/>
                  </a:ext>
                </a:extLst>
              </a:tr>
              <a:tr h="738015">
                <a:tc>
                  <a:txBody>
                    <a:bodyPr/>
                    <a:lstStyle/>
                    <a:p>
                      <a:pPr lvl="0">
                        <a:buNone/>
                      </a:pPr>
                      <a:endParaRPr lang="en-US" sz="1400" b="1" u="none" strike="noStrike" noProof="0" dirty="0"/>
                    </a:p>
                    <a:p>
                      <a:pPr lvl="0">
                        <a:buNone/>
                      </a:pPr>
                      <a:r>
                        <a:rPr lang="en-US" sz="1400" b="1" u="none" strike="noStrike" noProof="0"/>
                        <a:t>Random Forest</a:t>
                      </a:r>
                      <a:endParaRPr lang="en-US" b="1"/>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dirty="0"/>
                    </a:p>
                    <a:p>
                      <a:pPr lvl="0">
                        <a:buNone/>
                      </a:pPr>
                      <a:r>
                        <a:rPr lang="en-US" dirty="0"/>
                        <a:t>0.8518</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dirty="0"/>
                    </a:p>
                    <a:p>
                      <a:pPr lvl="0">
                        <a:buNone/>
                      </a:pPr>
                      <a:r>
                        <a:rPr lang="en-US" dirty="0"/>
                        <a:t>0.8781</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p>
                      <a:pPr lvl="0">
                        <a:buNone/>
                      </a:pPr>
                      <a:r>
                        <a:rPr lang="en-US"/>
                        <a:t>6.168</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2040185970"/>
                  </a:ext>
                </a:extLst>
              </a:tr>
              <a:tr h="738015">
                <a:tc>
                  <a:txBody>
                    <a:bodyPr/>
                    <a:lstStyle/>
                    <a:p>
                      <a:pPr lvl="0">
                        <a:buNone/>
                      </a:pPr>
                      <a:endParaRPr lang="en-US" sz="1400" b="1" u="none" strike="noStrike" noProof="0" dirty="0"/>
                    </a:p>
                    <a:p>
                      <a:pPr lvl="0">
                        <a:buNone/>
                      </a:pPr>
                      <a:r>
                        <a:rPr lang="en-US" sz="1400" b="1" u="none" strike="noStrike" noProof="0"/>
                        <a:t>Decision Tree</a:t>
                      </a:r>
                      <a:endParaRPr lang="en-US" b="1"/>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dirty="0"/>
                    </a:p>
                    <a:p>
                      <a:pPr lvl="0">
                        <a:buNone/>
                      </a:pPr>
                      <a:r>
                        <a:rPr lang="en-US" dirty="0"/>
                        <a:t>0.7902</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dirty="0"/>
                    </a:p>
                    <a:p>
                      <a:pPr lvl="0">
                        <a:buNone/>
                      </a:pPr>
                      <a:r>
                        <a:rPr lang="en-US" dirty="0"/>
                        <a:t>0.7857</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p>
                      <a:pPr lvl="0">
                        <a:buNone/>
                      </a:pPr>
                      <a:r>
                        <a:rPr lang="en-US"/>
                        <a:t>7.195</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3499679950"/>
                  </a:ext>
                </a:extLst>
              </a:tr>
              <a:tr h="738015">
                <a:tc>
                  <a:txBody>
                    <a:bodyPr/>
                    <a:lstStyle/>
                    <a:p>
                      <a:pPr lvl="0">
                        <a:buNone/>
                      </a:pPr>
                      <a:endParaRPr lang="en-US" sz="1400" b="1" u="none" strike="noStrike" noProof="0" dirty="0"/>
                    </a:p>
                    <a:p>
                      <a:pPr lvl="0">
                        <a:buNone/>
                      </a:pPr>
                      <a:r>
                        <a:rPr lang="en-US" sz="1400" b="1" u="none" strike="noStrike" noProof="0"/>
                        <a:t>XG-Boost</a:t>
                      </a:r>
                      <a:endParaRPr lang="en-US" b="1"/>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dirty="0"/>
                    </a:p>
                    <a:p>
                      <a:pPr lvl="0">
                        <a:buNone/>
                      </a:pPr>
                      <a:r>
                        <a:rPr lang="en-US" dirty="0"/>
                        <a:t>0.8281</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dirty="0"/>
                    </a:p>
                    <a:p>
                      <a:pPr lvl="0">
                        <a:buNone/>
                      </a:pPr>
                      <a:r>
                        <a:rPr lang="en-US" dirty="0"/>
                        <a:t>0.8590</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n-US"/>
                    </a:p>
                    <a:p>
                      <a:pPr lvl="0">
                        <a:buNone/>
                      </a:pPr>
                      <a:r>
                        <a:rPr lang="en-US"/>
                        <a:t>7.812</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491759049"/>
                  </a:ext>
                </a:extLst>
              </a:tr>
            </a:tbl>
          </a:graphicData>
        </a:graphic>
      </p:graphicFrame>
    </p:spTree>
    <p:extLst>
      <p:ext uri="{BB962C8B-B14F-4D97-AF65-F5344CB8AC3E}">
        <p14:creationId xmlns:p14="http://schemas.microsoft.com/office/powerpoint/2010/main" xmlns="" val="4167027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C35A62C-98B4-442F-B57C-CF7DBD122DCC}"/>
              </a:ext>
            </a:extLst>
          </p:cNvPr>
          <p:cNvSpPr>
            <a:spLocks noGrp="1"/>
          </p:cNvSpPr>
          <p:nvPr>
            <p:ph type="body" idx="1"/>
          </p:nvPr>
        </p:nvSpPr>
        <p:spPr>
          <a:xfrm>
            <a:off x="609599" y="854305"/>
            <a:ext cx="7639800" cy="5613020"/>
          </a:xfrm>
        </p:spPr>
        <p:txBody>
          <a:bodyPr/>
          <a:lstStyle/>
          <a:p>
            <a:pPr algn="just">
              <a:spcBef>
                <a:spcPts val="0"/>
              </a:spcBef>
            </a:pPr>
            <a:r>
              <a:rPr lang="en-US">
                <a:solidFill>
                  <a:schemeClr val="tx1"/>
                </a:solidFill>
              </a:rPr>
              <a:t>Saved model using sklearn joblib and used flask, bootstrap and Heroku to deploy the app</a:t>
            </a:r>
            <a:endParaRPr lang="en-US" dirty="0">
              <a:solidFill>
                <a:schemeClr val="tx1"/>
              </a:solidFill>
            </a:endParaRPr>
          </a:p>
          <a:p>
            <a:pPr algn="just">
              <a:spcBef>
                <a:spcPts val="0"/>
              </a:spcBef>
            </a:pPr>
            <a:endParaRPr lang="en-US" dirty="0">
              <a:solidFill>
                <a:schemeClr val="tx1"/>
              </a:solidFill>
            </a:endParaRPr>
          </a:p>
          <a:p>
            <a:pPr algn="just">
              <a:spcBef>
                <a:spcPts val="0"/>
              </a:spcBef>
            </a:pPr>
            <a:r>
              <a:rPr lang="en-IN">
                <a:solidFill>
                  <a:schemeClr val="tx1"/>
                </a:solidFill>
              </a:rPr>
              <a:t>Link for the deployed model         </a:t>
            </a:r>
            <a:endParaRPr lang="en-US" dirty="0">
              <a:solidFill>
                <a:schemeClr val="tx1"/>
              </a:solidFill>
            </a:endParaRPr>
          </a:p>
          <a:p>
            <a:pPr marL="137160" indent="0" algn="just">
              <a:spcBef>
                <a:spcPts val="0"/>
              </a:spcBef>
              <a:buNone/>
            </a:pPr>
            <a:r>
              <a:rPr lang="en-IN" dirty="0">
                <a:solidFill>
                  <a:schemeClr val="tx1"/>
                </a:solidFill>
              </a:rPr>
              <a:t>     </a:t>
            </a:r>
            <a:r>
              <a:rPr lang="en-IN" dirty="0">
                <a:solidFill>
                  <a:schemeClr val="tx1"/>
                </a:solidFill>
                <a:hlinkClick r:id="rId2">
                  <a:extLst>
                    <a:ext uri="{A12FA001-AC4F-418D-AE19-62706E023703}">
                      <ahyp:hlinkClr xmlns:ahyp="http://schemas.microsoft.com/office/drawing/2018/hyperlinkcolor" xmlns="" val="tx"/>
                    </a:ext>
                  </a:extLst>
                </a:hlinkClick>
              </a:rPr>
              <a:t>https://loan-prediction-app2.herokuapp.com</a:t>
            </a:r>
            <a:endParaRPr lang="en-US" dirty="0">
              <a:solidFill>
                <a:schemeClr val="tx1"/>
              </a:solidFill>
            </a:endParaRPr>
          </a:p>
        </p:txBody>
      </p:sp>
      <p:sp>
        <p:nvSpPr>
          <p:cNvPr id="5" name="Title 1">
            <a:extLst>
              <a:ext uri="{FF2B5EF4-FFF2-40B4-BE49-F238E27FC236}">
                <a16:creationId xmlns:a16="http://schemas.microsoft.com/office/drawing/2014/main" xmlns="" id="{F20E3E00-F16A-4D3D-B0C0-11632113C54C}"/>
              </a:ext>
            </a:extLst>
          </p:cNvPr>
          <p:cNvSpPr>
            <a:spLocks noGrp="1"/>
          </p:cNvSpPr>
          <p:nvPr>
            <p:ph type="title"/>
          </p:nvPr>
        </p:nvSpPr>
        <p:spPr>
          <a:xfrm>
            <a:off x="442250" y="292584"/>
            <a:ext cx="2400458" cy="616311"/>
          </a:xfrm>
        </p:spPr>
        <p:txBody>
          <a:bodyPr>
            <a:noAutofit/>
          </a:bodyPr>
          <a:lstStyle/>
          <a:p>
            <a:r>
              <a:rPr lang="en-US" sz="2800" b="1" dirty="0">
                <a:solidFill>
                  <a:srgbClr val="002060"/>
                </a:solidFill>
                <a:highlight>
                  <a:srgbClr val="FFFFFF"/>
                </a:highlight>
                <a:latin typeface="Arial"/>
                <a:cs typeface="Arial"/>
              </a:rPr>
              <a:t>Deployment</a:t>
            </a:r>
            <a:endParaRPr lang="en-US" dirty="0"/>
          </a:p>
        </p:txBody>
      </p:sp>
      <p:pic>
        <p:nvPicPr>
          <p:cNvPr id="9" name="Picture 8">
            <a:extLst>
              <a:ext uri="{FF2B5EF4-FFF2-40B4-BE49-F238E27FC236}">
                <a16:creationId xmlns:a16="http://schemas.microsoft.com/office/drawing/2014/main" xmlns="" id="{762015C9-CEB3-4121-871A-198D80130E6E}"/>
              </a:ext>
            </a:extLst>
          </p:cNvPr>
          <p:cNvPicPr>
            <a:picLocks noChangeAspect="1"/>
          </p:cNvPicPr>
          <p:nvPr/>
        </p:nvPicPr>
        <p:blipFill>
          <a:blip r:embed="rId3"/>
          <a:stretch>
            <a:fillRect/>
          </a:stretch>
        </p:blipFill>
        <p:spPr>
          <a:xfrm>
            <a:off x="653143" y="2535900"/>
            <a:ext cx="7591603" cy="4038126"/>
          </a:xfrm>
          <a:prstGeom prst="rect">
            <a:avLst/>
          </a:prstGeom>
        </p:spPr>
      </p:pic>
    </p:spTree>
    <p:extLst>
      <p:ext uri="{BB962C8B-B14F-4D97-AF65-F5344CB8AC3E}">
        <p14:creationId xmlns:p14="http://schemas.microsoft.com/office/powerpoint/2010/main" xmlns="" val="3509525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9"/>
          <p:cNvSpPr txBox="1"/>
          <p:nvPr/>
        </p:nvSpPr>
        <p:spPr>
          <a:xfrm>
            <a:off x="2687281" y="2659599"/>
            <a:ext cx="376943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dirty="0">
                <a:solidFill>
                  <a:srgbClr val="002776"/>
                </a:solidFill>
              </a:rPr>
              <a:t>Thank You</a:t>
            </a:r>
            <a:endParaRPr sz="3600" b="0" i="0" u="none" strike="noStrike" cap="none" dirty="0">
              <a:solidFill>
                <a:srgbClr val="000000"/>
              </a:solidFill>
              <a:latin typeface="Arial"/>
              <a:ea typeface="Arial"/>
              <a:cs typeface="Arial"/>
              <a:sym typeface="Arial"/>
            </a:endParaRPr>
          </a:p>
        </p:txBody>
      </p:sp>
      <p:pic>
        <p:nvPicPr>
          <p:cNvPr id="308" name="Google Shape;308;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
          <p:cNvSpPr txBox="1"/>
          <p:nvPr/>
        </p:nvSpPr>
        <p:spPr>
          <a:xfrm>
            <a:off x="1354237" y="2842266"/>
            <a:ext cx="64355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002776"/>
              </a:solidFill>
              <a:latin typeface="Arial"/>
              <a:ea typeface="Arial"/>
              <a:cs typeface="Arial"/>
              <a:sym typeface="Arial"/>
            </a:endParaRPr>
          </a:p>
        </p:txBody>
      </p:sp>
      <p:pic>
        <p:nvPicPr>
          <p:cNvPr id="254" name="Google Shape;254;p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55" name="Google Shape;255;p4"/>
          <p:cNvSpPr txBox="1"/>
          <p:nvPr/>
        </p:nvSpPr>
        <p:spPr>
          <a:xfrm>
            <a:off x="201283" y="431321"/>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Data set details</a:t>
            </a:r>
            <a:endParaRPr sz="1400" b="0" i="0" u="none" strike="noStrike" cap="none">
              <a:solidFill>
                <a:srgbClr val="000000"/>
              </a:solidFill>
              <a:latin typeface="Arial"/>
              <a:ea typeface="Arial"/>
              <a:cs typeface="Arial"/>
              <a:sym typeface="Arial"/>
            </a:endParaRPr>
          </a:p>
        </p:txBody>
      </p:sp>
      <p:pic>
        <p:nvPicPr>
          <p:cNvPr id="256" name="Google Shape;256;p4"/>
          <p:cNvPicPr preferRelativeResize="0"/>
          <p:nvPr/>
        </p:nvPicPr>
        <p:blipFill rotWithShape="1">
          <a:blip r:embed="rId4">
            <a:alphaModFix/>
          </a:blip>
          <a:srcRect/>
          <a:stretch/>
        </p:blipFill>
        <p:spPr>
          <a:xfrm>
            <a:off x="253043" y="1505482"/>
            <a:ext cx="8321613" cy="2998770"/>
          </a:xfrm>
          <a:prstGeom prst="rect">
            <a:avLst/>
          </a:prstGeom>
          <a:noFill/>
          <a:ln>
            <a:noFill/>
          </a:ln>
        </p:spPr>
      </p:pic>
      <p:sp>
        <p:nvSpPr>
          <p:cNvPr id="257" name="Google Shape;257;p4"/>
          <p:cNvSpPr txBox="1"/>
          <p:nvPr/>
        </p:nvSpPr>
        <p:spPr>
          <a:xfrm>
            <a:off x="195532" y="1043797"/>
            <a:ext cx="27432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368A2"/>
                </a:solidFill>
                <a:latin typeface="Arial"/>
                <a:ea typeface="Arial"/>
                <a:cs typeface="Arial"/>
                <a:sym typeface="Arial"/>
              </a:rPr>
              <a:t>Train Dataset: </a:t>
            </a:r>
            <a:endParaRPr sz="2000" b="0" i="0" u="none" strike="noStrike" cap="none">
              <a:solidFill>
                <a:srgbClr val="1368A2"/>
              </a:solidFill>
              <a:latin typeface="Arial"/>
              <a:ea typeface="Arial"/>
              <a:cs typeface="Arial"/>
              <a:sym typeface="Arial"/>
            </a:endParaRPr>
          </a:p>
        </p:txBody>
      </p:sp>
      <p:sp>
        <p:nvSpPr>
          <p:cNvPr id="258" name="Google Shape;258;p4"/>
          <p:cNvSpPr txBox="1"/>
          <p:nvPr/>
        </p:nvSpPr>
        <p:spPr>
          <a:xfrm>
            <a:off x="253042" y="4494362"/>
            <a:ext cx="8364747"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1"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Training data set details​: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Total Rows = 614</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Total columns = 13​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Columns:​</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'Loan_ID', 'Gender', 'Married', 'Dependents', 'Education', 'Self_Employed', 'ApplicantIncome', 'CoapplicantIncome', 'LoanAmount', 'Loan_Amount_Term', 'Credit_History', 'Property_Area', 'Loan_Status'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
          <p:cNvSpPr txBox="1"/>
          <p:nvPr/>
        </p:nvSpPr>
        <p:spPr>
          <a:xfrm>
            <a:off x="244415" y="431321"/>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set details</a:t>
            </a:r>
            <a:endParaRPr sz="1400" b="0" i="0" u="none" strike="noStrike" cap="none" dirty="0">
              <a:solidFill>
                <a:srgbClr val="000000"/>
              </a:solidFill>
              <a:latin typeface="Arial"/>
              <a:ea typeface="Arial"/>
              <a:cs typeface="Arial"/>
              <a:sym typeface="Arial"/>
            </a:endParaRPr>
          </a:p>
        </p:txBody>
      </p:sp>
      <p:pic>
        <p:nvPicPr>
          <p:cNvPr id="264" name="Google Shape;264;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65" name="Google Shape;265;p5"/>
          <p:cNvSpPr txBox="1"/>
          <p:nvPr/>
        </p:nvSpPr>
        <p:spPr>
          <a:xfrm>
            <a:off x="316523" y="894417"/>
            <a:ext cx="8510954" cy="57707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Century Gothic"/>
              <a:ea typeface="Century Gothic"/>
              <a:cs typeface="Century Gothic"/>
              <a:sym typeface="Century Gothic"/>
            </a:endParaRPr>
          </a:p>
          <a:p>
            <a:pPr marL="0" marR="0" lvl="0" indent="0" algn="just" rtl="0">
              <a:lnSpc>
                <a:spcPct val="100000"/>
              </a:lnSpc>
              <a:spcBef>
                <a:spcPts val="0"/>
              </a:spcBef>
              <a:spcAft>
                <a:spcPts val="0"/>
              </a:spcAft>
              <a:buClr>
                <a:srgbClr val="000000"/>
              </a:buClr>
              <a:buSzPts val="1800"/>
              <a:buFont typeface="Arial"/>
              <a:buNone/>
            </a:pPr>
            <a:r>
              <a:rPr lang="en-US" sz="1600" b="1" i="0" u="none" strike="noStrike" cap="none" dirty="0">
                <a:solidFill>
                  <a:schemeClr val="dk1"/>
                </a:solidFill>
                <a:latin typeface="Arial"/>
                <a:ea typeface="Arial"/>
                <a:cs typeface="Arial"/>
                <a:sym typeface="Arial"/>
              </a:rPr>
              <a:t>Missing values :</a:t>
            </a:r>
            <a:endParaRPr sz="16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400" b="0" i="0" u="none" strike="noStrike" cap="none" dirty="0">
                <a:solidFill>
                  <a:schemeClr val="dk1"/>
                </a:solidFill>
                <a:latin typeface="Arial"/>
                <a:ea typeface="Arial"/>
                <a:cs typeface="Arial"/>
                <a:sym typeface="Arial"/>
              </a:rPr>
              <a:t>Gender=13, Married=3, Dependents=15, </a:t>
            </a:r>
            <a:r>
              <a:rPr lang="en-US" sz="1400" b="0" i="0" u="none" strike="noStrike" cap="none" dirty="0" err="1">
                <a:solidFill>
                  <a:schemeClr val="dk1"/>
                </a:solidFill>
                <a:latin typeface="Arial"/>
                <a:ea typeface="Arial"/>
                <a:cs typeface="Arial"/>
                <a:sym typeface="Arial"/>
              </a:rPr>
              <a:t>Self_Employed</a:t>
            </a:r>
            <a:r>
              <a:rPr lang="en-US" sz="1400" b="0" i="0" u="none" strike="noStrike" cap="none" dirty="0">
                <a:solidFill>
                  <a:schemeClr val="dk1"/>
                </a:solidFill>
                <a:latin typeface="Arial"/>
                <a:ea typeface="Arial"/>
                <a:cs typeface="Arial"/>
                <a:sym typeface="Arial"/>
              </a:rPr>
              <a:t>=32, </a:t>
            </a:r>
            <a:r>
              <a:rPr lang="en-US" sz="1400" b="0" i="0" u="none" strike="noStrike" cap="none" dirty="0" err="1">
                <a:solidFill>
                  <a:schemeClr val="dk1"/>
                </a:solidFill>
                <a:latin typeface="Arial"/>
                <a:ea typeface="Arial"/>
                <a:cs typeface="Arial"/>
                <a:sym typeface="Arial"/>
              </a:rPr>
              <a:t>LoanAmount</a:t>
            </a:r>
            <a:r>
              <a:rPr lang="en-US" sz="1400" b="0" i="0" u="none" strike="noStrike" cap="none" dirty="0">
                <a:solidFill>
                  <a:schemeClr val="dk1"/>
                </a:solidFill>
                <a:latin typeface="Arial"/>
                <a:ea typeface="Arial"/>
                <a:cs typeface="Arial"/>
                <a:sym typeface="Arial"/>
              </a:rPr>
              <a:t>=22, </a:t>
            </a:r>
            <a:r>
              <a:rPr lang="en-US" sz="1400" b="0" i="0" u="none" strike="noStrike" cap="none" dirty="0" err="1">
                <a:solidFill>
                  <a:schemeClr val="dk1"/>
                </a:solidFill>
                <a:latin typeface="Arial"/>
                <a:ea typeface="Arial"/>
                <a:cs typeface="Arial"/>
                <a:sym typeface="Arial"/>
              </a:rPr>
              <a:t>Loan_Amount_Term</a:t>
            </a:r>
            <a:r>
              <a:rPr lang="en-US" sz="1400" b="0" i="0" u="none" strike="noStrike" cap="none" dirty="0">
                <a:solidFill>
                  <a:schemeClr val="dk1"/>
                </a:solidFill>
                <a:latin typeface="Arial"/>
                <a:ea typeface="Arial"/>
                <a:cs typeface="Arial"/>
                <a:sym typeface="Arial"/>
              </a:rPr>
              <a:t>=14, </a:t>
            </a:r>
            <a:r>
              <a:rPr lang="en-US" sz="1400" b="0" i="0" u="none" strike="noStrike" cap="none" dirty="0" err="1">
                <a:solidFill>
                  <a:schemeClr val="dk1"/>
                </a:solidFill>
                <a:latin typeface="Arial"/>
                <a:ea typeface="Arial"/>
                <a:cs typeface="Arial"/>
                <a:sym typeface="Arial"/>
              </a:rPr>
              <a:t>Credit_History</a:t>
            </a:r>
            <a:r>
              <a:rPr lang="en-US" sz="1400" b="0" i="0" u="none" strike="noStrike" cap="none" dirty="0">
                <a:solidFill>
                  <a:schemeClr val="dk1"/>
                </a:solidFill>
                <a:latin typeface="Arial"/>
                <a:ea typeface="Arial"/>
                <a:cs typeface="Arial"/>
                <a:sym typeface="Arial"/>
              </a:rPr>
              <a:t>=50</a:t>
            </a: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600" b="1" i="0" u="none" strike="noStrike" cap="none" dirty="0">
                <a:solidFill>
                  <a:schemeClr val="dk1"/>
                </a:solidFill>
                <a:latin typeface="Arial"/>
                <a:ea typeface="Arial"/>
                <a:cs typeface="Arial"/>
                <a:sym typeface="Arial"/>
              </a:rPr>
              <a:t>Test data set details:</a:t>
            </a:r>
            <a:endParaRPr sz="16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16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Total </a:t>
            </a:r>
            <a:r>
              <a:rPr lang="en-US" sz="1400" b="0" i="0" u="none" strike="noStrike" cap="none" dirty="0">
                <a:solidFill>
                  <a:schemeClr val="dk1"/>
                </a:solidFill>
                <a:latin typeface="Arial"/>
                <a:ea typeface="Arial"/>
                <a:cs typeface="Arial"/>
                <a:sym typeface="Arial"/>
              </a:rPr>
              <a:t>Rows=367 </a:t>
            </a: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Total </a:t>
            </a:r>
            <a:r>
              <a:rPr lang="en-US" sz="1400" b="0" i="0" u="none" strike="noStrike" cap="none" dirty="0">
                <a:solidFill>
                  <a:schemeClr val="dk1"/>
                </a:solidFill>
                <a:latin typeface="Arial"/>
                <a:ea typeface="Arial"/>
                <a:cs typeface="Arial"/>
                <a:sym typeface="Arial"/>
              </a:rPr>
              <a:t>columns=12</a:t>
            </a: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600" b="1" i="0" u="none" strike="noStrike" cap="none" dirty="0">
                <a:solidFill>
                  <a:schemeClr val="dk1"/>
                </a:solidFill>
                <a:latin typeface="Arial"/>
                <a:ea typeface="Arial"/>
                <a:cs typeface="Arial"/>
                <a:sym typeface="Arial"/>
              </a:rPr>
              <a:t>Columns:</a:t>
            </a:r>
            <a:endParaRPr sz="16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'Loan_ID','Gender','Married','Dependents','Education','Self_Employed','ApplicantIncome','CoapplicantIncome', '</a:t>
            </a:r>
            <a:r>
              <a:rPr lang="en-US" sz="1400" b="0" i="0" u="none" strike="noStrike" cap="none" dirty="0" err="1">
                <a:solidFill>
                  <a:schemeClr val="dk1"/>
                </a:solidFill>
                <a:latin typeface="Arial"/>
                <a:ea typeface="Arial"/>
                <a:cs typeface="Arial"/>
                <a:sym typeface="Arial"/>
              </a:rPr>
              <a:t>LoanAmount</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Loan_Amount_Term</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Credit_History</a:t>
            </a:r>
            <a:r>
              <a:rPr lang="en-US" sz="1400" b="0" i="0" u="none" strike="noStrike" cap="none" dirty="0">
                <a:solidFill>
                  <a:schemeClr val="dk1"/>
                </a:solidFill>
                <a:latin typeface="Arial"/>
                <a:ea typeface="Arial"/>
                <a:cs typeface="Arial"/>
                <a:sym typeface="Arial"/>
              </a:rPr>
              <a:t>', '</a:t>
            </a:r>
            <a:r>
              <a:rPr lang="en-US" sz="1400" b="0" i="0" u="none" strike="noStrike" cap="none" dirty="0" err="1">
                <a:solidFill>
                  <a:schemeClr val="dk1"/>
                </a:solidFill>
                <a:latin typeface="Arial"/>
                <a:ea typeface="Arial"/>
                <a:cs typeface="Arial"/>
                <a:sym typeface="Arial"/>
              </a:rPr>
              <a:t>Property_Area</a:t>
            </a:r>
            <a:r>
              <a:rPr lang="en-US" sz="1400" b="0" i="0" u="none" strike="noStrike" cap="none" dirty="0">
                <a:solidFill>
                  <a:schemeClr val="dk1"/>
                </a:solidFill>
                <a:latin typeface="Arial"/>
                <a:ea typeface="Arial"/>
                <a:cs typeface="Arial"/>
                <a:sym typeface="Arial"/>
              </a:rPr>
              <a:t>'</a:t>
            </a: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600" b="1" i="0" u="none" strike="noStrike" cap="none" dirty="0">
                <a:solidFill>
                  <a:schemeClr val="dk1"/>
                </a:solidFill>
                <a:latin typeface="Arial"/>
                <a:ea typeface="Arial"/>
                <a:cs typeface="Arial"/>
                <a:sym typeface="Arial"/>
              </a:rPr>
              <a:t>Missing values:</a:t>
            </a:r>
            <a:endParaRPr sz="16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400" b="0" i="0" u="none" strike="noStrike" cap="none" dirty="0">
                <a:solidFill>
                  <a:schemeClr val="dk1"/>
                </a:solidFill>
                <a:latin typeface="Arial"/>
                <a:ea typeface="Arial"/>
                <a:cs typeface="Arial"/>
                <a:sym typeface="Arial"/>
              </a:rPr>
              <a:t>Gender=11,Dependents=10, </a:t>
            </a:r>
            <a:r>
              <a:rPr lang="en-US" sz="1400" b="0" i="0" u="none" strike="noStrike" cap="none" dirty="0" err="1">
                <a:solidFill>
                  <a:schemeClr val="dk1"/>
                </a:solidFill>
                <a:latin typeface="Arial"/>
                <a:ea typeface="Arial"/>
                <a:cs typeface="Arial"/>
                <a:sym typeface="Arial"/>
              </a:rPr>
              <a:t>Self_Employed</a:t>
            </a:r>
            <a:r>
              <a:rPr lang="en-US" sz="1400" b="0" i="0" u="none" strike="noStrike" cap="none" dirty="0">
                <a:solidFill>
                  <a:schemeClr val="dk1"/>
                </a:solidFill>
                <a:latin typeface="Arial"/>
                <a:ea typeface="Arial"/>
                <a:cs typeface="Arial"/>
                <a:sym typeface="Arial"/>
              </a:rPr>
              <a:t>=23, </a:t>
            </a:r>
            <a:r>
              <a:rPr lang="en-US" sz="1400" b="0" i="0" u="none" strike="noStrike" cap="none" dirty="0" err="1">
                <a:solidFill>
                  <a:schemeClr val="dk1"/>
                </a:solidFill>
                <a:latin typeface="Arial"/>
                <a:ea typeface="Arial"/>
                <a:cs typeface="Arial"/>
                <a:sym typeface="Arial"/>
              </a:rPr>
              <a:t>LoanAmount</a:t>
            </a:r>
            <a:r>
              <a:rPr lang="en-US" sz="1400" b="0" i="0" u="none" strike="noStrike" cap="none" dirty="0">
                <a:solidFill>
                  <a:schemeClr val="dk1"/>
                </a:solidFill>
                <a:latin typeface="Arial"/>
                <a:ea typeface="Arial"/>
                <a:cs typeface="Arial"/>
                <a:sym typeface="Arial"/>
              </a:rPr>
              <a:t>=5, </a:t>
            </a:r>
            <a:r>
              <a:rPr lang="en-US" sz="1400" b="0" i="0" u="none" strike="noStrike" cap="none" dirty="0" err="1">
                <a:solidFill>
                  <a:schemeClr val="dk1"/>
                </a:solidFill>
                <a:latin typeface="Arial"/>
                <a:ea typeface="Arial"/>
                <a:cs typeface="Arial"/>
                <a:sym typeface="Arial"/>
              </a:rPr>
              <a:t>Loan_Amount_Term</a:t>
            </a:r>
            <a:r>
              <a:rPr lang="en-US" sz="1400" b="0" i="0" u="none" strike="noStrike" cap="none" dirty="0">
                <a:solidFill>
                  <a:schemeClr val="dk1"/>
                </a:solidFill>
                <a:latin typeface="Arial"/>
                <a:ea typeface="Arial"/>
                <a:cs typeface="Arial"/>
                <a:sym typeface="Arial"/>
              </a:rPr>
              <a:t>=6, </a:t>
            </a:r>
            <a:r>
              <a:rPr lang="en-US" sz="1400" b="0" i="0" u="none" strike="noStrike" cap="none" dirty="0" err="1">
                <a:solidFill>
                  <a:schemeClr val="dk1"/>
                </a:solidFill>
                <a:latin typeface="Arial"/>
                <a:ea typeface="Arial"/>
                <a:cs typeface="Arial"/>
                <a:sym typeface="Arial"/>
              </a:rPr>
              <a:t>Credit_History</a:t>
            </a:r>
            <a:r>
              <a:rPr lang="en-US" sz="1400" b="0" i="0" u="none" strike="noStrike" cap="none" dirty="0">
                <a:solidFill>
                  <a:schemeClr val="dk1"/>
                </a:solidFill>
                <a:latin typeface="Arial"/>
                <a:ea typeface="Arial"/>
                <a:cs typeface="Arial"/>
                <a:sym typeface="Arial"/>
              </a:rPr>
              <a:t> = 29</a:t>
            </a: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4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600" b="1" i="0" u="none" strike="noStrike" cap="none" dirty="0">
                <a:solidFill>
                  <a:schemeClr val="dk1"/>
                </a:solidFill>
                <a:latin typeface="Arial"/>
                <a:ea typeface="Arial"/>
                <a:cs typeface="Arial"/>
                <a:sym typeface="Arial"/>
              </a:rPr>
              <a:t>Unique values:</a:t>
            </a:r>
            <a:endParaRPr sz="16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14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dirty="0">
                <a:solidFill>
                  <a:schemeClr val="dk1"/>
                </a:solidFill>
                <a:latin typeface="Arial"/>
                <a:ea typeface="Arial"/>
                <a:cs typeface="Arial"/>
                <a:sym typeface="Arial"/>
              </a:rPr>
              <a:t>Gender: ['Male' 'Female' nan], Married: ['No' 'Yes' nan], Dependents: ['0' '1' '2' '3+' nan], Education: ['Graduate' 'Not Graduate’], </a:t>
            </a:r>
            <a:r>
              <a:rPr lang="en-US" sz="1400" b="0" i="0" u="none" strike="noStrike" cap="none" dirty="0" err="1">
                <a:solidFill>
                  <a:schemeClr val="dk1"/>
                </a:solidFill>
                <a:latin typeface="Arial"/>
                <a:ea typeface="Arial"/>
                <a:cs typeface="Arial"/>
                <a:sym typeface="Arial"/>
              </a:rPr>
              <a:t>Self_Employed</a:t>
            </a:r>
            <a:r>
              <a:rPr lang="en-US" sz="1400" b="0" i="0" u="none" strike="noStrike" cap="none" dirty="0">
                <a:solidFill>
                  <a:schemeClr val="dk1"/>
                </a:solidFill>
                <a:latin typeface="Arial"/>
                <a:ea typeface="Arial"/>
                <a:cs typeface="Arial"/>
                <a:sym typeface="Arial"/>
              </a:rPr>
              <a:t>: ['No' 'Yes' nan], </a:t>
            </a:r>
            <a:r>
              <a:rPr lang="en-US" sz="1400" b="0" i="0" u="none" strike="noStrike" cap="none" dirty="0" err="1">
                <a:solidFill>
                  <a:schemeClr val="dk1"/>
                </a:solidFill>
                <a:latin typeface="Arial"/>
                <a:ea typeface="Arial"/>
                <a:cs typeface="Arial"/>
                <a:sym typeface="Arial"/>
              </a:rPr>
              <a:t>Credit_History</a:t>
            </a:r>
            <a:r>
              <a:rPr lang="en-US" sz="1400" b="0" i="0" u="none" strike="noStrike" cap="none" dirty="0">
                <a:solidFill>
                  <a:schemeClr val="dk1"/>
                </a:solidFill>
                <a:latin typeface="Arial"/>
                <a:ea typeface="Arial"/>
                <a:cs typeface="Arial"/>
                <a:sym typeface="Arial"/>
              </a:rPr>
              <a:t>: [ 1.  0. nan], </a:t>
            </a:r>
            <a:r>
              <a:rPr lang="en-US" sz="1400" b="0" i="0" u="none" strike="noStrike" cap="none" dirty="0" err="1">
                <a:solidFill>
                  <a:schemeClr val="dk1"/>
                </a:solidFill>
                <a:latin typeface="Arial"/>
                <a:ea typeface="Arial"/>
                <a:cs typeface="Arial"/>
                <a:sym typeface="Arial"/>
              </a:rPr>
              <a:t>Property_Area</a:t>
            </a:r>
            <a:r>
              <a:rPr lang="en-US" sz="1400" b="0" i="0" u="none" strike="noStrike" cap="none" dirty="0">
                <a:solidFill>
                  <a:schemeClr val="dk1"/>
                </a:solidFill>
                <a:latin typeface="Arial"/>
                <a:ea typeface="Arial"/>
                <a:cs typeface="Arial"/>
                <a:sym typeface="Arial"/>
              </a:rPr>
              <a:t>: ['Urban' 'Rural' 'Semiurban’], </a:t>
            </a:r>
            <a:r>
              <a:rPr lang="en-US" sz="1400" b="0" i="0" u="none" strike="noStrike" cap="none" dirty="0" err="1">
                <a:solidFill>
                  <a:schemeClr val="dk1"/>
                </a:solidFill>
                <a:latin typeface="Arial"/>
                <a:ea typeface="Arial"/>
                <a:cs typeface="Arial"/>
                <a:sym typeface="Arial"/>
              </a:rPr>
              <a:t>Loan_Status</a:t>
            </a:r>
            <a:r>
              <a:rPr lang="en-US" sz="1400" b="0" i="0" u="none" strike="noStrike" cap="none" dirty="0">
                <a:solidFill>
                  <a:schemeClr val="dk1"/>
                </a:solidFill>
                <a:latin typeface="Arial"/>
                <a:ea typeface="Arial"/>
                <a:cs typeface="Arial"/>
                <a:sym typeface="Arial"/>
              </a:rPr>
              <a:t>: ['Y' 'N']</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72"/>
          <p:cNvSpPr txBox="1">
            <a:spLocks noGrp="1"/>
          </p:cNvSpPr>
          <p:nvPr>
            <p:ph type="body" idx="1"/>
          </p:nvPr>
        </p:nvSpPr>
        <p:spPr>
          <a:xfrm>
            <a:off x="338047" y="1315979"/>
            <a:ext cx="8257457" cy="5237899"/>
          </a:xfrm>
          <a:prstGeom prst="rect">
            <a:avLst/>
          </a:prstGeom>
          <a:noFill/>
          <a:ln>
            <a:noFill/>
          </a:ln>
        </p:spPr>
        <p:txBody>
          <a:bodyPr spcFirstLastPara="1" wrap="square" lIns="91425" tIns="45700" rIns="91425" bIns="45700" anchor="t" anchorCtr="0">
            <a:normAutofit/>
          </a:bodyPr>
          <a:lstStyle/>
          <a:p>
            <a:pPr marL="387350" lvl="0" indent="-285750" algn="l" rtl="0">
              <a:spcBef>
                <a:spcPts val="0"/>
              </a:spcBef>
              <a:spcAft>
                <a:spcPts val="0"/>
              </a:spcAft>
              <a:buSzPts val="1280"/>
              <a:buFont typeface="Arial"/>
              <a:buChar char="•"/>
            </a:pPr>
            <a:r>
              <a:rPr lang="en-US" sz="1600" dirty="0">
                <a:solidFill>
                  <a:schemeClr val="dk1"/>
                </a:solidFill>
                <a:latin typeface="Arial"/>
                <a:ea typeface="Arial"/>
                <a:cs typeface="Arial"/>
                <a:sym typeface="Arial"/>
              </a:rPr>
              <a:t>We have 12 independent variables and 1 target variable </a:t>
            </a:r>
            <a:r>
              <a:rPr lang="en-US" sz="1600" dirty="0" err="1">
                <a:solidFill>
                  <a:schemeClr val="dk1"/>
                </a:solidFill>
                <a:latin typeface="Arial"/>
                <a:ea typeface="Arial"/>
                <a:cs typeface="Arial"/>
                <a:sym typeface="Arial"/>
              </a:rPr>
              <a:t>I.e</a:t>
            </a:r>
            <a:r>
              <a:rPr lang="en-US" sz="1600" dirty="0">
                <a:solidFill>
                  <a:schemeClr val="dk1"/>
                </a:solidFill>
                <a:latin typeface="Arial"/>
                <a:ea typeface="Arial"/>
                <a:cs typeface="Arial"/>
                <a:sym typeface="Arial"/>
              </a:rPr>
              <a:t> loan status</a:t>
            </a:r>
            <a:endParaRPr dirty="0">
              <a:solidFill>
                <a:schemeClr val="dk1"/>
              </a:solidFill>
            </a:endParaRPr>
          </a:p>
          <a:p>
            <a:pPr marL="101600" lvl="0" indent="0" algn="l" rtl="0">
              <a:spcBef>
                <a:spcPts val="1000"/>
              </a:spcBef>
              <a:spcAft>
                <a:spcPts val="0"/>
              </a:spcAft>
              <a:buSzPts val="1280"/>
              <a:buNone/>
            </a:pPr>
            <a:r>
              <a:rPr lang="en-US" sz="1600" dirty="0">
                <a:solidFill>
                  <a:schemeClr val="dk1"/>
                </a:solidFill>
                <a:latin typeface="Arial"/>
                <a:ea typeface="Arial"/>
                <a:cs typeface="Arial"/>
                <a:sym typeface="Arial"/>
              </a:rPr>
              <a:t>There are three formats of data types:</a:t>
            </a:r>
            <a:endParaRPr dirty="0">
              <a:solidFill>
                <a:schemeClr val="dk1"/>
              </a:solidFill>
            </a:endParaRPr>
          </a:p>
          <a:p>
            <a:pPr marL="342900" lvl="0" indent="-342900" algn="l" rtl="0">
              <a:spcBef>
                <a:spcPts val="0"/>
              </a:spcBef>
              <a:spcAft>
                <a:spcPts val="0"/>
              </a:spcAft>
              <a:buSzPts val="1280"/>
              <a:buAutoNum type="arabicPeriod"/>
            </a:pPr>
            <a:r>
              <a:rPr lang="en-US" sz="1600" b="1" dirty="0">
                <a:solidFill>
                  <a:srgbClr val="000000"/>
                </a:solidFill>
                <a:latin typeface="Arial"/>
                <a:ea typeface="Arial"/>
                <a:cs typeface="Arial"/>
                <a:sym typeface="Arial"/>
              </a:rPr>
              <a:t>Object</a:t>
            </a:r>
            <a:r>
              <a:rPr lang="en-US" sz="1600" dirty="0">
                <a:solidFill>
                  <a:srgbClr val="000000"/>
                </a:solidFill>
                <a:latin typeface="Arial"/>
                <a:ea typeface="Arial"/>
                <a:cs typeface="Arial"/>
                <a:sym typeface="Arial"/>
              </a:rPr>
              <a:t>  :  Object format means variables are categorical. Categorical variables in our dataset are: </a:t>
            </a:r>
            <a:r>
              <a:rPr lang="en-US" sz="1600" dirty="0" err="1">
                <a:solidFill>
                  <a:srgbClr val="000000"/>
                </a:solidFill>
                <a:latin typeface="Arial"/>
                <a:ea typeface="Arial"/>
                <a:cs typeface="Arial"/>
                <a:sym typeface="Arial"/>
              </a:rPr>
              <a:t>loan_ID</a:t>
            </a:r>
            <a:r>
              <a:rPr lang="en-US" sz="1600" dirty="0">
                <a:solidFill>
                  <a:srgbClr val="000000"/>
                </a:solidFill>
                <a:latin typeface="Arial"/>
                <a:ea typeface="Arial"/>
                <a:cs typeface="Arial"/>
                <a:sym typeface="Arial"/>
              </a:rPr>
              <a:t>, Gender, Married, Dependents, Education, </a:t>
            </a:r>
            <a:r>
              <a:rPr lang="en-US" sz="1600" dirty="0" err="1">
                <a:solidFill>
                  <a:srgbClr val="000000"/>
                </a:solidFill>
                <a:latin typeface="Arial"/>
                <a:ea typeface="Arial"/>
                <a:cs typeface="Arial"/>
                <a:sym typeface="Arial"/>
              </a:rPr>
              <a:t>Self_Employed</a:t>
            </a:r>
            <a:r>
              <a:rPr lang="en-US" sz="1600" dirty="0">
                <a:solidFill>
                  <a:srgbClr val="000000"/>
                </a:solidFill>
                <a:latin typeface="Arial"/>
                <a:ea typeface="Arial"/>
                <a:cs typeface="Arial"/>
                <a:sym typeface="Arial"/>
              </a:rPr>
              <a:t>, Property_Area, </a:t>
            </a:r>
            <a:r>
              <a:rPr lang="en-US" sz="1600" dirty="0" err="1">
                <a:solidFill>
                  <a:srgbClr val="000000"/>
                </a:solidFill>
                <a:latin typeface="Arial"/>
                <a:ea typeface="Arial"/>
                <a:cs typeface="Arial"/>
                <a:sym typeface="Arial"/>
              </a:rPr>
              <a:t>Loan_Status</a:t>
            </a:r>
            <a:r>
              <a:rPr lang="en-US" sz="1600" dirty="0">
                <a:solidFill>
                  <a:srgbClr val="000000"/>
                </a:solidFill>
                <a:latin typeface="Arial"/>
                <a:ea typeface="Arial"/>
                <a:cs typeface="Arial"/>
                <a:sym typeface="Arial"/>
              </a:rPr>
              <a:t>.</a:t>
            </a:r>
            <a:endParaRPr sz="1600" dirty="0">
              <a:latin typeface="Arial"/>
              <a:ea typeface="Arial"/>
              <a:cs typeface="Arial"/>
              <a:sym typeface="Arial"/>
            </a:endParaRPr>
          </a:p>
          <a:p>
            <a:pPr marL="342900" lvl="0" indent="-342900" algn="l" rtl="0">
              <a:spcBef>
                <a:spcPts val="0"/>
              </a:spcBef>
              <a:spcAft>
                <a:spcPts val="0"/>
              </a:spcAft>
              <a:buSzPts val="1280"/>
              <a:buAutoNum type="arabicPeriod"/>
            </a:pPr>
            <a:r>
              <a:rPr lang="en-US" sz="1600" b="1" dirty="0">
                <a:solidFill>
                  <a:srgbClr val="000000"/>
                </a:solidFill>
                <a:latin typeface="Arial"/>
                <a:ea typeface="Arial"/>
                <a:cs typeface="Arial"/>
                <a:sym typeface="Arial"/>
              </a:rPr>
              <a:t>Int64</a:t>
            </a:r>
            <a:r>
              <a:rPr lang="en-US" sz="1600" dirty="0">
                <a:solidFill>
                  <a:srgbClr val="000000"/>
                </a:solidFill>
                <a:latin typeface="Arial"/>
                <a:ea typeface="Arial"/>
                <a:cs typeface="Arial"/>
                <a:sym typeface="Arial"/>
              </a:rPr>
              <a:t>     :  It represents the integer variables. </a:t>
            </a:r>
            <a:r>
              <a:rPr lang="en-US" sz="1600" dirty="0" err="1">
                <a:solidFill>
                  <a:srgbClr val="000000"/>
                </a:solidFill>
                <a:latin typeface="Arial"/>
                <a:ea typeface="Arial"/>
                <a:cs typeface="Arial"/>
                <a:sym typeface="Arial"/>
              </a:rPr>
              <a:t>ApplicantIncome</a:t>
            </a:r>
            <a:r>
              <a:rPr lang="en-US" sz="1600" dirty="0">
                <a:solidFill>
                  <a:srgbClr val="000000"/>
                </a:solidFill>
                <a:latin typeface="Arial"/>
                <a:ea typeface="Arial"/>
                <a:cs typeface="Arial"/>
                <a:sym typeface="Arial"/>
              </a:rPr>
              <a:t> is of this format.</a:t>
            </a:r>
            <a:endParaRPr sz="1600" dirty="0">
              <a:latin typeface="Arial"/>
              <a:ea typeface="Arial"/>
              <a:cs typeface="Arial"/>
              <a:sym typeface="Arial"/>
            </a:endParaRPr>
          </a:p>
          <a:p>
            <a:pPr marL="342900" lvl="0" indent="-342900" algn="l" rtl="0">
              <a:spcBef>
                <a:spcPts val="0"/>
              </a:spcBef>
              <a:spcAft>
                <a:spcPts val="0"/>
              </a:spcAft>
              <a:buSzPts val="1280"/>
              <a:buAutoNum type="arabicPeriod"/>
            </a:pPr>
            <a:r>
              <a:rPr lang="en-US" sz="1600" b="1" dirty="0">
                <a:solidFill>
                  <a:srgbClr val="000000"/>
                </a:solidFill>
                <a:latin typeface="Arial"/>
                <a:ea typeface="Arial"/>
                <a:cs typeface="Arial"/>
                <a:sym typeface="Arial"/>
              </a:rPr>
              <a:t>Float64</a:t>
            </a:r>
            <a:r>
              <a:rPr lang="en-US" sz="1600" dirty="0">
                <a:solidFill>
                  <a:srgbClr val="000000"/>
                </a:solidFill>
                <a:latin typeface="Arial"/>
                <a:ea typeface="Arial"/>
                <a:cs typeface="Arial"/>
                <a:sym typeface="Arial"/>
              </a:rPr>
              <a:t> :  It represents the variable which have some decimal values involved. They are also numerical.</a:t>
            </a:r>
            <a:endParaRPr dirty="0"/>
          </a:p>
          <a:p>
            <a:pPr marL="342900" lvl="0" indent="-261620" algn="l" rtl="0">
              <a:spcBef>
                <a:spcPts val="0"/>
              </a:spcBef>
              <a:spcAft>
                <a:spcPts val="0"/>
              </a:spcAft>
              <a:buSzPts val="1280"/>
              <a:buNone/>
            </a:pPr>
            <a:endParaRPr sz="1600" dirty="0">
              <a:solidFill>
                <a:srgbClr val="000000"/>
              </a:solidFill>
              <a:latin typeface="Arial"/>
              <a:ea typeface="Arial"/>
              <a:cs typeface="Arial"/>
              <a:sym typeface="Arial"/>
            </a:endParaRPr>
          </a:p>
          <a:p>
            <a:pPr marL="342900" lvl="0" indent="-342900" algn="l" rtl="0">
              <a:spcBef>
                <a:spcPts val="0"/>
              </a:spcBef>
              <a:spcAft>
                <a:spcPts val="0"/>
              </a:spcAft>
              <a:buSzPts val="1280"/>
              <a:buFont typeface="Arial"/>
              <a:buChar char="•"/>
            </a:pPr>
            <a:r>
              <a:rPr lang="en-US" sz="1600" b="1" dirty="0">
                <a:solidFill>
                  <a:srgbClr val="000000"/>
                </a:solidFill>
                <a:latin typeface="Arial"/>
                <a:ea typeface="Arial"/>
                <a:cs typeface="Arial"/>
                <a:sym typeface="Arial"/>
              </a:rPr>
              <a:t>Missing value imputation:</a:t>
            </a:r>
            <a:endParaRPr dirty="0"/>
          </a:p>
          <a:p>
            <a:pPr marL="0" indent="0">
              <a:spcBef>
                <a:spcPts val="0"/>
              </a:spcBef>
              <a:buSzPts val="1280"/>
              <a:buNone/>
            </a:pPr>
            <a:endParaRPr lang="en-US" sz="1600" b="1" dirty="0">
              <a:solidFill>
                <a:srgbClr val="000000"/>
              </a:solidFill>
              <a:latin typeface="Arial"/>
              <a:cs typeface="Arial"/>
            </a:endParaRPr>
          </a:p>
          <a:p>
            <a:pPr marL="0" indent="0">
              <a:spcBef>
                <a:spcPts val="0"/>
              </a:spcBef>
              <a:buNone/>
            </a:pPr>
            <a:r>
              <a:rPr lang="en-US" sz="1600" dirty="0">
                <a:solidFill>
                  <a:schemeClr val="tx1"/>
                </a:solidFill>
                <a:latin typeface="Arial"/>
                <a:cs typeface="Arial"/>
              </a:rPr>
              <a:t>There are missing values in Gender, Married, Dependents, Self-employed, Loan amount, Loan amount term, and Credit history features.</a:t>
            </a:r>
            <a:endParaRPr dirty="0">
              <a:solidFill>
                <a:schemeClr val="tx1"/>
              </a:solidFill>
              <a:latin typeface="Arial"/>
            </a:endParaRPr>
          </a:p>
          <a:p>
            <a:pPr marL="0" indent="0">
              <a:spcBef>
                <a:spcPts val="0"/>
              </a:spcBef>
              <a:buNone/>
            </a:pPr>
            <a:endParaRPr lang="en-US" sz="1600" dirty="0">
              <a:latin typeface="Arial"/>
              <a:ea typeface="Arial"/>
              <a:cs typeface="Arial"/>
            </a:endParaRPr>
          </a:p>
          <a:p>
            <a:pPr marL="342900" lvl="0" indent="-342900" algn="just" rtl="0">
              <a:spcBef>
                <a:spcPts val="0"/>
              </a:spcBef>
              <a:spcAft>
                <a:spcPts val="0"/>
              </a:spcAft>
              <a:buSzPts val="1280"/>
              <a:buAutoNum type="arabicPeriod"/>
            </a:pPr>
            <a:r>
              <a:rPr lang="en-US" sz="1600" dirty="0">
                <a:solidFill>
                  <a:srgbClr val="000000"/>
                </a:solidFill>
                <a:latin typeface="Arial"/>
                <a:ea typeface="Arial"/>
                <a:cs typeface="Arial"/>
                <a:sym typeface="Arial"/>
              </a:rPr>
              <a:t>For numerical variables:  imputation using mean or median</a:t>
            </a:r>
            <a:endParaRPr sz="1600" dirty="0">
              <a:latin typeface="Arial"/>
            </a:endParaRPr>
          </a:p>
          <a:p>
            <a:pPr marL="342900" lvl="0" indent="-342900" algn="just" rtl="0">
              <a:spcBef>
                <a:spcPts val="0"/>
              </a:spcBef>
              <a:spcAft>
                <a:spcPts val="0"/>
              </a:spcAft>
              <a:buSzPts val="1280"/>
              <a:buAutoNum type="arabicPeriod"/>
            </a:pPr>
            <a:r>
              <a:rPr lang="en-US" sz="1600" dirty="0">
                <a:solidFill>
                  <a:srgbClr val="000000"/>
                </a:solidFill>
                <a:latin typeface="Arial"/>
                <a:ea typeface="Arial"/>
                <a:cs typeface="Arial"/>
                <a:sym typeface="Arial"/>
              </a:rPr>
              <a:t>For categorical variables:</a:t>
            </a:r>
            <a:r>
              <a:rPr lang="en-US" sz="1600" dirty="0">
                <a:solidFill>
                  <a:schemeClr val="dk1"/>
                </a:solidFill>
                <a:latin typeface="Arial"/>
                <a:ea typeface="Arial"/>
                <a:cs typeface="Arial"/>
                <a:sym typeface="Arial"/>
              </a:rPr>
              <a:t> imputation using</a:t>
            </a:r>
            <a:r>
              <a:rPr lang="en-US" sz="1600" dirty="0">
                <a:solidFill>
                  <a:schemeClr val="dk1"/>
                </a:solidFill>
                <a:latin typeface="Arial"/>
              </a:rPr>
              <a:t> </a:t>
            </a:r>
            <a:r>
              <a:rPr lang="en-US" sz="1600" dirty="0">
                <a:solidFill>
                  <a:srgbClr val="000000"/>
                </a:solidFill>
                <a:latin typeface="Arial"/>
                <a:ea typeface="Arial"/>
                <a:cs typeface="Arial"/>
                <a:sym typeface="Arial"/>
              </a:rPr>
              <a:t>mode</a:t>
            </a:r>
            <a:endParaRPr dirty="0"/>
          </a:p>
          <a:p>
            <a:pPr marL="0" lvl="0" indent="0" algn="l" rtl="0">
              <a:spcBef>
                <a:spcPts val="0"/>
              </a:spcBef>
              <a:spcAft>
                <a:spcPts val="0"/>
              </a:spcAft>
              <a:buSzPts val="1280"/>
              <a:buNone/>
            </a:pPr>
            <a:endParaRPr sz="1600" dirty="0">
              <a:solidFill>
                <a:srgbClr val="000000"/>
              </a:solidFill>
              <a:latin typeface="Arial"/>
              <a:ea typeface="Arial"/>
              <a:cs typeface="Arial"/>
              <a:sym typeface="Arial"/>
            </a:endParaRPr>
          </a:p>
        </p:txBody>
      </p:sp>
      <p:pic>
        <p:nvPicPr>
          <p:cNvPr id="271" name="Google Shape;271;p7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72" name="Google Shape;272;p72"/>
          <p:cNvSpPr txBox="1"/>
          <p:nvPr/>
        </p:nvSpPr>
        <p:spPr>
          <a:xfrm>
            <a:off x="511834" y="569343"/>
            <a:ext cx="316014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dirty="0">
                <a:solidFill>
                  <a:srgbClr val="002776"/>
                </a:solidFill>
                <a:latin typeface="Arial"/>
                <a:ea typeface="Arial"/>
                <a:cs typeface="Arial"/>
                <a:sym typeface="Arial"/>
              </a:rPr>
              <a:t>Data set details</a:t>
            </a: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B4A4A26-CC17-4210-A8E2-0A4D78E89CE4}"/>
              </a:ext>
            </a:extLst>
          </p:cNvPr>
          <p:cNvSpPr>
            <a:spLocks noGrp="1"/>
          </p:cNvSpPr>
          <p:nvPr>
            <p:ph type="body" idx="1"/>
          </p:nvPr>
        </p:nvSpPr>
        <p:spPr>
          <a:xfrm>
            <a:off x="609598" y="479685"/>
            <a:ext cx="7694953" cy="6378315"/>
          </a:xfrm>
        </p:spPr>
        <p:txBody>
          <a:bodyPr>
            <a:normAutofit lnSpcReduction="10000"/>
          </a:bodyPr>
          <a:lstStyle/>
          <a:p>
            <a:r>
              <a:rPr lang="en-US" b="1" dirty="0">
                <a:solidFill>
                  <a:schemeClr val="accent2"/>
                </a:solidFill>
              </a:rPr>
              <a:t>Univariate Analysis:-</a:t>
            </a:r>
          </a:p>
          <a:p>
            <a:endParaRPr lang="en-US" b="1" dirty="0">
              <a:solidFill>
                <a:schemeClr val="accent2"/>
              </a:solidFill>
            </a:endParaRP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137160" indent="0">
              <a:buNone/>
            </a:pPr>
            <a:r>
              <a:rPr lang="en-US" sz="1600" dirty="0">
                <a:solidFill>
                  <a:schemeClr val="tx1"/>
                </a:solidFill>
                <a:latin typeface="+mn-lt"/>
              </a:rPr>
              <a:t>From the above graphs, it can be inferred that:</a:t>
            </a:r>
          </a:p>
          <a:p>
            <a:pPr>
              <a:buFont typeface="Arial" panose="020B0604020202020204" pitchFamily="34" charset="0"/>
              <a:buChar char="•"/>
            </a:pPr>
            <a:r>
              <a:rPr lang="en-US" sz="1600" dirty="0">
                <a:solidFill>
                  <a:schemeClr val="tx1"/>
                </a:solidFill>
                <a:latin typeface="+mn-lt"/>
              </a:rPr>
              <a:t>80% of applicants in the dataset are male</a:t>
            </a:r>
          </a:p>
          <a:p>
            <a:pPr algn="just">
              <a:buFont typeface="Arial"/>
              <a:buChar char="•"/>
            </a:pPr>
            <a:r>
              <a:rPr lang="en-US" sz="1600" dirty="0">
                <a:solidFill>
                  <a:schemeClr val="tx1"/>
                </a:solidFill>
                <a:latin typeface="+mn-lt"/>
              </a:rPr>
              <a:t>Around 65% of the applicants in the dataset are married.</a:t>
            </a:r>
          </a:p>
          <a:p>
            <a:pPr algn="just">
              <a:buFont typeface="Arial"/>
              <a:buChar char="•"/>
            </a:pPr>
            <a:r>
              <a:rPr lang="en-US" sz="1600" dirty="0">
                <a:solidFill>
                  <a:schemeClr val="tx1"/>
                </a:solidFill>
                <a:latin typeface="+mn-lt"/>
              </a:rPr>
              <a:t>Around 15% of applicants in the dataset are self-employed.</a:t>
            </a:r>
          </a:p>
          <a:p>
            <a:pPr algn="just">
              <a:buFont typeface="Arial"/>
              <a:buChar char="•"/>
            </a:pPr>
            <a:r>
              <a:rPr lang="en-US" sz="1600" dirty="0">
                <a:solidFill>
                  <a:schemeClr val="tx1"/>
                </a:solidFill>
                <a:latin typeface="+mn-lt"/>
              </a:rPr>
              <a:t>Around 85% of applicants have repaid their doubts</a:t>
            </a:r>
            <a:endParaRPr lang="en-US" sz="1600" b="1" dirty="0">
              <a:solidFill>
                <a:schemeClr val="tx1"/>
              </a:solidFill>
              <a:latin typeface="+mn-lt"/>
            </a:endParaRPr>
          </a:p>
          <a:p>
            <a:endParaRPr lang="en-US" b="1" dirty="0">
              <a:solidFill>
                <a:schemeClr val="accent2"/>
              </a:solidFill>
            </a:endParaRPr>
          </a:p>
          <a:p>
            <a:endParaRPr lang="en-IN" dirty="0"/>
          </a:p>
        </p:txBody>
      </p:sp>
      <p:sp>
        <p:nvSpPr>
          <p:cNvPr id="4" name="Google Shape;284;p6">
            <a:extLst>
              <a:ext uri="{FF2B5EF4-FFF2-40B4-BE49-F238E27FC236}">
                <a16:creationId xmlns:a16="http://schemas.microsoft.com/office/drawing/2014/main" xmlns="" id="{944E7327-ED52-4F18-B6A8-A6B6A93C3FAC}"/>
              </a:ext>
            </a:extLst>
          </p:cNvPr>
          <p:cNvSpPr txBox="1"/>
          <p:nvPr/>
        </p:nvSpPr>
        <p:spPr>
          <a:xfrm>
            <a:off x="749137" y="80520"/>
            <a:ext cx="6763489" cy="51348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Arial"/>
                <a:ea typeface="Arial"/>
                <a:cs typeface="Arial"/>
                <a:sym typeface="Arial"/>
              </a:rPr>
              <a:t>Exploratory Data Analysis (EDA)</a:t>
            </a:r>
            <a:endParaRPr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xmlns="" id="{73138387-F830-4ACE-BBE4-C75C92E614E2}"/>
              </a:ext>
            </a:extLst>
          </p:cNvPr>
          <p:cNvPicPr>
            <a:picLocks noChangeAspect="1"/>
          </p:cNvPicPr>
          <p:nvPr/>
        </p:nvPicPr>
        <p:blipFill>
          <a:blip r:embed="rId2"/>
          <a:stretch>
            <a:fillRect/>
          </a:stretch>
        </p:blipFill>
        <p:spPr>
          <a:xfrm>
            <a:off x="839449" y="945417"/>
            <a:ext cx="3133725" cy="2066925"/>
          </a:xfrm>
          <a:prstGeom prst="rect">
            <a:avLst/>
          </a:prstGeom>
        </p:spPr>
      </p:pic>
      <p:pic>
        <p:nvPicPr>
          <p:cNvPr id="8" name="Picture 7">
            <a:extLst>
              <a:ext uri="{FF2B5EF4-FFF2-40B4-BE49-F238E27FC236}">
                <a16:creationId xmlns:a16="http://schemas.microsoft.com/office/drawing/2014/main" xmlns="" id="{9B5154E7-1E8A-449B-9149-075250F7239F}"/>
              </a:ext>
            </a:extLst>
          </p:cNvPr>
          <p:cNvPicPr>
            <a:picLocks noChangeAspect="1"/>
          </p:cNvPicPr>
          <p:nvPr/>
        </p:nvPicPr>
        <p:blipFill>
          <a:blip r:embed="rId3"/>
          <a:stretch>
            <a:fillRect/>
          </a:stretch>
        </p:blipFill>
        <p:spPr>
          <a:xfrm>
            <a:off x="839449" y="3012342"/>
            <a:ext cx="3076576" cy="1876949"/>
          </a:xfrm>
          <a:prstGeom prst="rect">
            <a:avLst/>
          </a:prstGeom>
        </p:spPr>
      </p:pic>
      <p:pic>
        <p:nvPicPr>
          <p:cNvPr id="10" name="Picture 9">
            <a:extLst>
              <a:ext uri="{FF2B5EF4-FFF2-40B4-BE49-F238E27FC236}">
                <a16:creationId xmlns:a16="http://schemas.microsoft.com/office/drawing/2014/main" xmlns="" id="{7581A3AD-DD99-4151-B4E9-999E53232FEE}"/>
              </a:ext>
            </a:extLst>
          </p:cNvPr>
          <p:cNvPicPr>
            <a:picLocks noChangeAspect="1"/>
          </p:cNvPicPr>
          <p:nvPr/>
        </p:nvPicPr>
        <p:blipFill>
          <a:blip r:embed="rId4"/>
          <a:stretch>
            <a:fillRect/>
          </a:stretch>
        </p:blipFill>
        <p:spPr>
          <a:xfrm>
            <a:off x="3930311" y="3032378"/>
            <a:ext cx="3076575" cy="1876949"/>
          </a:xfrm>
          <a:prstGeom prst="rect">
            <a:avLst/>
          </a:prstGeom>
        </p:spPr>
      </p:pic>
      <p:pic>
        <p:nvPicPr>
          <p:cNvPr id="12" name="Picture 11">
            <a:extLst>
              <a:ext uri="{FF2B5EF4-FFF2-40B4-BE49-F238E27FC236}">
                <a16:creationId xmlns:a16="http://schemas.microsoft.com/office/drawing/2014/main" xmlns="" id="{62ED384A-87A0-44CD-84B8-0CFBC96E3414}"/>
              </a:ext>
            </a:extLst>
          </p:cNvPr>
          <p:cNvPicPr>
            <a:picLocks noChangeAspect="1"/>
          </p:cNvPicPr>
          <p:nvPr/>
        </p:nvPicPr>
        <p:blipFill>
          <a:blip r:embed="rId5"/>
          <a:stretch>
            <a:fillRect/>
          </a:stretch>
        </p:blipFill>
        <p:spPr>
          <a:xfrm>
            <a:off x="3973174" y="965453"/>
            <a:ext cx="2990850" cy="2046889"/>
          </a:xfrm>
          <a:prstGeom prst="rect">
            <a:avLst/>
          </a:prstGeom>
        </p:spPr>
      </p:pic>
    </p:spTree>
    <p:extLst>
      <p:ext uri="{BB962C8B-B14F-4D97-AF65-F5344CB8AC3E}">
        <p14:creationId xmlns:p14="http://schemas.microsoft.com/office/powerpoint/2010/main" xmlns="" val="245782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354A7E3-2D5C-4AE0-8F7E-2E6F644EEFBF}"/>
              </a:ext>
            </a:extLst>
          </p:cNvPr>
          <p:cNvSpPr>
            <a:spLocks noGrp="1"/>
          </p:cNvSpPr>
          <p:nvPr>
            <p:ph type="body" idx="1"/>
          </p:nvPr>
        </p:nvSpPr>
        <p:spPr>
          <a:xfrm>
            <a:off x="269823" y="923924"/>
            <a:ext cx="8542167" cy="5520003"/>
          </a:xfrm>
        </p:spPr>
        <p:txBody>
          <a:bodyPr>
            <a:normAutofit/>
          </a:bodyPr>
          <a:lstStyle/>
          <a:p>
            <a:pPr algn="just">
              <a:buFont typeface="Arial"/>
              <a:buChar char="•"/>
            </a:pPr>
            <a:endParaRPr lang="en-US" dirty="0"/>
          </a:p>
          <a:p>
            <a:pPr algn="just">
              <a:buFont typeface="Arial"/>
              <a:buChar char="•"/>
            </a:pPr>
            <a:endParaRPr lang="en-US" dirty="0"/>
          </a:p>
          <a:p>
            <a:pPr algn="just">
              <a:buFont typeface="Arial"/>
              <a:buChar char="•"/>
            </a:pPr>
            <a:endParaRPr lang="en-US" dirty="0"/>
          </a:p>
          <a:p>
            <a:pPr algn="just">
              <a:buFont typeface="Arial"/>
              <a:buChar char="•"/>
            </a:pPr>
            <a:endParaRPr lang="en-US" dirty="0"/>
          </a:p>
          <a:p>
            <a:pPr algn="just">
              <a:buFont typeface="Arial"/>
              <a:buChar char="•"/>
            </a:pPr>
            <a:endParaRPr lang="en-US" dirty="0"/>
          </a:p>
          <a:p>
            <a:pPr marL="137160" indent="0" algn="just">
              <a:buNone/>
            </a:pPr>
            <a:endParaRPr lang="en-US" dirty="0"/>
          </a:p>
          <a:p>
            <a:pPr marL="137160" indent="0" algn="just">
              <a:buNone/>
            </a:pPr>
            <a:endParaRPr lang="en-US" sz="1800" dirty="0"/>
          </a:p>
          <a:p>
            <a:pPr marL="137160" indent="0" algn="just">
              <a:buNone/>
            </a:pPr>
            <a:endParaRPr lang="en-US" sz="1800" dirty="0"/>
          </a:p>
          <a:p>
            <a:pPr marL="137160" indent="0" algn="just">
              <a:buNone/>
            </a:pPr>
            <a:r>
              <a:rPr lang="en-US" sz="1800" dirty="0">
                <a:solidFill>
                  <a:schemeClr val="tx1"/>
                </a:solidFill>
                <a:latin typeface="+mn-lt"/>
                <a:cs typeface="Times New Roman" panose="02020603050405020304" pitchFamily="18" charset="0"/>
              </a:rPr>
              <a:t>From the above graphs, it can be inferred that:</a:t>
            </a:r>
            <a:endParaRPr lang="en-US" dirty="0">
              <a:solidFill>
                <a:schemeClr val="tx1"/>
              </a:solidFill>
              <a:latin typeface="+mn-lt"/>
              <a:cs typeface="Times New Roman" panose="02020603050405020304" pitchFamily="18" charset="0"/>
            </a:endParaRPr>
          </a:p>
          <a:p>
            <a:pPr algn="just">
              <a:buFont typeface="Arial"/>
              <a:buChar char="•"/>
            </a:pPr>
            <a:r>
              <a:rPr lang="en-US" dirty="0">
                <a:solidFill>
                  <a:schemeClr val="tx1"/>
                </a:solidFill>
                <a:latin typeface="+mn-lt"/>
                <a:cs typeface="Times New Roman" panose="02020603050405020304" pitchFamily="18" charset="0"/>
              </a:rPr>
              <a:t>Around 80% of the applicants are Graduate.</a:t>
            </a:r>
          </a:p>
          <a:p>
            <a:pPr algn="just">
              <a:buFont typeface="Arial"/>
              <a:buChar char="•"/>
            </a:pPr>
            <a:r>
              <a:rPr lang="en-US" dirty="0">
                <a:solidFill>
                  <a:schemeClr val="tx1"/>
                </a:solidFill>
                <a:latin typeface="+mn-lt"/>
                <a:cs typeface="Times New Roman" panose="02020603050405020304" pitchFamily="18" charset="0"/>
              </a:rPr>
              <a:t>Most of the applicants are from the Semiurban area.</a:t>
            </a:r>
          </a:p>
          <a:p>
            <a:pPr algn="just">
              <a:buFont typeface="Arial"/>
              <a:buChar char="•"/>
            </a:pPr>
            <a:r>
              <a:rPr lang="en-IN" dirty="0">
                <a:solidFill>
                  <a:schemeClr val="tx1"/>
                </a:solidFill>
                <a:latin typeface="+mn-lt"/>
                <a:cs typeface="Times New Roman" panose="02020603050405020304" pitchFamily="18" charset="0"/>
              </a:rPr>
              <a:t>most of the applicants don’t have any dependents.</a:t>
            </a:r>
            <a:endParaRPr lang="en-US" dirty="0">
              <a:solidFill>
                <a:schemeClr val="tx1"/>
              </a:solidFill>
              <a:latin typeface="+mn-lt"/>
              <a:cs typeface="Times New Roman" panose="02020603050405020304" pitchFamily="18" charset="0"/>
            </a:endParaRPr>
          </a:p>
          <a:p>
            <a:pPr>
              <a:buFont typeface="Arial"/>
              <a:buChar char="•"/>
            </a:pPr>
            <a:endParaRPr lang="en-US" dirty="0"/>
          </a:p>
          <a:p>
            <a:pPr>
              <a:buFont typeface="Arial"/>
              <a:buChar char="•"/>
            </a:pPr>
            <a:endParaRPr lang="en-US" dirty="0"/>
          </a:p>
          <a:p>
            <a:pPr>
              <a:buFont typeface="Wingdings"/>
              <a:buChar char="§"/>
            </a:pPr>
            <a:endParaRPr lang="en-US" dirty="0"/>
          </a:p>
        </p:txBody>
      </p:sp>
      <p:sp>
        <p:nvSpPr>
          <p:cNvPr id="5" name="Google Shape;284;p6">
            <a:extLst>
              <a:ext uri="{FF2B5EF4-FFF2-40B4-BE49-F238E27FC236}">
                <a16:creationId xmlns:a16="http://schemas.microsoft.com/office/drawing/2014/main" xmlns="" id="{9C3B7789-61DC-4516-9CAC-3CE45D6B93C1}"/>
              </a:ext>
            </a:extLst>
          </p:cNvPr>
          <p:cNvSpPr txBox="1"/>
          <p:nvPr/>
        </p:nvSpPr>
        <p:spPr>
          <a:xfrm>
            <a:off x="549919" y="392218"/>
            <a:ext cx="6763489" cy="513480"/>
          </a:xfrm>
          <a:prstGeom prst="rect">
            <a:avLst/>
          </a:prstGeom>
          <a:noFill/>
          <a:ln>
            <a:noFill/>
          </a:ln>
        </p:spPr>
        <p:txBody>
          <a:bodyPr spcFirstLastPara="1" wrap="square" lIns="0" tIns="0" rIns="0" bIns="0" anchor="t" anchorCtr="0">
            <a:noAutofit/>
          </a:bodyPr>
          <a:lstStyle/>
          <a:p>
            <a:pPr>
              <a:buClr>
                <a:srgbClr val="002776"/>
              </a:buClr>
              <a:buSzPts val="2800"/>
            </a:pPr>
            <a:r>
              <a:rPr lang="en-US" sz="2800" b="1" i="0" u="none" strike="noStrike" cap="none" dirty="0">
                <a:solidFill>
                  <a:srgbClr val="002060"/>
                </a:solidFill>
                <a:latin typeface="Arial"/>
                <a:ea typeface="Arial"/>
                <a:cs typeface="Arial"/>
                <a:sym typeface="Arial"/>
              </a:rPr>
              <a:t>EDA -</a:t>
            </a:r>
            <a:r>
              <a:rPr lang="en-US" sz="2800" b="1" dirty="0">
                <a:solidFill>
                  <a:srgbClr val="002060"/>
                </a:solidFill>
              </a:rPr>
              <a:t>Univariate Analysis</a:t>
            </a: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7" name="Google Shape;278;p73">
            <a:extLst>
              <a:ext uri="{FF2B5EF4-FFF2-40B4-BE49-F238E27FC236}">
                <a16:creationId xmlns:a16="http://schemas.microsoft.com/office/drawing/2014/main" xmlns="" id="{089587FD-82A3-4CFB-9F53-596CB5C7CAA0}"/>
              </a:ext>
            </a:extLst>
          </p:cNvPr>
          <p:cNvPicPr preferRelativeResize="0"/>
          <p:nvPr/>
        </p:nvPicPr>
        <p:blipFill rotWithShape="1">
          <a:blip r:embed="rId2">
            <a:alphaModFix/>
          </a:blip>
          <a:srcRect/>
          <a:stretch/>
        </p:blipFill>
        <p:spPr>
          <a:xfrm>
            <a:off x="7771754" y="100245"/>
            <a:ext cx="1187051" cy="411359"/>
          </a:xfrm>
          <a:prstGeom prst="rect">
            <a:avLst/>
          </a:prstGeom>
          <a:noFill/>
          <a:ln>
            <a:noFill/>
          </a:ln>
        </p:spPr>
      </p:pic>
      <p:pic>
        <p:nvPicPr>
          <p:cNvPr id="4" name="Picture 3">
            <a:extLst>
              <a:ext uri="{FF2B5EF4-FFF2-40B4-BE49-F238E27FC236}">
                <a16:creationId xmlns:a16="http://schemas.microsoft.com/office/drawing/2014/main" xmlns="" id="{52034100-536E-48EF-863E-1F989DF86AA0}"/>
              </a:ext>
            </a:extLst>
          </p:cNvPr>
          <p:cNvPicPr>
            <a:picLocks noChangeAspect="1"/>
          </p:cNvPicPr>
          <p:nvPr/>
        </p:nvPicPr>
        <p:blipFill>
          <a:blip r:embed="rId3"/>
          <a:stretch>
            <a:fillRect/>
          </a:stretch>
        </p:blipFill>
        <p:spPr>
          <a:xfrm>
            <a:off x="501016" y="923924"/>
            <a:ext cx="2466975" cy="2958527"/>
          </a:xfrm>
          <a:prstGeom prst="rect">
            <a:avLst/>
          </a:prstGeom>
        </p:spPr>
      </p:pic>
      <p:pic>
        <p:nvPicPr>
          <p:cNvPr id="10" name="Picture 9">
            <a:extLst>
              <a:ext uri="{FF2B5EF4-FFF2-40B4-BE49-F238E27FC236}">
                <a16:creationId xmlns:a16="http://schemas.microsoft.com/office/drawing/2014/main" xmlns="" id="{A3C882AF-9CD4-4F42-855D-99AD2A2789E9}"/>
              </a:ext>
            </a:extLst>
          </p:cNvPr>
          <p:cNvPicPr>
            <a:picLocks noChangeAspect="1"/>
          </p:cNvPicPr>
          <p:nvPr/>
        </p:nvPicPr>
        <p:blipFill>
          <a:blip r:embed="rId4"/>
          <a:stretch>
            <a:fillRect/>
          </a:stretch>
        </p:blipFill>
        <p:spPr>
          <a:xfrm>
            <a:off x="5983833" y="1060061"/>
            <a:ext cx="2659151" cy="2822390"/>
          </a:xfrm>
          <a:prstGeom prst="rect">
            <a:avLst/>
          </a:prstGeom>
        </p:spPr>
      </p:pic>
      <p:pic>
        <p:nvPicPr>
          <p:cNvPr id="12" name="Picture 11">
            <a:extLst>
              <a:ext uri="{FF2B5EF4-FFF2-40B4-BE49-F238E27FC236}">
                <a16:creationId xmlns:a16="http://schemas.microsoft.com/office/drawing/2014/main" xmlns="" id="{0170FCA3-BAD6-497F-B39F-4F505B62D495}"/>
              </a:ext>
            </a:extLst>
          </p:cNvPr>
          <p:cNvPicPr>
            <a:picLocks noChangeAspect="1"/>
          </p:cNvPicPr>
          <p:nvPr/>
        </p:nvPicPr>
        <p:blipFill>
          <a:blip r:embed="rId5"/>
          <a:stretch>
            <a:fillRect/>
          </a:stretch>
        </p:blipFill>
        <p:spPr>
          <a:xfrm>
            <a:off x="3160168" y="991992"/>
            <a:ext cx="2447925" cy="2958527"/>
          </a:xfrm>
          <a:prstGeom prst="rect">
            <a:avLst/>
          </a:prstGeom>
        </p:spPr>
      </p:pic>
    </p:spTree>
    <p:extLst>
      <p:ext uri="{BB962C8B-B14F-4D97-AF65-F5344CB8AC3E}">
        <p14:creationId xmlns:p14="http://schemas.microsoft.com/office/powerpoint/2010/main" xmlns="" val="991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C24C047-06D5-47AC-94C8-9F1E1BD64DEA}"/>
              </a:ext>
            </a:extLst>
          </p:cNvPr>
          <p:cNvSpPr>
            <a:spLocks noGrp="1"/>
          </p:cNvSpPr>
          <p:nvPr>
            <p:ph type="body" idx="1"/>
          </p:nvPr>
        </p:nvSpPr>
        <p:spPr>
          <a:xfrm>
            <a:off x="609598" y="816637"/>
            <a:ext cx="8009745" cy="5853985"/>
          </a:xfrm>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just">
              <a:buFont typeface="Arial"/>
              <a:buChar char="•"/>
            </a:pPr>
            <a:endParaRPr lang="en-US" dirty="0"/>
          </a:p>
          <a:p>
            <a:pPr algn="just">
              <a:buFont typeface="Arial"/>
              <a:buChar char="•"/>
            </a:pPr>
            <a:endParaRPr lang="en-US" sz="1800" dirty="0"/>
          </a:p>
          <a:p>
            <a:pPr algn="just">
              <a:buFont typeface="Arial"/>
              <a:buChar char="•"/>
            </a:pPr>
            <a:endParaRPr lang="en-US" sz="1800" dirty="0"/>
          </a:p>
          <a:p>
            <a:pPr marL="137160" indent="0" algn="just">
              <a:buNone/>
            </a:pPr>
            <a:r>
              <a:rPr lang="en-US" sz="1800" dirty="0">
                <a:solidFill>
                  <a:schemeClr val="tx1"/>
                </a:solidFill>
                <a:latin typeface="+mn-lt"/>
              </a:rPr>
              <a:t>From the above graphs , it can be inferred that:</a:t>
            </a:r>
            <a:endParaRPr lang="en-US" dirty="0">
              <a:solidFill>
                <a:schemeClr val="tx1"/>
              </a:solidFill>
              <a:latin typeface="+mn-lt"/>
            </a:endParaRPr>
          </a:p>
          <a:p>
            <a:pPr algn="just">
              <a:buFont typeface="Arial"/>
              <a:buChar char="•"/>
            </a:pPr>
            <a:r>
              <a:rPr lang="en-US" dirty="0">
                <a:solidFill>
                  <a:schemeClr val="tx1"/>
                </a:solidFill>
                <a:latin typeface="+mn-lt"/>
              </a:rPr>
              <a:t>The distribution of Applicant income is right skewed and it is not normally distributed. The boxplot confirms the presence of a lot of outliers.</a:t>
            </a:r>
          </a:p>
          <a:p>
            <a:pPr algn="just">
              <a:buFont typeface="Arial"/>
              <a:buChar char="•"/>
            </a:pPr>
            <a:r>
              <a:rPr lang="en-US" dirty="0">
                <a:solidFill>
                  <a:schemeClr val="tx1"/>
                </a:solidFill>
                <a:latin typeface="+mn-lt"/>
              </a:rPr>
              <a:t>The distribution of loan amount is fairly normal and the boxplot confirms the presence of a lot of outliers.</a:t>
            </a:r>
          </a:p>
          <a:p>
            <a:endParaRPr lang="en-IN" dirty="0"/>
          </a:p>
        </p:txBody>
      </p:sp>
      <p:sp>
        <p:nvSpPr>
          <p:cNvPr id="4" name="Google Shape;284;p6">
            <a:extLst>
              <a:ext uri="{FF2B5EF4-FFF2-40B4-BE49-F238E27FC236}">
                <a16:creationId xmlns:a16="http://schemas.microsoft.com/office/drawing/2014/main" xmlns="" id="{31CEA13B-6F59-44CE-9C58-3B1D87F05EBF}"/>
              </a:ext>
            </a:extLst>
          </p:cNvPr>
          <p:cNvSpPr txBox="1"/>
          <p:nvPr/>
        </p:nvSpPr>
        <p:spPr>
          <a:xfrm>
            <a:off x="609599" y="303157"/>
            <a:ext cx="6763489" cy="513480"/>
          </a:xfrm>
          <a:prstGeom prst="rect">
            <a:avLst/>
          </a:prstGeom>
          <a:noFill/>
          <a:ln>
            <a:noFill/>
          </a:ln>
        </p:spPr>
        <p:txBody>
          <a:bodyPr spcFirstLastPara="1" wrap="square" lIns="0" tIns="0" rIns="0" bIns="0" anchor="t" anchorCtr="0">
            <a:noAutofit/>
          </a:bodyPr>
          <a:lstStyle/>
          <a:p>
            <a:pPr>
              <a:buClr>
                <a:srgbClr val="002776"/>
              </a:buClr>
              <a:buSzPts val="2800"/>
            </a:pPr>
            <a:r>
              <a:rPr lang="en-US" sz="2800" b="1" i="0" u="none" strike="noStrike" cap="none" dirty="0">
                <a:solidFill>
                  <a:srgbClr val="002060"/>
                </a:solidFill>
                <a:latin typeface="Arial"/>
                <a:ea typeface="Arial"/>
                <a:cs typeface="Arial"/>
                <a:sym typeface="Arial"/>
              </a:rPr>
              <a:t>EDA -</a:t>
            </a:r>
            <a:r>
              <a:rPr lang="en-US" sz="2800" b="1" dirty="0">
                <a:solidFill>
                  <a:srgbClr val="002060"/>
                </a:solidFill>
              </a:rPr>
              <a:t>Univariate Analysis</a:t>
            </a: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xmlns="" id="{E5BD46E9-D282-43EE-B495-D36CF31AE0B2}"/>
              </a:ext>
            </a:extLst>
          </p:cNvPr>
          <p:cNvPicPr>
            <a:picLocks noChangeAspect="1"/>
          </p:cNvPicPr>
          <p:nvPr/>
        </p:nvPicPr>
        <p:blipFill>
          <a:blip r:embed="rId2"/>
          <a:stretch>
            <a:fillRect/>
          </a:stretch>
        </p:blipFill>
        <p:spPr>
          <a:xfrm>
            <a:off x="962024" y="914165"/>
            <a:ext cx="3609975" cy="1874005"/>
          </a:xfrm>
          <a:prstGeom prst="rect">
            <a:avLst/>
          </a:prstGeom>
        </p:spPr>
      </p:pic>
      <p:pic>
        <p:nvPicPr>
          <p:cNvPr id="8" name="Picture 7">
            <a:extLst>
              <a:ext uri="{FF2B5EF4-FFF2-40B4-BE49-F238E27FC236}">
                <a16:creationId xmlns:a16="http://schemas.microsoft.com/office/drawing/2014/main" xmlns="" id="{EF3E5AC9-D6B8-4F58-84FD-A5E632B37F91}"/>
              </a:ext>
            </a:extLst>
          </p:cNvPr>
          <p:cNvPicPr>
            <a:picLocks noChangeAspect="1"/>
          </p:cNvPicPr>
          <p:nvPr/>
        </p:nvPicPr>
        <p:blipFill>
          <a:blip r:embed="rId3"/>
          <a:stretch>
            <a:fillRect/>
          </a:stretch>
        </p:blipFill>
        <p:spPr>
          <a:xfrm>
            <a:off x="4437088" y="914165"/>
            <a:ext cx="3830614" cy="1807134"/>
          </a:xfrm>
          <a:prstGeom prst="rect">
            <a:avLst/>
          </a:prstGeom>
        </p:spPr>
      </p:pic>
      <p:pic>
        <p:nvPicPr>
          <p:cNvPr id="10" name="Picture 9">
            <a:extLst>
              <a:ext uri="{FF2B5EF4-FFF2-40B4-BE49-F238E27FC236}">
                <a16:creationId xmlns:a16="http://schemas.microsoft.com/office/drawing/2014/main" xmlns="" id="{0616BFEB-3E99-45B1-91DB-4EE963060FEE}"/>
              </a:ext>
            </a:extLst>
          </p:cNvPr>
          <p:cNvPicPr>
            <a:picLocks noChangeAspect="1"/>
          </p:cNvPicPr>
          <p:nvPr/>
        </p:nvPicPr>
        <p:blipFill>
          <a:blip r:embed="rId4"/>
          <a:stretch>
            <a:fillRect/>
          </a:stretch>
        </p:blipFill>
        <p:spPr>
          <a:xfrm>
            <a:off x="876299" y="2809579"/>
            <a:ext cx="3695700" cy="2017254"/>
          </a:xfrm>
          <a:prstGeom prst="rect">
            <a:avLst/>
          </a:prstGeom>
        </p:spPr>
      </p:pic>
      <p:pic>
        <p:nvPicPr>
          <p:cNvPr id="12" name="Picture 11">
            <a:extLst>
              <a:ext uri="{FF2B5EF4-FFF2-40B4-BE49-F238E27FC236}">
                <a16:creationId xmlns:a16="http://schemas.microsoft.com/office/drawing/2014/main" xmlns="" id="{6AEC7222-873A-4EB3-8083-95F567CA4AB6}"/>
              </a:ext>
            </a:extLst>
          </p:cNvPr>
          <p:cNvPicPr>
            <a:picLocks noChangeAspect="1"/>
          </p:cNvPicPr>
          <p:nvPr/>
        </p:nvPicPr>
        <p:blipFill>
          <a:blip r:embed="rId5"/>
          <a:stretch>
            <a:fillRect/>
          </a:stretch>
        </p:blipFill>
        <p:spPr>
          <a:xfrm>
            <a:off x="4543426" y="2845164"/>
            <a:ext cx="3724276" cy="1831018"/>
          </a:xfrm>
          <a:prstGeom prst="rect">
            <a:avLst/>
          </a:prstGeom>
        </p:spPr>
      </p:pic>
    </p:spTree>
    <p:extLst>
      <p:ext uri="{BB962C8B-B14F-4D97-AF65-F5344CB8AC3E}">
        <p14:creationId xmlns:p14="http://schemas.microsoft.com/office/powerpoint/2010/main" xmlns="" val="1504631364"/>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1044</Words>
  <Application>Microsoft Office PowerPoint</Application>
  <PresentationFormat>On-screen Show (4:3)</PresentationFormat>
  <Paragraphs>403</Paragraphs>
  <Slides>35</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Verdana</vt:lpstr>
      <vt:lpstr>Century Gothic</vt:lpstr>
      <vt:lpstr>Trebuchet MS</vt:lpstr>
      <vt:lpstr>Noto Sans Symbols</vt:lpstr>
      <vt:lpstr>Times New Roman</vt:lpstr>
      <vt:lpstr>Wingdings</vt:lpstr>
      <vt:lpstr>Calibri</vt:lpstr>
      <vt:lpstr>Facet</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Handling the imbalanced datasets</vt:lpstr>
      <vt:lpstr>Handling the imbalanced data</vt:lpstr>
      <vt:lpstr> Model Validation Technique:</vt:lpstr>
      <vt:lpstr> Model Building</vt:lpstr>
      <vt:lpstr> Model Building-Logistic Regression</vt:lpstr>
      <vt:lpstr> Model Building: Logistic Regression</vt:lpstr>
      <vt:lpstr> Model Building-Decision Tree</vt:lpstr>
      <vt:lpstr> Model Building-Decision Tree</vt:lpstr>
      <vt:lpstr> Model Building-Random forest</vt:lpstr>
      <vt:lpstr> Model Building-Random forest</vt:lpstr>
      <vt:lpstr> Model Building-XGBoost</vt:lpstr>
      <vt:lpstr> Model Building-XGBoost</vt:lpstr>
      <vt:lpstr> Model Building-summary</vt:lpstr>
      <vt:lpstr>Deployment</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admin</cp:lastModifiedBy>
  <cp:revision>1295</cp:revision>
  <dcterms:created xsi:type="dcterms:W3CDTF">2012-08-17T07:00:49Z</dcterms:created>
  <dcterms:modified xsi:type="dcterms:W3CDTF">2021-04-20T10:05:19Z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