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91" r:id="rId5"/>
    <p:sldId id="285" r:id="rId6"/>
    <p:sldId id="286" r:id="rId7"/>
    <p:sldId id="283" r:id="rId8"/>
    <p:sldId id="284" r:id="rId9"/>
    <p:sldId id="281" r:id="rId10"/>
    <p:sldId id="282" r:id="rId11"/>
    <p:sldId id="287" r:id="rId12"/>
    <p:sldId id="290" r:id="rId13"/>
    <p:sldId id="280" r:id="rId14"/>
    <p:sldId id="289" r:id="rId15"/>
    <p:sldId id="292"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82AFE-F920-469F-B6E2-54AFAE5075FD}" v="21" dt="2025-05-08T11:29:13.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7/26/2025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6F5E-7047-EDA1-CB9F-4560AA297FFB}"/>
              </a:ext>
            </a:extLst>
          </p:cNvPr>
          <p:cNvSpPr>
            <a:spLocks noGrp="1"/>
          </p:cNvSpPr>
          <p:nvPr>
            <p:ph type="title"/>
          </p:nvPr>
        </p:nvSpPr>
        <p:spPr/>
        <p:txBody>
          <a:bodyPr/>
          <a:lstStyle/>
          <a:p>
            <a:r>
              <a:rPr lang="en-US" b="1" dirty="0"/>
              <a:t>SANJIVANI UNIVERSITY</a:t>
            </a:r>
          </a:p>
        </p:txBody>
      </p:sp>
      <p:sp>
        <p:nvSpPr>
          <p:cNvPr id="3" name="TextBox 2">
            <a:extLst>
              <a:ext uri="{FF2B5EF4-FFF2-40B4-BE49-F238E27FC236}">
                <a16:creationId xmlns:a16="http://schemas.microsoft.com/office/drawing/2014/main" id="{224D6A35-7DAF-AA76-807C-50345E9702BA}"/>
              </a:ext>
            </a:extLst>
          </p:cNvPr>
          <p:cNvSpPr txBox="1"/>
          <p:nvPr/>
        </p:nvSpPr>
        <p:spPr>
          <a:xfrm>
            <a:off x="3475295" y="1497568"/>
            <a:ext cx="5230761" cy="369332"/>
          </a:xfrm>
          <a:prstGeom prst="rect">
            <a:avLst/>
          </a:prstGeom>
          <a:noFill/>
        </p:spPr>
        <p:txBody>
          <a:bodyPr wrap="square" rtlCol="0">
            <a:spAutoFit/>
          </a:bodyPr>
          <a:lstStyle/>
          <a:p>
            <a:pPr algn="ctr"/>
            <a:r>
              <a:rPr lang="en-US" dirty="0"/>
              <a:t>School of Engineering &amp; Technology</a:t>
            </a:r>
          </a:p>
        </p:txBody>
      </p:sp>
      <p:sp>
        <p:nvSpPr>
          <p:cNvPr id="4" name="TextBox 3">
            <a:extLst>
              <a:ext uri="{FF2B5EF4-FFF2-40B4-BE49-F238E27FC236}">
                <a16:creationId xmlns:a16="http://schemas.microsoft.com/office/drawing/2014/main" id="{F9BF1E04-B99D-9C24-A1D8-AFA5EDE5D82E}"/>
              </a:ext>
            </a:extLst>
          </p:cNvPr>
          <p:cNvSpPr txBox="1"/>
          <p:nvPr/>
        </p:nvSpPr>
        <p:spPr>
          <a:xfrm>
            <a:off x="3475295" y="2073369"/>
            <a:ext cx="5466736" cy="369332"/>
          </a:xfrm>
          <a:prstGeom prst="rect">
            <a:avLst/>
          </a:prstGeom>
          <a:noFill/>
        </p:spPr>
        <p:txBody>
          <a:bodyPr wrap="square" rtlCol="0">
            <a:spAutoFit/>
          </a:bodyPr>
          <a:lstStyle/>
          <a:p>
            <a:r>
              <a:rPr lang="en-US" b="1" dirty="0"/>
              <a:t>Department of Artificial Intelligence &amp; Data Science</a:t>
            </a:r>
          </a:p>
        </p:txBody>
      </p:sp>
      <p:sp>
        <p:nvSpPr>
          <p:cNvPr id="5" name="TextBox 4">
            <a:extLst>
              <a:ext uri="{FF2B5EF4-FFF2-40B4-BE49-F238E27FC236}">
                <a16:creationId xmlns:a16="http://schemas.microsoft.com/office/drawing/2014/main" id="{CE8543A8-4026-DBA4-A0AA-4A6B88054FB7}"/>
              </a:ext>
            </a:extLst>
          </p:cNvPr>
          <p:cNvSpPr txBox="1"/>
          <p:nvPr/>
        </p:nvSpPr>
        <p:spPr>
          <a:xfrm>
            <a:off x="3475295" y="4301598"/>
            <a:ext cx="5230761" cy="646331"/>
          </a:xfrm>
          <a:prstGeom prst="rect">
            <a:avLst/>
          </a:prstGeom>
          <a:noFill/>
        </p:spPr>
        <p:txBody>
          <a:bodyPr wrap="square" rtlCol="0">
            <a:spAutoFit/>
          </a:bodyPr>
          <a:lstStyle/>
          <a:p>
            <a:pPr algn="ctr"/>
            <a:r>
              <a:rPr lang="en-US" dirty="0"/>
              <a:t>Presented By :</a:t>
            </a:r>
          </a:p>
          <a:p>
            <a:pPr algn="ctr"/>
            <a:r>
              <a:rPr lang="en-US" dirty="0"/>
              <a:t>Aher Darshan (2124UDSM2027)</a:t>
            </a:r>
          </a:p>
        </p:txBody>
      </p:sp>
      <p:sp>
        <p:nvSpPr>
          <p:cNvPr id="6" name="TextBox 5">
            <a:extLst>
              <a:ext uri="{FF2B5EF4-FFF2-40B4-BE49-F238E27FC236}">
                <a16:creationId xmlns:a16="http://schemas.microsoft.com/office/drawing/2014/main" id="{A38537A8-8869-6339-7A84-0E1824370280}"/>
              </a:ext>
            </a:extLst>
          </p:cNvPr>
          <p:cNvSpPr txBox="1"/>
          <p:nvPr/>
        </p:nvSpPr>
        <p:spPr>
          <a:xfrm>
            <a:off x="4625668" y="5153963"/>
            <a:ext cx="2930013" cy="646331"/>
          </a:xfrm>
          <a:prstGeom prst="rect">
            <a:avLst/>
          </a:prstGeom>
          <a:noFill/>
        </p:spPr>
        <p:txBody>
          <a:bodyPr wrap="square" rtlCol="0">
            <a:spAutoFit/>
          </a:bodyPr>
          <a:lstStyle/>
          <a:p>
            <a:pPr algn="ctr"/>
            <a:r>
              <a:rPr lang="en-US" dirty="0"/>
              <a:t>Under the Guidance of</a:t>
            </a:r>
          </a:p>
          <a:p>
            <a:pPr algn="ctr"/>
            <a:r>
              <a:rPr lang="en-US" dirty="0"/>
              <a:t>Dr. Kiran </a:t>
            </a:r>
            <a:r>
              <a:rPr lang="en-US" dirty="0" err="1"/>
              <a:t>Wakchaure</a:t>
            </a:r>
            <a:endParaRPr lang="en-US" dirty="0"/>
          </a:p>
        </p:txBody>
      </p:sp>
      <p:sp>
        <p:nvSpPr>
          <p:cNvPr id="7" name="TextBox 6">
            <a:extLst>
              <a:ext uri="{FF2B5EF4-FFF2-40B4-BE49-F238E27FC236}">
                <a16:creationId xmlns:a16="http://schemas.microsoft.com/office/drawing/2014/main" id="{9101FA5F-E32E-9C23-3619-79B1FEA2B99C}"/>
              </a:ext>
            </a:extLst>
          </p:cNvPr>
          <p:cNvSpPr txBox="1"/>
          <p:nvPr/>
        </p:nvSpPr>
        <p:spPr>
          <a:xfrm>
            <a:off x="3018503" y="1704037"/>
            <a:ext cx="8642555" cy="369332"/>
          </a:xfrm>
          <a:prstGeom prst="rect">
            <a:avLst/>
          </a:prstGeom>
          <a:noFill/>
        </p:spPr>
        <p:txBody>
          <a:bodyPr wrap="square" rtlCol="0">
            <a:spAutoFit/>
          </a:bodyPr>
          <a:lstStyle/>
          <a:p>
            <a:r>
              <a:rPr lang="en-US" dirty="0"/>
              <a:t>………………………………………………………………………………………….</a:t>
            </a:r>
          </a:p>
        </p:txBody>
      </p:sp>
      <p:pic>
        <p:nvPicPr>
          <p:cNvPr id="8" name="Picture 2" descr="SANJIVANI UNIVERSITY | LinkedIn">
            <a:extLst>
              <a:ext uri="{FF2B5EF4-FFF2-40B4-BE49-F238E27FC236}">
                <a16:creationId xmlns:a16="http://schemas.microsoft.com/office/drawing/2014/main" id="{0C126051-A78F-1C6C-60E9-6D66C4ACA0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268" y="642687"/>
            <a:ext cx="1458950" cy="14589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C27BC0-31CA-5956-B352-A071E02D8C84}"/>
              </a:ext>
            </a:extLst>
          </p:cNvPr>
          <p:cNvSpPr txBox="1"/>
          <p:nvPr/>
        </p:nvSpPr>
        <p:spPr>
          <a:xfrm>
            <a:off x="2035275" y="2887964"/>
            <a:ext cx="7924801" cy="1323439"/>
          </a:xfrm>
          <a:prstGeom prst="rect">
            <a:avLst/>
          </a:prstGeom>
          <a:noFill/>
        </p:spPr>
        <p:txBody>
          <a:bodyPr wrap="square" rtlCol="0">
            <a:spAutoFit/>
          </a:bodyPr>
          <a:lstStyle/>
          <a:p>
            <a:pPr algn="ctr"/>
            <a:r>
              <a:rPr lang="en-US" sz="4000" b="1" dirty="0"/>
              <a:t>IOT BASED SMART COOKING SYSTEM </a:t>
            </a:r>
          </a:p>
        </p:txBody>
      </p:sp>
      <p:sp>
        <p:nvSpPr>
          <p:cNvPr id="10" name="TextBox 9">
            <a:extLst>
              <a:ext uri="{FF2B5EF4-FFF2-40B4-BE49-F238E27FC236}">
                <a16:creationId xmlns:a16="http://schemas.microsoft.com/office/drawing/2014/main" id="{D378275F-937D-5A78-6184-1A6EA10E7158}"/>
              </a:ext>
            </a:extLst>
          </p:cNvPr>
          <p:cNvSpPr txBox="1"/>
          <p:nvPr/>
        </p:nvSpPr>
        <p:spPr>
          <a:xfrm>
            <a:off x="4980038" y="2428438"/>
            <a:ext cx="2359742" cy="369332"/>
          </a:xfrm>
          <a:prstGeom prst="rect">
            <a:avLst/>
          </a:prstGeom>
          <a:noFill/>
        </p:spPr>
        <p:txBody>
          <a:bodyPr wrap="square" rtlCol="0">
            <a:spAutoFit/>
          </a:bodyPr>
          <a:lstStyle/>
          <a:p>
            <a:r>
              <a:rPr lang="en-US" dirty="0"/>
              <a:t>IOT Project Topic</a:t>
            </a:r>
          </a:p>
        </p:txBody>
      </p:sp>
    </p:spTree>
    <p:extLst>
      <p:ext uri="{BB962C8B-B14F-4D97-AF65-F5344CB8AC3E}">
        <p14:creationId xmlns:p14="http://schemas.microsoft.com/office/powerpoint/2010/main" val="379684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8E9D-513B-A849-50EB-21821324DFD8}"/>
              </a:ext>
            </a:extLst>
          </p:cNvPr>
          <p:cNvSpPr>
            <a:spLocks noGrp="1"/>
          </p:cNvSpPr>
          <p:nvPr>
            <p:ph type="title"/>
          </p:nvPr>
        </p:nvSpPr>
        <p:spPr/>
        <p:txBody>
          <a:bodyPr/>
          <a:lstStyle/>
          <a:p>
            <a:pPr algn="l"/>
            <a:r>
              <a:rPr lang="en-US" b="1" dirty="0"/>
              <a:t>System Features</a:t>
            </a:r>
          </a:p>
        </p:txBody>
      </p:sp>
      <p:sp>
        <p:nvSpPr>
          <p:cNvPr id="3" name="TextBox 2">
            <a:extLst>
              <a:ext uri="{FF2B5EF4-FFF2-40B4-BE49-F238E27FC236}">
                <a16:creationId xmlns:a16="http://schemas.microsoft.com/office/drawing/2014/main" id="{7CF7FFC8-BF41-A491-87FF-FC4DD0A11D31}"/>
              </a:ext>
            </a:extLst>
          </p:cNvPr>
          <p:cNvSpPr txBox="1"/>
          <p:nvPr/>
        </p:nvSpPr>
        <p:spPr>
          <a:xfrm>
            <a:off x="1013090" y="1548976"/>
            <a:ext cx="9160042" cy="21250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Automatic Gas OFF after 3 whistles.</a:t>
            </a:r>
          </a:p>
          <a:p>
            <a:pPr marL="285750" indent="-285750">
              <a:lnSpc>
                <a:spcPct val="150000"/>
              </a:lnSpc>
              <a:buFont typeface="Arial" panose="020B0604020202020204" pitchFamily="34" charset="0"/>
              <a:buChar char="•"/>
            </a:pPr>
            <a:r>
              <a:rPr lang="en-US" dirty="0"/>
              <a:t>Gas OFF 3 minutes after milk start boiling.</a:t>
            </a:r>
          </a:p>
          <a:p>
            <a:pPr marL="285750" indent="-285750">
              <a:lnSpc>
                <a:spcPct val="150000"/>
              </a:lnSpc>
              <a:buFont typeface="Arial" panose="020B0604020202020204" pitchFamily="34" charset="0"/>
              <a:buChar char="•"/>
            </a:pPr>
            <a:r>
              <a:rPr lang="en-US" dirty="0"/>
              <a:t>Gas Leak Detection with buzzer and mobile alert</a:t>
            </a:r>
          </a:p>
          <a:p>
            <a:pPr marL="285750" indent="-285750">
              <a:lnSpc>
                <a:spcPct val="150000"/>
              </a:lnSpc>
              <a:buFont typeface="Arial" panose="020B0604020202020204" pitchFamily="34" charset="0"/>
              <a:buChar char="•"/>
            </a:pPr>
            <a:r>
              <a:rPr lang="en-US" dirty="0"/>
              <a:t>Telegram Alert System for real time update.</a:t>
            </a:r>
          </a:p>
          <a:p>
            <a:pPr marL="285750" indent="-285750">
              <a:lnSpc>
                <a:spcPct val="150000"/>
              </a:lnSpc>
              <a:buFont typeface="Arial" panose="020B0604020202020204" pitchFamily="34" charset="0"/>
              <a:buChar char="•"/>
            </a:pPr>
            <a:r>
              <a:rPr lang="en-US" dirty="0"/>
              <a:t>Manual override with switch</a:t>
            </a:r>
          </a:p>
        </p:txBody>
      </p:sp>
    </p:spTree>
    <p:extLst>
      <p:ext uri="{BB962C8B-B14F-4D97-AF65-F5344CB8AC3E}">
        <p14:creationId xmlns:p14="http://schemas.microsoft.com/office/powerpoint/2010/main" val="412475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13E1-FC03-0FFC-11DE-39A5001B5D0A}"/>
              </a:ext>
            </a:extLst>
          </p:cNvPr>
          <p:cNvSpPr>
            <a:spLocks noGrp="1"/>
          </p:cNvSpPr>
          <p:nvPr>
            <p:ph type="title"/>
          </p:nvPr>
        </p:nvSpPr>
        <p:spPr/>
        <p:txBody>
          <a:bodyPr/>
          <a:lstStyle/>
          <a:p>
            <a:pPr algn="l"/>
            <a:r>
              <a:rPr lang="en-US" b="1" dirty="0"/>
              <a:t>Conclusion</a:t>
            </a:r>
          </a:p>
        </p:txBody>
      </p:sp>
      <p:sp>
        <p:nvSpPr>
          <p:cNvPr id="3" name="TextBox 2">
            <a:extLst>
              <a:ext uri="{FF2B5EF4-FFF2-40B4-BE49-F238E27FC236}">
                <a16:creationId xmlns:a16="http://schemas.microsoft.com/office/drawing/2014/main" id="{253698F7-AFA8-D37B-E9BC-7FA00C413643}"/>
              </a:ext>
            </a:extLst>
          </p:cNvPr>
          <p:cNvSpPr txBox="1"/>
          <p:nvPr/>
        </p:nvSpPr>
        <p:spPr>
          <a:xfrm>
            <a:off x="924443" y="1674674"/>
            <a:ext cx="9310938" cy="1754326"/>
          </a:xfrm>
          <a:prstGeom prst="rect">
            <a:avLst/>
          </a:prstGeom>
          <a:noFill/>
        </p:spPr>
        <p:txBody>
          <a:bodyPr wrap="square" rtlCol="0">
            <a:spAutoFit/>
          </a:bodyPr>
          <a:lstStyle/>
          <a:p>
            <a:r>
              <a:rPr lang="en-US" dirty="0"/>
              <a:t>The Smart Cooking System successfully demonstrates how IoT technology can make traditional cooking safer and more efficient. By detecting pressure cooker whistles, milk boiling, and gas leaks, the system automates critical tasks and sends real-time alerts via a Telegram bot. This not only reduces the risk of accidents but also adds convenience to daily life. The project offers a practical and affordable solution for modern smart kitchens.</a:t>
            </a:r>
          </a:p>
          <a:p>
            <a:endParaRPr lang="en-US" dirty="0"/>
          </a:p>
        </p:txBody>
      </p:sp>
    </p:spTree>
    <p:extLst>
      <p:ext uri="{BB962C8B-B14F-4D97-AF65-F5344CB8AC3E}">
        <p14:creationId xmlns:p14="http://schemas.microsoft.com/office/powerpoint/2010/main" val="234206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813B-53A3-1B7C-1925-7313D9D06581}"/>
              </a:ext>
            </a:extLst>
          </p:cNvPr>
          <p:cNvSpPr>
            <a:spLocks noGrp="1"/>
          </p:cNvSpPr>
          <p:nvPr>
            <p:ph type="title"/>
          </p:nvPr>
        </p:nvSpPr>
        <p:spPr>
          <a:xfrm>
            <a:off x="-1392101" y="1219200"/>
            <a:ext cx="14976201" cy="4419600"/>
          </a:xfrm>
        </p:spPr>
        <p:txBody>
          <a:bodyPr/>
          <a:lstStyle/>
          <a:p>
            <a:r>
              <a:rPr lang="en-US" b="1" dirty="0"/>
              <a:t>THANK YOU</a:t>
            </a:r>
          </a:p>
        </p:txBody>
      </p:sp>
    </p:spTree>
    <p:extLst>
      <p:ext uri="{BB962C8B-B14F-4D97-AF65-F5344CB8AC3E}">
        <p14:creationId xmlns:p14="http://schemas.microsoft.com/office/powerpoint/2010/main" val="398091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101A-8588-4D0D-925B-3B933DEA05C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03280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9E18-4CC5-60DD-FF4C-A55745027617}"/>
              </a:ext>
            </a:extLst>
          </p:cNvPr>
          <p:cNvSpPr>
            <a:spLocks noGrp="1"/>
          </p:cNvSpPr>
          <p:nvPr>
            <p:ph type="title"/>
          </p:nvPr>
        </p:nvSpPr>
        <p:spPr/>
        <p:txBody>
          <a:bodyPr/>
          <a:lstStyle/>
          <a:p>
            <a:pPr algn="l"/>
            <a:r>
              <a:rPr lang="en-US" b="1" dirty="0"/>
              <a:t>Content</a:t>
            </a:r>
          </a:p>
        </p:txBody>
      </p:sp>
      <p:sp>
        <p:nvSpPr>
          <p:cNvPr id="3" name="TextBox 2">
            <a:extLst>
              <a:ext uri="{FF2B5EF4-FFF2-40B4-BE49-F238E27FC236}">
                <a16:creationId xmlns:a16="http://schemas.microsoft.com/office/drawing/2014/main" id="{077FD458-3AE6-0492-190D-11655FC301D1}"/>
              </a:ext>
            </a:extLst>
          </p:cNvPr>
          <p:cNvSpPr txBox="1"/>
          <p:nvPr/>
        </p:nvSpPr>
        <p:spPr>
          <a:xfrm>
            <a:off x="1012934" y="1582993"/>
            <a:ext cx="3736258" cy="2585323"/>
          </a:xfrm>
          <a:prstGeom prst="rect">
            <a:avLst/>
          </a:prstGeom>
          <a:noFill/>
        </p:spPr>
        <p:txBody>
          <a:bodyPr wrap="square" rtlCol="0">
            <a:spAutoFit/>
          </a:bodyPr>
          <a:lstStyle/>
          <a:p>
            <a:pPr marL="342900" indent="-342900">
              <a:buFont typeface="+mj-lt"/>
              <a:buAutoNum type="arabicPeriod"/>
            </a:pPr>
            <a:r>
              <a:rPr lang="en-US" dirty="0"/>
              <a:t>Introduction</a:t>
            </a:r>
          </a:p>
          <a:p>
            <a:pPr marL="342900" indent="-342900">
              <a:buFont typeface="+mj-lt"/>
              <a:buAutoNum type="arabicPeriod"/>
            </a:pPr>
            <a:r>
              <a:rPr lang="en-US" dirty="0"/>
              <a:t>Problem Statement</a:t>
            </a:r>
          </a:p>
          <a:p>
            <a:pPr marL="342900" indent="-342900">
              <a:buFont typeface="+mj-lt"/>
              <a:buAutoNum type="arabicPeriod"/>
            </a:pPr>
            <a:r>
              <a:rPr lang="en-US" dirty="0"/>
              <a:t>Problem Solution</a:t>
            </a:r>
          </a:p>
          <a:p>
            <a:pPr marL="342900" indent="-342900">
              <a:buFont typeface="+mj-lt"/>
              <a:buAutoNum type="arabicPeriod"/>
            </a:pPr>
            <a:r>
              <a:rPr lang="en-US" dirty="0"/>
              <a:t>How it Works (Flow)</a:t>
            </a:r>
          </a:p>
          <a:p>
            <a:pPr marL="342900" indent="-342900">
              <a:buFont typeface="+mj-lt"/>
              <a:buAutoNum type="arabicPeriod"/>
            </a:pPr>
            <a:r>
              <a:rPr lang="en-US" dirty="0"/>
              <a:t>Components</a:t>
            </a:r>
          </a:p>
          <a:p>
            <a:pPr marL="342900" indent="-342900">
              <a:buFont typeface="+mj-lt"/>
              <a:buAutoNum type="arabicPeriod"/>
            </a:pPr>
            <a:r>
              <a:rPr lang="en-US" dirty="0"/>
              <a:t>Circuit Diagram</a:t>
            </a:r>
          </a:p>
          <a:p>
            <a:pPr marL="342900" indent="-342900">
              <a:buFont typeface="+mj-lt"/>
              <a:buAutoNum type="arabicPeriod"/>
            </a:pPr>
            <a:r>
              <a:rPr lang="en-US" dirty="0"/>
              <a:t>System Features</a:t>
            </a:r>
          </a:p>
          <a:p>
            <a:pPr marL="342900" indent="-342900">
              <a:buFont typeface="+mj-lt"/>
              <a:buAutoNum type="arabicPeriod"/>
            </a:pPr>
            <a:r>
              <a:rPr lang="en-US" dirty="0"/>
              <a:t>Mobile Notification (Telegram Bot)</a:t>
            </a:r>
          </a:p>
          <a:p>
            <a:pPr marL="342900" indent="-342900">
              <a:buFont typeface="+mj-lt"/>
              <a:buAutoNum type="arabicPeriod"/>
            </a:pPr>
            <a:r>
              <a:rPr lang="en-US" dirty="0"/>
              <a:t>Conclusion</a:t>
            </a:r>
          </a:p>
        </p:txBody>
      </p:sp>
    </p:spTree>
    <p:extLst>
      <p:ext uri="{BB962C8B-B14F-4D97-AF65-F5344CB8AC3E}">
        <p14:creationId xmlns:p14="http://schemas.microsoft.com/office/powerpoint/2010/main" val="192427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FD9A-41F9-9AED-A14A-287D9612293F}"/>
              </a:ext>
            </a:extLst>
          </p:cNvPr>
          <p:cNvSpPr>
            <a:spLocks noGrp="1"/>
          </p:cNvSpPr>
          <p:nvPr>
            <p:ph type="title"/>
          </p:nvPr>
        </p:nvSpPr>
        <p:spPr/>
        <p:txBody>
          <a:bodyPr/>
          <a:lstStyle/>
          <a:p>
            <a:pPr algn="l"/>
            <a:r>
              <a:rPr lang="en-US" dirty="0"/>
              <a:t>	</a:t>
            </a:r>
            <a:r>
              <a:rPr lang="en-US" b="1" dirty="0"/>
              <a:t>Introduction</a:t>
            </a:r>
          </a:p>
        </p:txBody>
      </p:sp>
      <p:sp>
        <p:nvSpPr>
          <p:cNvPr id="3" name="TextBox 2">
            <a:extLst>
              <a:ext uri="{FF2B5EF4-FFF2-40B4-BE49-F238E27FC236}">
                <a16:creationId xmlns:a16="http://schemas.microsoft.com/office/drawing/2014/main" id="{0AE6F8C0-5A30-D201-4A9F-9E4A808D5AC8}"/>
              </a:ext>
            </a:extLst>
          </p:cNvPr>
          <p:cNvSpPr txBox="1"/>
          <p:nvPr/>
        </p:nvSpPr>
        <p:spPr>
          <a:xfrm>
            <a:off x="1395772" y="1674674"/>
            <a:ext cx="9389807" cy="1754326"/>
          </a:xfrm>
          <a:prstGeom prst="rect">
            <a:avLst/>
          </a:prstGeom>
          <a:noFill/>
        </p:spPr>
        <p:txBody>
          <a:bodyPr wrap="square" rtlCol="0">
            <a:spAutoFit/>
          </a:bodyPr>
          <a:lstStyle/>
          <a:p>
            <a:r>
              <a:rPr lang="en-US" dirty="0"/>
              <a:t>The kitchen is a vital part of every home, but traditional cooking methods can lead to safety risks like gas leaks, overcooking, and unattended flames. This project introduces a </a:t>
            </a:r>
            <a:r>
              <a:rPr lang="en-US" b="1" dirty="0"/>
              <a:t>Smart Cooking System</a:t>
            </a:r>
            <a:r>
              <a:rPr lang="en-US" dirty="0"/>
              <a:t> using </a:t>
            </a:r>
            <a:r>
              <a:rPr lang="en-US" b="1" dirty="0"/>
              <a:t>ESP32 and IoT technology</a:t>
            </a:r>
            <a:r>
              <a:rPr lang="en-US" dirty="0"/>
              <a:t> to automate cooking tasks. It detects pressure cooker whistles, milk boiling, and gas leaks, and responds by turning off the gas and sending alerts via </a:t>
            </a:r>
            <a:r>
              <a:rPr lang="en-US" b="1" dirty="0"/>
              <a:t>Telegram bot</a:t>
            </a:r>
            <a:r>
              <a:rPr lang="en-US" dirty="0"/>
              <a:t>. The system ensures safer, more convenient, and efficient cooking for modern households.</a:t>
            </a:r>
          </a:p>
          <a:p>
            <a:endParaRPr lang="en-US" dirty="0"/>
          </a:p>
        </p:txBody>
      </p:sp>
    </p:spTree>
    <p:extLst>
      <p:ext uri="{BB962C8B-B14F-4D97-AF65-F5344CB8AC3E}">
        <p14:creationId xmlns:p14="http://schemas.microsoft.com/office/powerpoint/2010/main" val="332170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0C14-6A59-0F9F-C860-A575238ADA64}"/>
              </a:ext>
            </a:extLst>
          </p:cNvPr>
          <p:cNvSpPr>
            <a:spLocks noGrp="1"/>
          </p:cNvSpPr>
          <p:nvPr>
            <p:ph type="title"/>
          </p:nvPr>
        </p:nvSpPr>
        <p:spPr/>
        <p:txBody>
          <a:bodyPr/>
          <a:lstStyle/>
          <a:p>
            <a:pPr algn="l"/>
            <a:r>
              <a:rPr lang="en-US" b="1" dirty="0"/>
              <a:t>Problem Statement</a:t>
            </a:r>
          </a:p>
        </p:txBody>
      </p:sp>
      <p:sp>
        <p:nvSpPr>
          <p:cNvPr id="3" name="TextBox 2">
            <a:extLst>
              <a:ext uri="{FF2B5EF4-FFF2-40B4-BE49-F238E27FC236}">
                <a16:creationId xmlns:a16="http://schemas.microsoft.com/office/drawing/2014/main" id="{46C4BB08-83EF-3E9E-0E01-945E2B292879}"/>
              </a:ext>
            </a:extLst>
          </p:cNvPr>
          <p:cNvSpPr txBox="1"/>
          <p:nvPr/>
        </p:nvSpPr>
        <p:spPr>
          <a:xfrm>
            <a:off x="924443" y="1658555"/>
            <a:ext cx="9357360" cy="2862322"/>
          </a:xfrm>
          <a:prstGeom prst="rect">
            <a:avLst/>
          </a:prstGeom>
          <a:noFill/>
        </p:spPr>
        <p:txBody>
          <a:bodyPr wrap="square" rtlCol="0">
            <a:spAutoFit/>
          </a:bodyPr>
          <a:lstStyle/>
          <a:p>
            <a:pPr>
              <a:buNone/>
            </a:pPr>
            <a:r>
              <a:rPr lang="en-US" dirty="0"/>
              <a:t>In traditional kitchens, cooking requires continuous monitoring, especially when using gas stoves. Accidents can occur due to:</a:t>
            </a:r>
          </a:p>
          <a:p>
            <a:pPr marL="285750" indent="-285750">
              <a:buFont typeface="Arial" panose="020B0604020202020204" pitchFamily="34" charset="0"/>
              <a:buChar char="•"/>
            </a:pPr>
            <a:r>
              <a:rPr lang="en-US" dirty="0"/>
              <a:t>Forgetting to turn off the gas after cooking.</a:t>
            </a:r>
          </a:p>
          <a:p>
            <a:pPr marL="285750" indent="-285750">
              <a:buFont typeface="Arial" panose="020B0604020202020204" pitchFamily="34" charset="0"/>
              <a:buChar char="•"/>
            </a:pPr>
            <a:r>
              <a:rPr lang="en-US" dirty="0"/>
              <a:t>Gas leaks going undetected.</a:t>
            </a:r>
          </a:p>
          <a:p>
            <a:pPr marL="285750" indent="-285750">
              <a:buFont typeface="Arial" panose="020B0604020202020204" pitchFamily="34" charset="0"/>
              <a:buChar char="•"/>
            </a:pPr>
            <a:r>
              <a:rPr lang="en-US" dirty="0"/>
              <a:t>Overboiling of milk or delayed whistle detection in pressure cookers.</a:t>
            </a:r>
          </a:p>
          <a:p>
            <a:br>
              <a:rPr lang="en-US" dirty="0"/>
            </a:br>
            <a:r>
              <a:rPr lang="en-US" dirty="0"/>
              <a:t>These issues pose </a:t>
            </a:r>
            <a:r>
              <a:rPr lang="en-US" b="1" dirty="0"/>
              <a:t>safety risks</a:t>
            </a:r>
            <a:r>
              <a:rPr lang="en-US" dirty="0"/>
              <a:t>, </a:t>
            </a:r>
            <a:r>
              <a:rPr lang="en-US" b="1" dirty="0"/>
              <a:t>gas wastage</a:t>
            </a:r>
            <a:r>
              <a:rPr lang="en-US" dirty="0"/>
              <a:t>, and </a:t>
            </a:r>
            <a:r>
              <a:rPr lang="en-US" b="1" dirty="0"/>
              <a:t>inconvenience</a:t>
            </a:r>
            <a:r>
              <a:rPr lang="en-US" dirty="0"/>
              <a:t>, especially for busy individuals or the elderly. There is a </a:t>
            </a:r>
            <a:r>
              <a:rPr lang="en-US" b="1" dirty="0"/>
              <a:t>lack of smart automation and real-time alert systems</a:t>
            </a:r>
            <a:r>
              <a:rPr lang="en-US" dirty="0"/>
              <a:t> in conventional cooking setups.</a:t>
            </a:r>
          </a:p>
          <a:p>
            <a:endParaRPr lang="en-US" dirty="0"/>
          </a:p>
        </p:txBody>
      </p:sp>
    </p:spTree>
    <p:extLst>
      <p:ext uri="{BB962C8B-B14F-4D97-AF65-F5344CB8AC3E}">
        <p14:creationId xmlns:p14="http://schemas.microsoft.com/office/powerpoint/2010/main" val="142601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15A7-11B7-D711-424D-A71C07128127}"/>
              </a:ext>
            </a:extLst>
          </p:cNvPr>
          <p:cNvSpPr>
            <a:spLocks noGrp="1"/>
          </p:cNvSpPr>
          <p:nvPr>
            <p:ph type="title"/>
          </p:nvPr>
        </p:nvSpPr>
        <p:spPr/>
        <p:txBody>
          <a:bodyPr/>
          <a:lstStyle/>
          <a:p>
            <a:pPr algn="l"/>
            <a:r>
              <a:rPr lang="en-US" b="1" dirty="0"/>
              <a:t>Problem Solution</a:t>
            </a:r>
          </a:p>
        </p:txBody>
      </p:sp>
      <p:sp>
        <p:nvSpPr>
          <p:cNvPr id="3" name="TextBox 2">
            <a:extLst>
              <a:ext uri="{FF2B5EF4-FFF2-40B4-BE49-F238E27FC236}">
                <a16:creationId xmlns:a16="http://schemas.microsoft.com/office/drawing/2014/main" id="{8C280D6B-3F99-1328-B2E4-691A8DA93DE1}"/>
              </a:ext>
            </a:extLst>
          </p:cNvPr>
          <p:cNvSpPr txBox="1"/>
          <p:nvPr/>
        </p:nvSpPr>
        <p:spPr>
          <a:xfrm>
            <a:off x="1052052" y="1582340"/>
            <a:ext cx="9399639" cy="3693319"/>
          </a:xfrm>
          <a:prstGeom prst="rect">
            <a:avLst/>
          </a:prstGeom>
          <a:noFill/>
        </p:spPr>
        <p:txBody>
          <a:bodyPr wrap="square" rtlCol="0">
            <a:spAutoFit/>
          </a:bodyPr>
          <a:lstStyle/>
          <a:p>
            <a:pPr>
              <a:buNone/>
            </a:pPr>
            <a:r>
              <a:rPr lang="en-US" dirty="0"/>
              <a:t>This project proposes an </a:t>
            </a:r>
            <a:r>
              <a:rPr lang="en-US" b="1" dirty="0"/>
              <a:t>IoT-Based Smart Cooking System</a:t>
            </a:r>
            <a:r>
              <a:rPr lang="en-US" dirty="0"/>
              <a:t> that automates critical cooking tasks and enhances kitchen safety. Using an </a:t>
            </a:r>
            <a:r>
              <a:rPr lang="en-US" b="1" dirty="0"/>
              <a:t>ESP32 microcontroller</a:t>
            </a:r>
            <a:r>
              <a:rPr lang="en-US" dirty="0"/>
              <a:t>, it integrates a </a:t>
            </a:r>
            <a:r>
              <a:rPr lang="en-US" b="1" dirty="0"/>
              <a:t>microphone sensor</a:t>
            </a:r>
            <a:r>
              <a:rPr lang="en-US" dirty="0"/>
              <a:t> to detect pressure cooker whistles, a </a:t>
            </a:r>
            <a:r>
              <a:rPr lang="en-US" b="1" dirty="0"/>
              <a:t>gas sensor (MQ-2)</a:t>
            </a:r>
            <a:r>
              <a:rPr lang="en-US" dirty="0"/>
              <a:t> to detect leaks, and a </a:t>
            </a:r>
            <a:r>
              <a:rPr lang="en-US" b="1" dirty="0"/>
              <a:t>servo motor</a:t>
            </a:r>
            <a:r>
              <a:rPr lang="en-US" dirty="0"/>
              <a:t> to automatically turn off the gas.</a:t>
            </a:r>
          </a:p>
          <a:p>
            <a:pPr>
              <a:buNone/>
            </a:pPr>
            <a:endParaRPr lang="en-US" dirty="0"/>
          </a:p>
          <a:p>
            <a:pPr>
              <a:buNone/>
            </a:pPr>
            <a:r>
              <a:rPr lang="en-US" dirty="0"/>
              <a:t>Key features of the solution:</a:t>
            </a:r>
          </a:p>
          <a:p>
            <a:pPr>
              <a:buFont typeface="Arial" panose="020B0604020202020204" pitchFamily="34" charset="0"/>
              <a:buChar char="•"/>
            </a:pPr>
            <a:r>
              <a:rPr lang="en-US" dirty="0"/>
              <a:t>Automatically turns off gas after </a:t>
            </a:r>
            <a:r>
              <a:rPr lang="en-US" b="1" dirty="0"/>
              <a:t>3 whistles</a:t>
            </a:r>
            <a:r>
              <a:rPr lang="en-US" dirty="0"/>
              <a:t> during pressure cooking.</a:t>
            </a:r>
          </a:p>
          <a:p>
            <a:pPr>
              <a:buFont typeface="Arial" panose="020B0604020202020204" pitchFamily="34" charset="0"/>
              <a:buChar char="•"/>
            </a:pPr>
            <a:r>
              <a:rPr lang="en-US" dirty="0"/>
              <a:t>Detects </a:t>
            </a:r>
            <a:r>
              <a:rPr lang="en-US" b="1" dirty="0"/>
              <a:t>milk boiling</a:t>
            </a:r>
            <a:r>
              <a:rPr lang="en-US" dirty="0"/>
              <a:t> and shuts off the flame after a set time.</a:t>
            </a:r>
          </a:p>
          <a:p>
            <a:pPr>
              <a:buFont typeface="Arial" panose="020B0604020202020204" pitchFamily="34" charset="0"/>
              <a:buChar char="•"/>
            </a:pPr>
            <a:r>
              <a:rPr lang="en-US" dirty="0"/>
              <a:t>Continuously monitors for </a:t>
            </a:r>
            <a:r>
              <a:rPr lang="en-US" b="1" dirty="0"/>
              <a:t>LPG gas leaks</a:t>
            </a:r>
            <a:r>
              <a:rPr lang="en-US" dirty="0"/>
              <a:t> and raises an alert via </a:t>
            </a:r>
            <a:r>
              <a:rPr lang="en-US" b="1" dirty="0"/>
              <a:t>buzzer and Telegram bot</a:t>
            </a:r>
            <a:r>
              <a:rPr lang="en-US" dirty="0"/>
              <a:t>.</a:t>
            </a:r>
          </a:p>
          <a:p>
            <a:pPr>
              <a:buFont typeface="Arial" panose="020B0604020202020204" pitchFamily="34" charset="0"/>
              <a:buChar char="•"/>
            </a:pPr>
            <a:r>
              <a:rPr lang="en-US" dirty="0"/>
              <a:t>Sends </a:t>
            </a:r>
            <a:r>
              <a:rPr lang="en-US" b="1" dirty="0"/>
              <a:t>real-time notifications</a:t>
            </a:r>
            <a:r>
              <a:rPr lang="en-US" dirty="0"/>
              <a:t> to the user through a </a:t>
            </a:r>
            <a:r>
              <a:rPr lang="en-US" b="1" dirty="0"/>
              <a:t>Telegram bot</a:t>
            </a:r>
            <a:r>
              <a:rPr lang="en-US" dirty="0"/>
              <a:t>, allowing remote monitoring.</a:t>
            </a:r>
          </a:p>
          <a:p>
            <a:r>
              <a:rPr lang="en-US" dirty="0"/>
              <a:t>This system provides an </a:t>
            </a:r>
            <a:r>
              <a:rPr lang="en-US" b="1" dirty="0"/>
              <a:t>affordable, safe, and efficient cooking automation solution</a:t>
            </a:r>
            <a:r>
              <a:rPr lang="en-US" dirty="0"/>
              <a:t> for modern households.</a:t>
            </a:r>
          </a:p>
          <a:p>
            <a:endParaRPr lang="en-US" dirty="0"/>
          </a:p>
        </p:txBody>
      </p:sp>
    </p:spTree>
    <p:extLst>
      <p:ext uri="{BB962C8B-B14F-4D97-AF65-F5344CB8AC3E}">
        <p14:creationId xmlns:p14="http://schemas.microsoft.com/office/powerpoint/2010/main" val="2148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E829-0118-14F0-D5F0-F82C09F6FC29}"/>
              </a:ext>
            </a:extLst>
          </p:cNvPr>
          <p:cNvSpPr>
            <a:spLocks noGrp="1"/>
          </p:cNvSpPr>
          <p:nvPr>
            <p:ph type="title"/>
          </p:nvPr>
        </p:nvSpPr>
        <p:spPr/>
        <p:txBody>
          <a:bodyPr/>
          <a:lstStyle/>
          <a:p>
            <a:pPr algn="l"/>
            <a:r>
              <a:rPr lang="en-US" b="1" dirty="0"/>
              <a:t>How it works (Flow)</a:t>
            </a:r>
          </a:p>
        </p:txBody>
      </p:sp>
      <p:sp>
        <p:nvSpPr>
          <p:cNvPr id="3" name="TextBox 2">
            <a:extLst>
              <a:ext uri="{FF2B5EF4-FFF2-40B4-BE49-F238E27FC236}">
                <a16:creationId xmlns:a16="http://schemas.microsoft.com/office/drawing/2014/main" id="{20215EE1-C639-E73E-848E-88E17F1FFD4B}"/>
              </a:ext>
            </a:extLst>
          </p:cNvPr>
          <p:cNvSpPr txBox="1"/>
          <p:nvPr/>
        </p:nvSpPr>
        <p:spPr>
          <a:xfrm>
            <a:off x="913795" y="1654628"/>
            <a:ext cx="831184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System  Turns ON and waits for cooking to begin.</a:t>
            </a:r>
          </a:p>
          <a:p>
            <a:pPr marL="285750" indent="-285750">
              <a:buFont typeface="Arial" panose="020B0604020202020204" pitchFamily="34" charset="0"/>
              <a:buChar char="•"/>
            </a:pPr>
            <a:r>
              <a:rPr lang="en-US" dirty="0"/>
              <a:t>Microphone Sensor Detects pressure cooker whistles, count up to 3, send signal to servo motor to turn off gas, alert via Telegram bot.</a:t>
            </a:r>
          </a:p>
          <a:p>
            <a:pPr marL="285750" indent="-285750">
              <a:buFont typeface="Arial" panose="020B0604020202020204" pitchFamily="34" charset="0"/>
              <a:buChar char="•"/>
            </a:pPr>
            <a:r>
              <a:rPr lang="en-US" dirty="0"/>
              <a:t>If milk boiling is detected via timer, after 3 minutes, system turns off gas automatically.</a:t>
            </a:r>
          </a:p>
          <a:p>
            <a:pPr marL="285750" indent="-285750">
              <a:buFont typeface="Arial" panose="020B0604020202020204" pitchFamily="34" charset="0"/>
              <a:buChar char="•"/>
            </a:pPr>
            <a:r>
              <a:rPr lang="en-US" dirty="0"/>
              <a:t>MQ-2 gas sensor continuously check for LPG leakage. On detection it :</a:t>
            </a:r>
          </a:p>
          <a:p>
            <a:pPr marL="742950" lvl="1" indent="-285750">
              <a:buFont typeface="Wingdings" panose="05000000000000000000" pitchFamily="2" charset="2"/>
              <a:buChar char="ü"/>
            </a:pPr>
            <a:r>
              <a:rPr lang="en-US" dirty="0"/>
              <a:t>Activates buzzer</a:t>
            </a:r>
          </a:p>
          <a:p>
            <a:pPr marL="742950" lvl="1" indent="-285750">
              <a:buFont typeface="Wingdings" panose="05000000000000000000" pitchFamily="2" charset="2"/>
              <a:buChar char="ü"/>
            </a:pPr>
            <a:r>
              <a:rPr lang="en-US" dirty="0"/>
              <a:t>Turns off gas via servo</a:t>
            </a:r>
          </a:p>
          <a:p>
            <a:pPr marL="742950" lvl="1" indent="-285750">
              <a:buFont typeface="Wingdings" panose="05000000000000000000" pitchFamily="2" charset="2"/>
              <a:buChar char="ü"/>
            </a:pPr>
            <a:r>
              <a:rPr lang="en-US" dirty="0"/>
              <a:t>Send alert through Telegram</a:t>
            </a:r>
          </a:p>
        </p:txBody>
      </p:sp>
    </p:spTree>
    <p:extLst>
      <p:ext uri="{BB962C8B-B14F-4D97-AF65-F5344CB8AC3E}">
        <p14:creationId xmlns:p14="http://schemas.microsoft.com/office/powerpoint/2010/main" val="18825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7491-FECA-7586-5334-2795B5FFA2FB}"/>
              </a:ext>
            </a:extLst>
          </p:cNvPr>
          <p:cNvSpPr>
            <a:spLocks noGrp="1"/>
          </p:cNvSpPr>
          <p:nvPr>
            <p:ph type="title"/>
          </p:nvPr>
        </p:nvSpPr>
        <p:spPr/>
        <p:txBody>
          <a:bodyPr/>
          <a:lstStyle/>
          <a:p>
            <a:pPr algn="l"/>
            <a:r>
              <a:rPr lang="en-US" b="1" dirty="0"/>
              <a:t>Components</a:t>
            </a:r>
          </a:p>
        </p:txBody>
      </p:sp>
      <p:sp>
        <p:nvSpPr>
          <p:cNvPr id="3" name="TextBox 2">
            <a:extLst>
              <a:ext uri="{FF2B5EF4-FFF2-40B4-BE49-F238E27FC236}">
                <a16:creationId xmlns:a16="http://schemas.microsoft.com/office/drawing/2014/main" id="{8570CCD9-C61F-72FA-7657-96BEAE92B38A}"/>
              </a:ext>
            </a:extLst>
          </p:cNvPr>
          <p:cNvSpPr txBox="1"/>
          <p:nvPr/>
        </p:nvSpPr>
        <p:spPr>
          <a:xfrm>
            <a:off x="924443" y="1687707"/>
            <a:ext cx="849191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ESP32 : Main Controller with wi-fi for cloud communication</a:t>
            </a:r>
          </a:p>
          <a:p>
            <a:pPr marL="285750" indent="-285750">
              <a:buFont typeface="Arial" panose="020B0604020202020204" pitchFamily="34" charset="0"/>
              <a:buChar char="•"/>
            </a:pPr>
            <a:r>
              <a:rPr lang="en-US" dirty="0"/>
              <a:t>Microphone sensor : Detects pressure cooker whistles.</a:t>
            </a:r>
          </a:p>
          <a:p>
            <a:pPr marL="285750" indent="-285750">
              <a:buFont typeface="Arial" panose="020B0604020202020204" pitchFamily="34" charset="0"/>
              <a:buChar char="•"/>
            </a:pPr>
            <a:r>
              <a:rPr lang="en-US" dirty="0"/>
              <a:t>MQ-2 Gasa Sensor : Detects LPG gas leakage.</a:t>
            </a:r>
          </a:p>
          <a:p>
            <a:pPr marL="285750" indent="-285750">
              <a:buFont typeface="Arial" panose="020B0604020202020204" pitchFamily="34" charset="0"/>
              <a:buChar char="•"/>
            </a:pPr>
            <a:r>
              <a:rPr lang="en-US" dirty="0"/>
              <a:t>Servo Motor : Physically turns the gas knob off.</a:t>
            </a:r>
          </a:p>
          <a:p>
            <a:pPr marL="285750" indent="-285750">
              <a:buFont typeface="Arial" panose="020B0604020202020204" pitchFamily="34" charset="0"/>
              <a:buChar char="•"/>
            </a:pPr>
            <a:r>
              <a:rPr lang="en-US" dirty="0"/>
              <a:t>Switch : Manual ON/OFF control for user input.</a:t>
            </a:r>
          </a:p>
          <a:p>
            <a:pPr marL="285750" indent="-285750">
              <a:buFont typeface="Arial" panose="020B0604020202020204" pitchFamily="34" charset="0"/>
              <a:buChar char="•"/>
            </a:pPr>
            <a:r>
              <a:rPr lang="en-US" dirty="0"/>
              <a:t>Buzzer : Alert during gas leak or cooking completion</a:t>
            </a:r>
          </a:p>
          <a:p>
            <a:pPr marL="285750" indent="-285750">
              <a:buFont typeface="Arial" panose="020B0604020202020204" pitchFamily="34" charset="0"/>
              <a:buChar char="•"/>
            </a:pPr>
            <a:r>
              <a:rPr lang="en-US" dirty="0"/>
              <a:t>Power Booster + Battery : Power the ESP32 and components during operation</a:t>
            </a:r>
          </a:p>
          <a:p>
            <a:pPr marL="285750" indent="-285750">
              <a:buFont typeface="Arial" panose="020B0604020202020204" pitchFamily="34" charset="0"/>
              <a:buChar char="•"/>
            </a:pPr>
            <a:r>
              <a:rPr lang="en-US" dirty="0"/>
              <a:t>Telegram Bot : Sends real time cooking status alert to the user.</a:t>
            </a:r>
          </a:p>
          <a:p>
            <a:endParaRPr lang="en-US" dirty="0"/>
          </a:p>
          <a:p>
            <a:endParaRPr lang="en-US" dirty="0"/>
          </a:p>
        </p:txBody>
      </p:sp>
    </p:spTree>
    <p:extLst>
      <p:ext uri="{BB962C8B-B14F-4D97-AF65-F5344CB8AC3E}">
        <p14:creationId xmlns:p14="http://schemas.microsoft.com/office/powerpoint/2010/main" val="22880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4A52-FF1E-7576-C161-0FC96A1ED8B1}"/>
              </a:ext>
            </a:extLst>
          </p:cNvPr>
          <p:cNvSpPr>
            <a:spLocks noGrp="1"/>
          </p:cNvSpPr>
          <p:nvPr>
            <p:ph type="title"/>
          </p:nvPr>
        </p:nvSpPr>
        <p:spPr/>
        <p:txBody>
          <a:bodyPr/>
          <a:lstStyle/>
          <a:p>
            <a:pPr algn="l"/>
            <a:r>
              <a:rPr lang="en-US" b="1" dirty="0"/>
              <a:t>Circuit Diagram</a:t>
            </a:r>
          </a:p>
        </p:txBody>
      </p:sp>
      <p:pic>
        <p:nvPicPr>
          <p:cNvPr id="4" name="Picture 3">
            <a:extLst>
              <a:ext uri="{FF2B5EF4-FFF2-40B4-BE49-F238E27FC236}">
                <a16:creationId xmlns:a16="http://schemas.microsoft.com/office/drawing/2014/main" id="{DCE3B5CD-C334-03F3-BEC9-D119A88A02DA}"/>
              </a:ext>
            </a:extLst>
          </p:cNvPr>
          <p:cNvPicPr>
            <a:picLocks noChangeAspect="1"/>
          </p:cNvPicPr>
          <p:nvPr/>
        </p:nvPicPr>
        <p:blipFill>
          <a:blip r:embed="rId2"/>
          <a:stretch>
            <a:fillRect/>
          </a:stretch>
        </p:blipFill>
        <p:spPr>
          <a:xfrm>
            <a:off x="2907108" y="1836558"/>
            <a:ext cx="6620349" cy="4411842"/>
          </a:xfrm>
          <a:prstGeom prst="rect">
            <a:avLst/>
          </a:prstGeom>
        </p:spPr>
      </p:pic>
    </p:spTree>
    <p:extLst>
      <p:ext uri="{BB962C8B-B14F-4D97-AF65-F5344CB8AC3E}">
        <p14:creationId xmlns:p14="http://schemas.microsoft.com/office/powerpoint/2010/main" val="135777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7AEF-DA50-51FA-8AD9-A1A7699822C8}"/>
              </a:ext>
            </a:extLst>
          </p:cNvPr>
          <p:cNvSpPr>
            <a:spLocks noGrp="1"/>
          </p:cNvSpPr>
          <p:nvPr>
            <p:ph type="title"/>
          </p:nvPr>
        </p:nvSpPr>
        <p:spPr>
          <a:xfrm>
            <a:off x="919119" y="629264"/>
            <a:ext cx="10353762" cy="1257300"/>
          </a:xfrm>
        </p:spPr>
        <p:txBody>
          <a:bodyPr/>
          <a:lstStyle/>
          <a:p>
            <a:pPr algn="l"/>
            <a:r>
              <a:rPr lang="en-US" b="1" dirty="0"/>
              <a:t>Android Notification (Telegram Bot)</a:t>
            </a:r>
          </a:p>
        </p:txBody>
      </p:sp>
      <p:pic>
        <p:nvPicPr>
          <p:cNvPr id="6" name="Picture 5">
            <a:extLst>
              <a:ext uri="{FF2B5EF4-FFF2-40B4-BE49-F238E27FC236}">
                <a16:creationId xmlns:a16="http://schemas.microsoft.com/office/drawing/2014/main" id="{917BE5ED-01D3-D382-7518-43BD536D8C56}"/>
              </a:ext>
            </a:extLst>
          </p:cNvPr>
          <p:cNvPicPr>
            <a:picLocks noChangeAspect="1"/>
          </p:cNvPicPr>
          <p:nvPr/>
        </p:nvPicPr>
        <p:blipFill>
          <a:blip r:embed="rId2"/>
          <a:stretch>
            <a:fillRect/>
          </a:stretch>
        </p:blipFill>
        <p:spPr>
          <a:xfrm>
            <a:off x="4717612" y="1690688"/>
            <a:ext cx="2756775" cy="4995247"/>
          </a:xfrm>
          <a:prstGeom prst="rect">
            <a:avLst/>
          </a:prstGeom>
        </p:spPr>
      </p:pic>
    </p:spTree>
    <p:extLst>
      <p:ext uri="{BB962C8B-B14F-4D97-AF65-F5344CB8AC3E}">
        <p14:creationId xmlns:p14="http://schemas.microsoft.com/office/powerpoint/2010/main" val="29290003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{E3B1806F-F9E9-4AAF-AF9B-EBB606DB76DD}tf55705232_win32</Template>
  <TotalTime>767</TotalTime>
  <Words>663</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Goudy Old Style</vt:lpstr>
      <vt:lpstr>Wingdings</vt:lpstr>
      <vt:lpstr>Wingdings 2</vt:lpstr>
      <vt:lpstr>SlateVTI</vt:lpstr>
      <vt:lpstr>SANJIVANI UNIVERSITY</vt:lpstr>
      <vt:lpstr>Content</vt:lpstr>
      <vt:lpstr> Introduction</vt:lpstr>
      <vt:lpstr>Problem Statement</vt:lpstr>
      <vt:lpstr>Problem Solution</vt:lpstr>
      <vt:lpstr>How it works (Flow)</vt:lpstr>
      <vt:lpstr>Components</vt:lpstr>
      <vt:lpstr>Circuit Diagram</vt:lpstr>
      <vt:lpstr>Android Notification (Telegram Bot)</vt:lpstr>
      <vt:lpstr>System Features</vt:lpstr>
      <vt:lpstr>Conclusion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Aher Darshan</dc:creator>
  <cp:lastModifiedBy>Aher Darshan</cp:lastModifiedBy>
  <cp:revision>4</cp:revision>
  <dcterms:created xsi:type="dcterms:W3CDTF">2025-05-08T04:56:48Z</dcterms:created>
  <dcterms:modified xsi:type="dcterms:W3CDTF">2025-07-26T16:14:06Z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