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71" r:id="rId4"/>
    <p:sldId id="272" r:id="rId5"/>
    <p:sldId id="288" r:id="rId6"/>
    <p:sldId id="260" r:id="rId7"/>
    <p:sldId id="261" r:id="rId8"/>
    <p:sldId id="262" r:id="rId9"/>
    <p:sldId id="263" r:id="rId10"/>
    <p:sldId id="264" r:id="rId11"/>
    <p:sldId id="265" r:id="rId12"/>
    <p:sldId id="266" r:id="rId13"/>
    <p:sldId id="267" r:id="rId14"/>
    <p:sldId id="268" r:id="rId15"/>
    <p:sldId id="269" r:id="rId16"/>
    <p:sldId id="273" r:id="rId17"/>
    <p:sldId id="281" r:id="rId18"/>
    <p:sldId id="282" r:id="rId19"/>
    <p:sldId id="283" r:id="rId20"/>
    <p:sldId id="284" r:id="rId21"/>
    <p:sldId id="285" r:id="rId22"/>
    <p:sldId id="286" r:id="rId23"/>
    <p:sldId id="287" r:id="rId24"/>
    <p:sldId id="274" r:id="rId25"/>
    <p:sldId id="275" r:id="rId26"/>
    <p:sldId id="276" r:id="rId27"/>
    <p:sldId id="278" r:id="rId28"/>
    <p:sldId id="279" r:id="rId29"/>
    <p:sldId id="280" r:id="rId30"/>
    <p:sldId id="25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7782A3-C9A8-4B44-BE78-17A4CAB9B4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DS Solution Pvt Ltd</a:t>
            </a:r>
          </a:p>
        </p:txBody>
      </p:sp>
      <p:sp>
        <p:nvSpPr>
          <p:cNvPr id="3" name="Date Placeholder 2">
            <a:extLst>
              <a:ext uri="{FF2B5EF4-FFF2-40B4-BE49-F238E27FC236}">
                <a16:creationId xmlns:a16="http://schemas.microsoft.com/office/drawing/2014/main" id="{412FAC1A-908C-4F48-9F40-7F4D41F0D9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440EC9-17FC-4A10-89AC-F944B80BBC65}" type="datetimeFigureOut">
              <a:rPr lang="en-US" smtClean="0"/>
              <a:t>4/6/2022</a:t>
            </a:fld>
            <a:endParaRPr lang="en-US"/>
          </a:p>
        </p:txBody>
      </p:sp>
      <p:sp>
        <p:nvSpPr>
          <p:cNvPr id="4" name="Footer Placeholder 3">
            <a:extLst>
              <a:ext uri="{FF2B5EF4-FFF2-40B4-BE49-F238E27FC236}">
                <a16:creationId xmlns:a16="http://schemas.microsoft.com/office/drawing/2014/main" id="{212AF999-C55A-4B27-A218-71E21D314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DB63D1E-8BEA-4B68-94E5-0373487C5C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F5FF5-A5E7-495C-B405-D6C04674424F}" type="slidenum">
              <a:rPr lang="en-US" smtClean="0"/>
              <a:t>‹#›</a:t>
            </a:fld>
            <a:endParaRPr lang="en-US"/>
          </a:p>
        </p:txBody>
      </p:sp>
    </p:spTree>
    <p:extLst>
      <p:ext uri="{BB962C8B-B14F-4D97-AF65-F5344CB8AC3E}">
        <p14:creationId xmlns:p14="http://schemas.microsoft.com/office/powerpoint/2010/main" val="40755315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DS Solution Pvt Ltd</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209D3-0D37-4B8E-8C2E-A081E4EBE2F9}"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4BDC1-07AF-497F-A194-106488C4F0DB}" type="slidenum">
              <a:rPr lang="en-US" smtClean="0"/>
              <a:t>‹#›</a:t>
            </a:fld>
            <a:endParaRPr lang="en-US"/>
          </a:p>
        </p:txBody>
      </p:sp>
    </p:spTree>
    <p:extLst>
      <p:ext uri="{BB962C8B-B14F-4D97-AF65-F5344CB8AC3E}">
        <p14:creationId xmlns:p14="http://schemas.microsoft.com/office/powerpoint/2010/main" val="372594625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7CA78-B482-4873-AF15-7F93184948AA}" type="datetime1">
              <a:rPr lang="en-US" smtClean="0"/>
              <a:t>4/6/2022</a:t>
            </a:fld>
            <a:endParaRPr lang="en-US"/>
          </a:p>
        </p:txBody>
      </p:sp>
      <p:sp>
        <p:nvSpPr>
          <p:cNvPr id="5" name="Footer Placeholder 4"/>
          <p:cNvSpPr>
            <a:spLocks noGrp="1"/>
          </p:cNvSpPr>
          <p:nvPr>
            <p:ph type="ftr" sz="quarter" idx="11"/>
          </p:nvPr>
        </p:nvSpPr>
        <p:spPr/>
        <p:txBody>
          <a:bodyPr/>
          <a:lstStyle/>
          <a:p>
            <a:r>
              <a:rPr lang="en-US" dirty="0"/>
              <a:t>DS Solution Pvt Ltd</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387383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78448-7C6F-4B01-9A78-7D6D57A5ABF4}" type="datetime1">
              <a:rPr lang="en-US" smtClean="0"/>
              <a:t>4/6/2022</a:t>
            </a:fld>
            <a:endParaRPr lang="en-US"/>
          </a:p>
        </p:txBody>
      </p:sp>
      <p:sp>
        <p:nvSpPr>
          <p:cNvPr id="5" name="Footer Placeholder 4"/>
          <p:cNvSpPr>
            <a:spLocks noGrp="1"/>
          </p:cNvSpPr>
          <p:nvPr>
            <p:ph type="ftr" sz="quarter" idx="11"/>
          </p:nvPr>
        </p:nvSpPr>
        <p:spPr/>
        <p:txBody>
          <a:bodyPr/>
          <a:lstStyle/>
          <a:p>
            <a:r>
              <a:rPr lang="en-US"/>
              <a:t>DS Solution Pvt Ltd</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90672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65209-A155-4F59-95E2-94CC87B63B95}" type="datetime1">
              <a:rPr lang="en-US" smtClean="0"/>
              <a:t>4/6/2022</a:t>
            </a:fld>
            <a:endParaRPr lang="en-US"/>
          </a:p>
        </p:txBody>
      </p:sp>
      <p:sp>
        <p:nvSpPr>
          <p:cNvPr id="5" name="Footer Placeholder 4"/>
          <p:cNvSpPr>
            <a:spLocks noGrp="1"/>
          </p:cNvSpPr>
          <p:nvPr>
            <p:ph type="ftr" sz="quarter" idx="11"/>
          </p:nvPr>
        </p:nvSpPr>
        <p:spPr/>
        <p:txBody>
          <a:bodyPr/>
          <a:lstStyle/>
          <a:p>
            <a:r>
              <a:rPr lang="en-US"/>
              <a:t>DS Solution Pvt Ltd</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B05D99-9AE9-408F-BAB8-E7EEDDFDC6A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836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38CA0-A68F-4416-BD96-A807DBA2AC50}" type="datetime1">
              <a:rPr lang="en-US" smtClean="0"/>
              <a:t>4/6/2022</a:t>
            </a:fld>
            <a:endParaRPr lang="en-US"/>
          </a:p>
        </p:txBody>
      </p:sp>
      <p:sp>
        <p:nvSpPr>
          <p:cNvPr id="6" name="Footer Placeholder 5"/>
          <p:cNvSpPr>
            <a:spLocks noGrp="1"/>
          </p:cNvSpPr>
          <p:nvPr>
            <p:ph type="ftr" sz="quarter" idx="11"/>
          </p:nvPr>
        </p:nvSpPr>
        <p:spPr/>
        <p:txBody>
          <a:bodyPr/>
          <a:lstStyle/>
          <a:p>
            <a:r>
              <a:rPr lang="en-US"/>
              <a:t>DS Solution Pvt Ltd</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2904233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E8507E-B639-4BD7-97F4-39D79F19CA67}" type="datetime1">
              <a:rPr lang="en-US" smtClean="0"/>
              <a:t>4/6/2022</a:t>
            </a:fld>
            <a:endParaRPr lang="en-US"/>
          </a:p>
        </p:txBody>
      </p:sp>
      <p:sp>
        <p:nvSpPr>
          <p:cNvPr id="6" name="Footer Placeholder 5"/>
          <p:cNvSpPr>
            <a:spLocks noGrp="1"/>
          </p:cNvSpPr>
          <p:nvPr>
            <p:ph type="ftr" sz="quarter" idx="11"/>
          </p:nvPr>
        </p:nvSpPr>
        <p:spPr/>
        <p:txBody>
          <a:bodyPr/>
          <a:lstStyle/>
          <a:p>
            <a:r>
              <a:rPr lang="en-US"/>
              <a:t>DS Solution Pvt Ltd</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B05D99-9AE9-408F-BAB8-E7EEDDFDC6A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974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BB3AB1-506C-4A21-95B1-EDF584F8948E}" type="datetime1">
              <a:rPr lang="en-US" smtClean="0"/>
              <a:t>4/6/2022</a:t>
            </a:fld>
            <a:endParaRPr lang="en-US"/>
          </a:p>
        </p:txBody>
      </p:sp>
      <p:sp>
        <p:nvSpPr>
          <p:cNvPr id="6" name="Footer Placeholder 5"/>
          <p:cNvSpPr>
            <a:spLocks noGrp="1"/>
          </p:cNvSpPr>
          <p:nvPr>
            <p:ph type="ftr" sz="quarter" idx="11"/>
          </p:nvPr>
        </p:nvSpPr>
        <p:spPr/>
        <p:txBody>
          <a:bodyPr/>
          <a:lstStyle/>
          <a:p>
            <a:r>
              <a:rPr lang="en-US"/>
              <a:t>DS Solution Pvt Ltd</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410189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9998A-4CD2-40B0-BD17-4F27C9C588E7}" type="datetime1">
              <a:rPr lang="en-US" smtClean="0"/>
              <a:t>4/6/2022</a:t>
            </a:fld>
            <a:endParaRPr lang="en-US"/>
          </a:p>
        </p:txBody>
      </p:sp>
      <p:sp>
        <p:nvSpPr>
          <p:cNvPr id="5" name="Footer Placeholder 4"/>
          <p:cNvSpPr>
            <a:spLocks noGrp="1"/>
          </p:cNvSpPr>
          <p:nvPr>
            <p:ph type="ftr" sz="quarter" idx="11"/>
          </p:nvPr>
        </p:nvSpPr>
        <p:spPr/>
        <p:txBody>
          <a:bodyPr/>
          <a:lstStyle/>
          <a:p>
            <a:r>
              <a:rPr lang="en-US"/>
              <a:t>DS Solution Pvt Ltd</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249770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0AD2D3-0421-4E29-934C-AACDFD8AB285}" type="datetime1">
              <a:rPr lang="en-US" smtClean="0"/>
              <a:t>4/6/2022</a:t>
            </a:fld>
            <a:endParaRPr lang="en-US"/>
          </a:p>
        </p:txBody>
      </p:sp>
      <p:sp>
        <p:nvSpPr>
          <p:cNvPr id="5" name="Footer Placeholder 4"/>
          <p:cNvSpPr>
            <a:spLocks noGrp="1"/>
          </p:cNvSpPr>
          <p:nvPr>
            <p:ph type="ftr" sz="quarter" idx="11"/>
          </p:nvPr>
        </p:nvSpPr>
        <p:spPr/>
        <p:txBody>
          <a:bodyPr/>
          <a:lstStyle/>
          <a:p>
            <a:r>
              <a:rPr lang="en-US"/>
              <a:t>DS Solution Pvt Ltd</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9915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8C915-E8E6-487A-B455-B153F837156A}" type="datetime1">
              <a:rPr lang="en-US" smtClean="0"/>
              <a:t>4/6/2022</a:t>
            </a:fld>
            <a:endParaRPr lang="en-US"/>
          </a:p>
        </p:txBody>
      </p:sp>
      <p:sp>
        <p:nvSpPr>
          <p:cNvPr id="5" name="Footer Placeholder 4"/>
          <p:cNvSpPr>
            <a:spLocks noGrp="1"/>
          </p:cNvSpPr>
          <p:nvPr>
            <p:ph type="ftr" sz="quarter" idx="11"/>
          </p:nvPr>
        </p:nvSpPr>
        <p:spPr/>
        <p:txBody>
          <a:bodyPr/>
          <a:lstStyle/>
          <a:p>
            <a:r>
              <a:rPr lang="en-US"/>
              <a:t>DS Solution Pvt Ltd</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213738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E960D-68C1-4D69-9EAE-6A0A3E6FCF90}" type="datetime1">
              <a:rPr lang="en-US" smtClean="0"/>
              <a:t>4/6/2022</a:t>
            </a:fld>
            <a:endParaRPr lang="en-US"/>
          </a:p>
        </p:txBody>
      </p:sp>
      <p:sp>
        <p:nvSpPr>
          <p:cNvPr id="5" name="Footer Placeholder 4"/>
          <p:cNvSpPr>
            <a:spLocks noGrp="1"/>
          </p:cNvSpPr>
          <p:nvPr>
            <p:ph type="ftr" sz="quarter" idx="11"/>
          </p:nvPr>
        </p:nvSpPr>
        <p:spPr/>
        <p:txBody>
          <a:bodyPr/>
          <a:lstStyle/>
          <a:p>
            <a:r>
              <a:rPr lang="en-US"/>
              <a:t>DS Solution Pvt Ltd</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303790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87D34A-4111-4469-B550-188AABF679A6}" type="datetime1">
              <a:rPr lang="en-US" smtClean="0"/>
              <a:t>4/6/2022</a:t>
            </a:fld>
            <a:endParaRPr lang="en-US"/>
          </a:p>
        </p:txBody>
      </p:sp>
      <p:sp>
        <p:nvSpPr>
          <p:cNvPr id="6" name="Footer Placeholder 5"/>
          <p:cNvSpPr>
            <a:spLocks noGrp="1"/>
          </p:cNvSpPr>
          <p:nvPr>
            <p:ph type="ftr" sz="quarter" idx="11"/>
          </p:nvPr>
        </p:nvSpPr>
        <p:spPr/>
        <p:txBody>
          <a:bodyPr/>
          <a:lstStyle/>
          <a:p>
            <a:r>
              <a:rPr lang="en-US"/>
              <a:t>DS Solution Pvt Ltd</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157488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94DD9F-7857-4485-80EE-0F58F341FE31}" type="datetime1">
              <a:rPr lang="en-US" smtClean="0"/>
              <a:t>4/6/2022</a:t>
            </a:fld>
            <a:endParaRPr lang="en-US"/>
          </a:p>
        </p:txBody>
      </p:sp>
      <p:sp>
        <p:nvSpPr>
          <p:cNvPr id="8" name="Footer Placeholder 7"/>
          <p:cNvSpPr>
            <a:spLocks noGrp="1"/>
          </p:cNvSpPr>
          <p:nvPr>
            <p:ph type="ftr" sz="quarter" idx="11"/>
          </p:nvPr>
        </p:nvSpPr>
        <p:spPr/>
        <p:txBody>
          <a:bodyPr/>
          <a:lstStyle/>
          <a:p>
            <a:r>
              <a:rPr lang="en-US"/>
              <a:t>DS Solution Pvt Ltd</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361105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D86AE5-05B5-4BAA-8705-792EBFE2EEED}" type="datetime1">
              <a:rPr lang="en-US" smtClean="0"/>
              <a:t>4/6/2022</a:t>
            </a:fld>
            <a:endParaRPr lang="en-US"/>
          </a:p>
        </p:txBody>
      </p:sp>
      <p:sp>
        <p:nvSpPr>
          <p:cNvPr id="4" name="Footer Placeholder 3"/>
          <p:cNvSpPr>
            <a:spLocks noGrp="1"/>
          </p:cNvSpPr>
          <p:nvPr>
            <p:ph type="ftr" sz="quarter" idx="11"/>
          </p:nvPr>
        </p:nvSpPr>
        <p:spPr/>
        <p:txBody>
          <a:bodyPr/>
          <a:lstStyle/>
          <a:p>
            <a:r>
              <a:rPr lang="en-US"/>
              <a:t>DS Solution Pvt Ltd</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331523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EFDAD-0FF1-4DDC-A067-8638F78CF472}" type="datetime1">
              <a:rPr lang="en-US" smtClean="0"/>
              <a:t>4/6/2022</a:t>
            </a:fld>
            <a:endParaRPr lang="en-US"/>
          </a:p>
        </p:txBody>
      </p:sp>
      <p:sp>
        <p:nvSpPr>
          <p:cNvPr id="3" name="Footer Placeholder 2"/>
          <p:cNvSpPr>
            <a:spLocks noGrp="1"/>
          </p:cNvSpPr>
          <p:nvPr>
            <p:ph type="ftr" sz="quarter" idx="11"/>
          </p:nvPr>
        </p:nvSpPr>
        <p:spPr/>
        <p:txBody>
          <a:bodyPr/>
          <a:lstStyle/>
          <a:p>
            <a:r>
              <a:rPr lang="en-US"/>
              <a:t>DS Solution Pvt Ltd</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223850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DF9AB6-50DE-48F5-9BD0-28B20219328E}" type="datetime1">
              <a:rPr lang="en-US" smtClean="0"/>
              <a:t>4/6/2022</a:t>
            </a:fld>
            <a:endParaRPr lang="en-US"/>
          </a:p>
        </p:txBody>
      </p:sp>
      <p:sp>
        <p:nvSpPr>
          <p:cNvPr id="6" name="Footer Placeholder 5"/>
          <p:cNvSpPr>
            <a:spLocks noGrp="1"/>
          </p:cNvSpPr>
          <p:nvPr>
            <p:ph type="ftr" sz="quarter" idx="11"/>
          </p:nvPr>
        </p:nvSpPr>
        <p:spPr/>
        <p:txBody>
          <a:bodyPr/>
          <a:lstStyle/>
          <a:p>
            <a:r>
              <a:rPr lang="en-US"/>
              <a:t>DS Solution Pvt Ltd</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69349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1573A-5B13-412A-B374-0C6908BB380A}" type="datetime1">
              <a:rPr lang="en-US" smtClean="0"/>
              <a:t>4/6/2022</a:t>
            </a:fld>
            <a:endParaRPr lang="en-US"/>
          </a:p>
        </p:txBody>
      </p:sp>
      <p:sp>
        <p:nvSpPr>
          <p:cNvPr id="6" name="Footer Placeholder 5"/>
          <p:cNvSpPr>
            <a:spLocks noGrp="1"/>
          </p:cNvSpPr>
          <p:nvPr>
            <p:ph type="ftr" sz="quarter" idx="11"/>
          </p:nvPr>
        </p:nvSpPr>
        <p:spPr/>
        <p:txBody>
          <a:bodyPr/>
          <a:lstStyle/>
          <a:p>
            <a:r>
              <a:rPr lang="en-US"/>
              <a:t>DS Solution Pvt Ltd</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B05D99-9AE9-408F-BAB8-E7EEDDFDC6A5}" type="slidenum">
              <a:rPr lang="en-US" smtClean="0"/>
              <a:t>‹#›</a:t>
            </a:fld>
            <a:endParaRPr lang="en-US"/>
          </a:p>
        </p:txBody>
      </p:sp>
    </p:spTree>
    <p:extLst>
      <p:ext uri="{BB962C8B-B14F-4D97-AF65-F5344CB8AC3E}">
        <p14:creationId xmlns:p14="http://schemas.microsoft.com/office/powerpoint/2010/main" val="186606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A26382-969D-421C-9B80-A52B01094FC2}" type="datetime1">
              <a:rPr lang="en-US" smtClean="0"/>
              <a:t>4/6/2022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DS Solution Pvt Ltd</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B05D99-9AE9-408F-BAB8-E7EEDDFDC6A5}" type="slidenum">
              <a:rPr lang="en-US" smtClean="0"/>
              <a:t>‹#›</a:t>
            </a:fld>
            <a:endParaRPr lang="en-US"/>
          </a:p>
        </p:txBody>
      </p:sp>
    </p:spTree>
    <p:extLst>
      <p:ext uri="{BB962C8B-B14F-4D97-AF65-F5344CB8AC3E}">
        <p14:creationId xmlns:p14="http://schemas.microsoft.com/office/powerpoint/2010/main" val="808637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REACT/DEFAULT.ASP" TargetMode="External"/><Relationship Id="rId2" Type="http://schemas.openxmlformats.org/officeDocument/2006/relationships/hyperlink" Target="https://spring.io/projects/spring-boot" TargetMode="External"/><Relationship Id="rId1" Type="http://schemas.openxmlformats.org/officeDocument/2006/relationships/slideLayout" Target="../slideLayouts/slideLayout2.xml"/><Relationship Id="rId5" Type="http://schemas.openxmlformats.org/officeDocument/2006/relationships/hyperlink" Target="https://www.w3schools.com/sql/default.asp" TargetMode="External"/><Relationship Id="rId4" Type="http://schemas.openxmlformats.org/officeDocument/2006/relationships/hyperlink" Target="https://www.w3schools.com/js/defaul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A0A0-0945-4136-A105-332CF5388466}"/>
              </a:ext>
            </a:extLst>
          </p:cNvPr>
          <p:cNvSpPr>
            <a:spLocks noGrp="1"/>
          </p:cNvSpPr>
          <p:nvPr>
            <p:ph type="ctrTitle"/>
          </p:nvPr>
        </p:nvSpPr>
        <p:spPr>
          <a:xfrm>
            <a:off x="2198703" y="526003"/>
            <a:ext cx="9144000" cy="2387600"/>
          </a:xfrm>
        </p:spPr>
        <p:txBody>
          <a:bodyPr/>
          <a:lstStyle/>
          <a:p>
            <a:pPr algn="ctr"/>
            <a:r>
              <a:rPr lang="en-US" dirty="0">
                <a:latin typeface="Times New Roman" panose="02020603050405020304" pitchFamily="18" charset="0"/>
                <a:cs typeface="Times New Roman" panose="02020603050405020304" pitchFamily="18" charset="0"/>
              </a:rPr>
              <a:t>Employee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Management System</a:t>
            </a:r>
          </a:p>
        </p:txBody>
      </p:sp>
      <p:sp>
        <p:nvSpPr>
          <p:cNvPr id="3" name="Subtitle 2">
            <a:extLst>
              <a:ext uri="{FF2B5EF4-FFF2-40B4-BE49-F238E27FC236}">
                <a16:creationId xmlns:a16="http://schemas.microsoft.com/office/drawing/2014/main" id="{B53711DB-CE94-4988-A17A-C56B294F5CAC}"/>
              </a:ext>
            </a:extLst>
          </p:cNvPr>
          <p:cNvSpPr>
            <a:spLocks noGrp="1"/>
          </p:cNvSpPr>
          <p:nvPr>
            <p:ph type="subTitle" idx="1"/>
          </p:nvPr>
        </p:nvSpPr>
        <p:spPr>
          <a:xfrm>
            <a:off x="2600325" y="4676235"/>
            <a:ext cx="9144000" cy="1655762"/>
          </a:xfrm>
        </p:spPr>
        <p:txBody>
          <a:bodyPr>
            <a:normAutofit/>
          </a:bodyPr>
          <a:lstStyle/>
          <a:p>
            <a:pPr algn="ctr"/>
            <a:r>
              <a:rPr lang="en-US" dirty="0">
                <a:solidFill>
                  <a:schemeClr val="tx1"/>
                </a:solidFill>
                <a:latin typeface="Times New Roman" panose="02020603050405020304" pitchFamily="18" charset="0"/>
                <a:cs typeface="Times New Roman" panose="02020603050405020304" pitchFamily="18" charset="0"/>
              </a:rPr>
              <a:t> 													Presented By</a:t>
            </a:r>
          </a:p>
          <a:p>
            <a:pPr algn="ctr"/>
            <a:r>
              <a:rPr lang="en-US" dirty="0">
                <a:solidFill>
                  <a:schemeClr val="tx1"/>
                </a:solidFill>
                <a:latin typeface="Times New Roman" panose="02020603050405020304" pitchFamily="18" charset="0"/>
                <a:cs typeface="Times New Roman" panose="02020603050405020304" pitchFamily="18" charset="0"/>
              </a:rPr>
              <a:t>													Group No : 103</a:t>
            </a:r>
          </a:p>
          <a:p>
            <a:pPr algn="r"/>
            <a:r>
              <a:rPr lang="en-US" dirty="0">
                <a:solidFill>
                  <a:schemeClr val="tx1"/>
                </a:solidFill>
                <a:latin typeface="Times New Roman" panose="02020603050405020304" pitchFamily="18" charset="0"/>
                <a:cs typeface="Times New Roman" panose="02020603050405020304" pitchFamily="18" charset="0"/>
              </a:rPr>
              <a:t>Shinde Darshana Kishor  Roll No. 219176</a:t>
            </a:r>
          </a:p>
          <a:p>
            <a:pPr algn="ctr"/>
            <a:r>
              <a:rPr lang="en-US" dirty="0">
                <a:solidFill>
                  <a:schemeClr val="tx1"/>
                </a:solidFill>
                <a:latin typeface="Times New Roman" panose="02020603050405020304" pitchFamily="18" charset="0"/>
                <a:cs typeface="Times New Roman" panose="02020603050405020304" pitchFamily="18" charset="0"/>
              </a:rPr>
              <a:t>										    Simi Mariya Vincent  Roll No. 219196</a:t>
            </a:r>
          </a:p>
        </p:txBody>
      </p:sp>
      <p:pic>
        <p:nvPicPr>
          <p:cNvPr id="5" name="Picture 4">
            <a:extLst>
              <a:ext uri="{FF2B5EF4-FFF2-40B4-BE49-F238E27FC236}">
                <a16:creationId xmlns:a16="http://schemas.microsoft.com/office/drawing/2014/main" id="{0BA96AB4-D54C-4182-9812-1CE1B0AE857F}"/>
              </a:ext>
            </a:extLst>
          </p:cNvPr>
          <p:cNvPicPr>
            <a:picLocks noChangeAspect="1"/>
          </p:cNvPicPr>
          <p:nvPr/>
        </p:nvPicPr>
        <p:blipFill>
          <a:blip r:embed="rId2"/>
          <a:stretch>
            <a:fillRect/>
          </a:stretch>
        </p:blipFill>
        <p:spPr>
          <a:xfrm>
            <a:off x="541446" y="173449"/>
            <a:ext cx="2152650" cy="2028825"/>
          </a:xfrm>
          <a:prstGeom prst="rect">
            <a:avLst/>
          </a:prstGeom>
        </p:spPr>
      </p:pic>
      <p:pic>
        <p:nvPicPr>
          <p:cNvPr id="7" name="Picture 6">
            <a:extLst>
              <a:ext uri="{FF2B5EF4-FFF2-40B4-BE49-F238E27FC236}">
                <a16:creationId xmlns:a16="http://schemas.microsoft.com/office/drawing/2014/main" id="{13A34524-2E8E-4A9A-850C-8B6033886360}"/>
              </a:ext>
            </a:extLst>
          </p:cNvPr>
          <p:cNvPicPr>
            <a:picLocks noChangeAspect="1"/>
          </p:cNvPicPr>
          <p:nvPr/>
        </p:nvPicPr>
        <p:blipFill>
          <a:blip r:embed="rId3"/>
          <a:stretch>
            <a:fillRect/>
          </a:stretch>
        </p:blipFill>
        <p:spPr>
          <a:xfrm>
            <a:off x="9383604" y="221802"/>
            <a:ext cx="2266950" cy="1238250"/>
          </a:xfrm>
          <a:prstGeom prst="rect">
            <a:avLst/>
          </a:prstGeom>
        </p:spPr>
      </p:pic>
      <p:pic>
        <p:nvPicPr>
          <p:cNvPr id="9" name="Picture 8">
            <a:extLst>
              <a:ext uri="{FF2B5EF4-FFF2-40B4-BE49-F238E27FC236}">
                <a16:creationId xmlns:a16="http://schemas.microsoft.com/office/drawing/2014/main" id="{09BA945A-239A-4E16-B831-33AB04A78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6663" y="3444536"/>
            <a:ext cx="3764723" cy="32400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1" name="Footer Placeholder 10">
            <a:extLst>
              <a:ext uri="{FF2B5EF4-FFF2-40B4-BE49-F238E27FC236}">
                <a16:creationId xmlns:a16="http://schemas.microsoft.com/office/drawing/2014/main" id="{F3C95F37-81AE-4CDA-93AE-E3FB78C50C83}"/>
              </a:ext>
            </a:extLst>
          </p:cNvPr>
          <p:cNvSpPr>
            <a:spLocks noGrp="1"/>
          </p:cNvSpPr>
          <p:nvPr>
            <p:ph type="ftr" sz="quarter" idx="11"/>
          </p:nvPr>
        </p:nvSpPr>
        <p:spPr>
          <a:xfrm>
            <a:off x="1280160" y="6301170"/>
            <a:ext cx="1447800" cy="383381"/>
          </a:xfrm>
        </p:spPr>
        <p:txBody>
          <a:bodyPr/>
          <a:lstStyle/>
          <a:p>
            <a:pPr>
              <a:lnSpc>
                <a:spcPct val="200000"/>
              </a:lnSpc>
            </a:pPr>
            <a:r>
              <a:rPr lang="en-US" dirty="0">
                <a:solidFill>
                  <a:srgbClr val="C00000"/>
                </a:solidFill>
              </a:rPr>
              <a:t>DS Solution Pvt Ltd</a:t>
            </a:r>
          </a:p>
        </p:txBody>
      </p:sp>
    </p:spTree>
    <p:extLst>
      <p:ext uri="{BB962C8B-B14F-4D97-AF65-F5344CB8AC3E}">
        <p14:creationId xmlns:p14="http://schemas.microsoft.com/office/powerpoint/2010/main" val="2829742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E59445-2DDF-4EF8-B3B6-E0EA2153ECB2}"/>
              </a:ext>
            </a:extLst>
          </p:cNvPr>
          <p:cNvSpPr>
            <a:spLocks noGrp="1"/>
          </p:cNvSpPr>
          <p:nvPr>
            <p:ph type="ftr" sz="quarter" idx="11"/>
          </p:nvPr>
        </p:nvSpPr>
        <p:spPr>
          <a:xfrm>
            <a:off x="1239807" y="6369728"/>
            <a:ext cx="7619999" cy="365125"/>
          </a:xfrm>
        </p:spPr>
        <p:txBody>
          <a:bodyPr/>
          <a:lstStyle/>
          <a:p>
            <a:r>
              <a:rPr lang="en-US" dirty="0">
                <a:solidFill>
                  <a:srgbClr val="C00000"/>
                </a:solidFill>
              </a:rPr>
              <a:t>DS Solution Pvt Ltd</a:t>
            </a:r>
          </a:p>
        </p:txBody>
      </p:sp>
      <p:pic>
        <p:nvPicPr>
          <p:cNvPr id="4" name="Picture 3">
            <a:extLst>
              <a:ext uri="{FF2B5EF4-FFF2-40B4-BE49-F238E27FC236}">
                <a16:creationId xmlns:a16="http://schemas.microsoft.com/office/drawing/2014/main" id="{F4A6F53A-B6DB-4962-A8BC-F6990E3E960C}"/>
              </a:ext>
            </a:extLst>
          </p:cNvPr>
          <p:cNvPicPr>
            <a:picLocks noChangeAspect="1"/>
          </p:cNvPicPr>
          <p:nvPr/>
        </p:nvPicPr>
        <p:blipFill rotWithShape="1">
          <a:blip r:embed="rId2">
            <a:extLst>
              <a:ext uri="{28A0092B-C50C-407E-A947-70E740481C1C}">
                <a14:useLocalDpi xmlns:a14="http://schemas.microsoft.com/office/drawing/2010/main" val="0"/>
              </a:ext>
            </a:extLst>
          </a:blip>
          <a:srcRect l="9895" t="3236" r="5713" b="5206"/>
          <a:stretch/>
        </p:blipFill>
        <p:spPr>
          <a:xfrm>
            <a:off x="4216894" y="488272"/>
            <a:ext cx="5672831" cy="6278991"/>
          </a:xfrm>
          <a:prstGeom prst="rect">
            <a:avLst/>
          </a:prstGeom>
        </p:spPr>
      </p:pic>
      <p:sp>
        <p:nvSpPr>
          <p:cNvPr id="5" name="TextBox 4">
            <a:extLst>
              <a:ext uri="{FF2B5EF4-FFF2-40B4-BE49-F238E27FC236}">
                <a16:creationId xmlns:a16="http://schemas.microsoft.com/office/drawing/2014/main" id="{70FCFA52-B6D8-417B-AB13-9815DD74D03A}"/>
              </a:ext>
            </a:extLst>
          </p:cNvPr>
          <p:cNvSpPr txBox="1"/>
          <p:nvPr/>
        </p:nvSpPr>
        <p:spPr>
          <a:xfrm>
            <a:off x="4483223" y="75447"/>
            <a:ext cx="4625266"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Employee Activity Diagram</a:t>
            </a:r>
          </a:p>
        </p:txBody>
      </p:sp>
    </p:spTree>
    <p:extLst>
      <p:ext uri="{BB962C8B-B14F-4D97-AF65-F5344CB8AC3E}">
        <p14:creationId xmlns:p14="http://schemas.microsoft.com/office/powerpoint/2010/main" val="28938806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706A-A8A0-4DC2-8240-910BCE8062C7}"/>
              </a:ext>
            </a:extLst>
          </p:cNvPr>
          <p:cNvSpPr>
            <a:spLocks noGrp="1"/>
          </p:cNvSpPr>
          <p:nvPr>
            <p:ph type="ftr" sz="quarter" idx="11"/>
          </p:nvPr>
        </p:nvSpPr>
        <p:spPr>
          <a:xfrm>
            <a:off x="1257561" y="6331117"/>
            <a:ext cx="7619999" cy="365125"/>
          </a:xfrm>
        </p:spPr>
        <p:txBody>
          <a:bodyPr/>
          <a:lstStyle/>
          <a:p>
            <a:r>
              <a:rPr lang="en-US" dirty="0">
                <a:solidFill>
                  <a:srgbClr val="C00000"/>
                </a:solidFill>
              </a:rPr>
              <a:t>DS Solution Pvt Ltd</a:t>
            </a:r>
          </a:p>
        </p:txBody>
      </p:sp>
      <p:pic>
        <p:nvPicPr>
          <p:cNvPr id="4" name="Picture 3">
            <a:extLst>
              <a:ext uri="{FF2B5EF4-FFF2-40B4-BE49-F238E27FC236}">
                <a16:creationId xmlns:a16="http://schemas.microsoft.com/office/drawing/2014/main" id="{8E62FBC4-3941-4794-8F66-6AC9A5F1898D}"/>
              </a:ext>
            </a:extLst>
          </p:cNvPr>
          <p:cNvPicPr>
            <a:picLocks noChangeAspect="1"/>
          </p:cNvPicPr>
          <p:nvPr/>
        </p:nvPicPr>
        <p:blipFill rotWithShape="1">
          <a:blip r:embed="rId2">
            <a:extLst>
              <a:ext uri="{28A0092B-C50C-407E-A947-70E740481C1C}">
                <a14:useLocalDpi xmlns:a14="http://schemas.microsoft.com/office/drawing/2010/main" val="0"/>
              </a:ext>
            </a:extLst>
          </a:blip>
          <a:srcRect l="1586" t="11392" r="4038" b="5372"/>
          <a:stretch/>
        </p:blipFill>
        <p:spPr>
          <a:xfrm>
            <a:off x="2539231" y="916877"/>
            <a:ext cx="8883480" cy="5708343"/>
          </a:xfrm>
          <a:prstGeom prst="rect">
            <a:avLst/>
          </a:prstGeom>
        </p:spPr>
      </p:pic>
      <p:sp>
        <p:nvSpPr>
          <p:cNvPr id="5" name="TextBox 4">
            <a:extLst>
              <a:ext uri="{FF2B5EF4-FFF2-40B4-BE49-F238E27FC236}">
                <a16:creationId xmlns:a16="http://schemas.microsoft.com/office/drawing/2014/main" id="{FEE260BA-4DE1-4BB3-99F3-1827DAE0281D}"/>
              </a:ext>
            </a:extLst>
          </p:cNvPr>
          <p:cNvSpPr txBox="1"/>
          <p:nvPr/>
        </p:nvSpPr>
        <p:spPr>
          <a:xfrm>
            <a:off x="2888365" y="393657"/>
            <a:ext cx="8185211"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324155649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4DBCE1-9C83-4CB1-BCED-BCD6AD0E110B}"/>
              </a:ext>
            </a:extLst>
          </p:cNvPr>
          <p:cNvSpPr>
            <a:spLocks noGrp="1"/>
          </p:cNvSpPr>
          <p:nvPr>
            <p:ph type="ftr" sz="quarter" idx="11"/>
          </p:nvPr>
        </p:nvSpPr>
        <p:spPr>
          <a:xfrm>
            <a:off x="1248684" y="6304483"/>
            <a:ext cx="7619999" cy="365125"/>
          </a:xfrm>
        </p:spPr>
        <p:txBody>
          <a:bodyPr/>
          <a:lstStyle/>
          <a:p>
            <a:r>
              <a:rPr lang="en-US" dirty="0">
                <a:solidFill>
                  <a:srgbClr val="C00000"/>
                </a:solidFill>
              </a:rPr>
              <a:t>DS Solution Pvt Ltd</a:t>
            </a:r>
          </a:p>
        </p:txBody>
      </p:sp>
      <p:pic>
        <p:nvPicPr>
          <p:cNvPr id="4" name="Picture 3">
            <a:extLst>
              <a:ext uri="{FF2B5EF4-FFF2-40B4-BE49-F238E27FC236}">
                <a16:creationId xmlns:a16="http://schemas.microsoft.com/office/drawing/2014/main" id="{17296303-78CE-4FF7-8213-8AACC2237932}"/>
              </a:ext>
            </a:extLst>
          </p:cNvPr>
          <p:cNvPicPr>
            <a:picLocks noChangeAspect="1"/>
          </p:cNvPicPr>
          <p:nvPr/>
        </p:nvPicPr>
        <p:blipFill rotWithShape="1">
          <a:blip r:embed="rId2">
            <a:extLst>
              <a:ext uri="{28A0092B-C50C-407E-A947-70E740481C1C}">
                <a14:useLocalDpi xmlns:a14="http://schemas.microsoft.com/office/drawing/2010/main" val="0"/>
              </a:ext>
            </a:extLst>
          </a:blip>
          <a:srcRect l="3039" t="2747" r="3452" b="6667"/>
          <a:stretch/>
        </p:blipFill>
        <p:spPr>
          <a:xfrm>
            <a:off x="1404097" y="923278"/>
            <a:ext cx="4438835" cy="5381205"/>
          </a:xfrm>
          <a:prstGeom prst="rect">
            <a:avLst/>
          </a:prstGeom>
        </p:spPr>
      </p:pic>
      <p:pic>
        <p:nvPicPr>
          <p:cNvPr id="7" name="Picture 6">
            <a:extLst>
              <a:ext uri="{FF2B5EF4-FFF2-40B4-BE49-F238E27FC236}">
                <a16:creationId xmlns:a16="http://schemas.microsoft.com/office/drawing/2014/main" id="{5AE6301C-0E17-417C-AA58-A599A449CC04}"/>
              </a:ext>
            </a:extLst>
          </p:cNvPr>
          <p:cNvPicPr>
            <a:picLocks noChangeAspect="1"/>
          </p:cNvPicPr>
          <p:nvPr/>
        </p:nvPicPr>
        <p:blipFill rotWithShape="1">
          <a:blip r:embed="rId3">
            <a:extLst>
              <a:ext uri="{28A0092B-C50C-407E-A947-70E740481C1C}">
                <a14:useLocalDpi xmlns:a14="http://schemas.microsoft.com/office/drawing/2010/main" val="0"/>
              </a:ext>
            </a:extLst>
          </a:blip>
          <a:srcRect l="2265" t="6602" r="4412" b="1359"/>
          <a:stretch/>
        </p:blipFill>
        <p:spPr>
          <a:xfrm>
            <a:off x="5998345" y="844716"/>
            <a:ext cx="5881024" cy="5459767"/>
          </a:xfrm>
          <a:prstGeom prst="rect">
            <a:avLst/>
          </a:prstGeom>
        </p:spPr>
      </p:pic>
      <p:sp>
        <p:nvSpPr>
          <p:cNvPr id="8" name="TextBox 7">
            <a:extLst>
              <a:ext uri="{FF2B5EF4-FFF2-40B4-BE49-F238E27FC236}">
                <a16:creationId xmlns:a16="http://schemas.microsoft.com/office/drawing/2014/main" id="{5B3DDDCE-E2C0-464F-AD56-B1521790A4D1}"/>
              </a:ext>
            </a:extLst>
          </p:cNvPr>
          <p:cNvSpPr txBox="1"/>
          <p:nvPr/>
        </p:nvSpPr>
        <p:spPr>
          <a:xfrm>
            <a:off x="2778711" y="301841"/>
            <a:ext cx="797214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DFD Diagram</a:t>
            </a:r>
          </a:p>
        </p:txBody>
      </p:sp>
    </p:spTree>
    <p:extLst>
      <p:ext uri="{BB962C8B-B14F-4D97-AF65-F5344CB8AC3E}">
        <p14:creationId xmlns:p14="http://schemas.microsoft.com/office/powerpoint/2010/main" val="196564512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102316-FD17-4BC2-A29E-4B43CCDB0573}"/>
              </a:ext>
            </a:extLst>
          </p:cNvPr>
          <p:cNvSpPr>
            <a:spLocks noGrp="1"/>
          </p:cNvSpPr>
          <p:nvPr>
            <p:ph type="ftr" sz="quarter" idx="11"/>
          </p:nvPr>
        </p:nvSpPr>
        <p:spPr>
          <a:xfrm>
            <a:off x="1284194" y="6366628"/>
            <a:ext cx="7619999" cy="365125"/>
          </a:xfrm>
        </p:spPr>
        <p:txBody>
          <a:bodyPr/>
          <a:lstStyle/>
          <a:p>
            <a:r>
              <a:rPr lang="en-US" dirty="0">
                <a:solidFill>
                  <a:srgbClr val="C00000"/>
                </a:solidFill>
              </a:rPr>
              <a:t>DS Solution Pvt Ltd</a:t>
            </a:r>
          </a:p>
        </p:txBody>
      </p:sp>
      <p:pic>
        <p:nvPicPr>
          <p:cNvPr id="4" name="Picture 3">
            <a:extLst>
              <a:ext uri="{FF2B5EF4-FFF2-40B4-BE49-F238E27FC236}">
                <a16:creationId xmlns:a16="http://schemas.microsoft.com/office/drawing/2014/main" id="{E72242E2-1BBC-4F4B-A404-C4F03EC25F6A}"/>
              </a:ext>
            </a:extLst>
          </p:cNvPr>
          <p:cNvPicPr>
            <a:picLocks noChangeAspect="1"/>
          </p:cNvPicPr>
          <p:nvPr/>
        </p:nvPicPr>
        <p:blipFill rotWithShape="1">
          <a:blip r:embed="rId2">
            <a:extLst>
              <a:ext uri="{28A0092B-C50C-407E-A947-70E740481C1C}">
                <a14:useLocalDpi xmlns:a14="http://schemas.microsoft.com/office/drawing/2010/main" val="0"/>
              </a:ext>
            </a:extLst>
          </a:blip>
          <a:srcRect l="2804" t="8673" r="3577" b="5502"/>
          <a:stretch/>
        </p:blipFill>
        <p:spPr>
          <a:xfrm>
            <a:off x="2867488" y="845858"/>
            <a:ext cx="7883371" cy="5885895"/>
          </a:xfrm>
          <a:prstGeom prst="rect">
            <a:avLst/>
          </a:prstGeom>
        </p:spPr>
      </p:pic>
      <p:sp>
        <p:nvSpPr>
          <p:cNvPr id="5" name="TextBox 4">
            <a:extLst>
              <a:ext uri="{FF2B5EF4-FFF2-40B4-BE49-F238E27FC236}">
                <a16:creationId xmlns:a16="http://schemas.microsoft.com/office/drawing/2014/main" id="{9779E9F7-6B0A-4526-950C-AD7D66637631}"/>
              </a:ext>
            </a:extLst>
          </p:cNvPr>
          <p:cNvSpPr txBox="1"/>
          <p:nvPr/>
        </p:nvSpPr>
        <p:spPr>
          <a:xfrm>
            <a:off x="2778711" y="301841"/>
            <a:ext cx="797214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DFD Diagram</a:t>
            </a:r>
          </a:p>
        </p:txBody>
      </p:sp>
    </p:spTree>
    <p:extLst>
      <p:ext uri="{BB962C8B-B14F-4D97-AF65-F5344CB8AC3E}">
        <p14:creationId xmlns:p14="http://schemas.microsoft.com/office/powerpoint/2010/main" val="151625155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70A78B-62A7-48EC-A6A5-9FAAC1664908}"/>
              </a:ext>
            </a:extLst>
          </p:cNvPr>
          <p:cNvSpPr>
            <a:spLocks noGrp="1"/>
          </p:cNvSpPr>
          <p:nvPr>
            <p:ph type="ftr" sz="quarter" idx="11"/>
          </p:nvPr>
        </p:nvSpPr>
        <p:spPr>
          <a:xfrm>
            <a:off x="1204296" y="6299474"/>
            <a:ext cx="7619999" cy="365125"/>
          </a:xfrm>
        </p:spPr>
        <p:txBody>
          <a:bodyPr/>
          <a:lstStyle/>
          <a:p>
            <a:r>
              <a:rPr lang="en-US" dirty="0">
                <a:solidFill>
                  <a:srgbClr val="C00000"/>
                </a:solidFill>
              </a:rPr>
              <a:t>DS Solution Pvt Ltd</a:t>
            </a:r>
          </a:p>
        </p:txBody>
      </p:sp>
      <p:pic>
        <p:nvPicPr>
          <p:cNvPr id="4" name="Picture 3">
            <a:extLst>
              <a:ext uri="{FF2B5EF4-FFF2-40B4-BE49-F238E27FC236}">
                <a16:creationId xmlns:a16="http://schemas.microsoft.com/office/drawing/2014/main" id="{206CA735-7811-4487-B86A-BD5112FBC42F}"/>
              </a:ext>
            </a:extLst>
          </p:cNvPr>
          <p:cNvPicPr>
            <a:picLocks noChangeAspect="1"/>
          </p:cNvPicPr>
          <p:nvPr/>
        </p:nvPicPr>
        <p:blipFill rotWithShape="1">
          <a:blip r:embed="rId2">
            <a:extLst>
              <a:ext uri="{28A0092B-C50C-407E-A947-70E740481C1C}">
                <a14:useLocalDpi xmlns:a14="http://schemas.microsoft.com/office/drawing/2010/main" val="0"/>
              </a:ext>
            </a:extLst>
          </a:blip>
          <a:srcRect l="384" r="908" b="4050"/>
          <a:stretch/>
        </p:blipFill>
        <p:spPr>
          <a:xfrm>
            <a:off x="2521258" y="829844"/>
            <a:ext cx="8966447" cy="5652193"/>
          </a:xfrm>
          <a:prstGeom prst="rect">
            <a:avLst/>
          </a:prstGeom>
        </p:spPr>
      </p:pic>
      <p:sp>
        <p:nvSpPr>
          <p:cNvPr id="5" name="TextBox 4">
            <a:extLst>
              <a:ext uri="{FF2B5EF4-FFF2-40B4-BE49-F238E27FC236}">
                <a16:creationId xmlns:a16="http://schemas.microsoft.com/office/drawing/2014/main" id="{767AC9DF-3E8C-493C-8C10-EB01F8C484DD}"/>
              </a:ext>
            </a:extLst>
          </p:cNvPr>
          <p:cNvSpPr txBox="1"/>
          <p:nvPr/>
        </p:nvSpPr>
        <p:spPr>
          <a:xfrm>
            <a:off x="2778711" y="301841"/>
            <a:ext cx="797214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419563967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BF37C9-8D46-4FEE-832E-3168FC80BA2A}"/>
              </a:ext>
            </a:extLst>
          </p:cNvPr>
          <p:cNvSpPr>
            <a:spLocks noGrp="1"/>
          </p:cNvSpPr>
          <p:nvPr>
            <p:ph type="ftr" sz="quarter" idx="11"/>
          </p:nvPr>
        </p:nvSpPr>
        <p:spPr>
          <a:xfrm>
            <a:off x="1275316" y="6242340"/>
            <a:ext cx="7619999" cy="365125"/>
          </a:xfrm>
        </p:spPr>
        <p:txBody>
          <a:bodyPr/>
          <a:lstStyle/>
          <a:p>
            <a:r>
              <a:rPr lang="en-US" dirty="0">
                <a:solidFill>
                  <a:srgbClr val="C00000"/>
                </a:solidFill>
              </a:rPr>
              <a:t>DS Solution Pvt Ltd</a:t>
            </a:r>
          </a:p>
        </p:txBody>
      </p:sp>
      <p:sp>
        <p:nvSpPr>
          <p:cNvPr id="3" name="Title 1">
            <a:extLst>
              <a:ext uri="{FF2B5EF4-FFF2-40B4-BE49-F238E27FC236}">
                <a16:creationId xmlns:a16="http://schemas.microsoft.com/office/drawing/2014/main" id="{20D08928-370B-48FC-B252-B8DA5CE315D1}"/>
              </a:ext>
            </a:extLst>
          </p:cNvPr>
          <p:cNvSpPr txBox="1">
            <a:spLocks/>
          </p:cNvSpPr>
          <p:nvPr/>
        </p:nvSpPr>
        <p:spPr>
          <a:xfrm>
            <a:off x="2026628" y="2596137"/>
            <a:ext cx="8911687" cy="128089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latin typeface="Times New Roman" panose="02020603050405020304" pitchFamily="18" charset="0"/>
                <a:cs typeface="Times New Roman" panose="02020603050405020304" pitchFamily="18" charset="0"/>
              </a:rPr>
              <a:t>Screen Shots</a:t>
            </a:r>
          </a:p>
        </p:txBody>
      </p:sp>
    </p:spTree>
    <p:extLst>
      <p:ext uri="{BB962C8B-B14F-4D97-AF65-F5344CB8AC3E}">
        <p14:creationId xmlns:p14="http://schemas.microsoft.com/office/powerpoint/2010/main" val="272213037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C73A8C-3300-41E4-90B3-D2AF1B22BB55}"/>
              </a:ext>
            </a:extLst>
          </p:cNvPr>
          <p:cNvSpPr>
            <a:spLocks noGrp="1"/>
          </p:cNvSpPr>
          <p:nvPr>
            <p:ph type="ftr" sz="quarter" idx="11"/>
          </p:nvPr>
        </p:nvSpPr>
        <p:spPr>
          <a:xfrm>
            <a:off x="1248684" y="6318370"/>
            <a:ext cx="7619999" cy="365125"/>
          </a:xfrm>
        </p:spPr>
        <p:txBody>
          <a:bodyPr/>
          <a:lstStyle/>
          <a:p>
            <a:r>
              <a:rPr lang="en-US" dirty="0">
                <a:solidFill>
                  <a:srgbClr val="C00000"/>
                </a:solidFill>
              </a:rPr>
              <a:t>DS Solution Pvt Ltd</a:t>
            </a:r>
          </a:p>
        </p:txBody>
      </p:sp>
      <p:pic>
        <p:nvPicPr>
          <p:cNvPr id="3" name="Picture 2">
            <a:extLst>
              <a:ext uri="{FF2B5EF4-FFF2-40B4-BE49-F238E27FC236}">
                <a16:creationId xmlns:a16="http://schemas.microsoft.com/office/drawing/2014/main" id="{2017B430-3F12-4BD7-AE49-D2812AC16116}"/>
              </a:ext>
            </a:extLst>
          </p:cNvPr>
          <p:cNvPicPr>
            <a:picLocks noChangeAspect="1"/>
          </p:cNvPicPr>
          <p:nvPr/>
        </p:nvPicPr>
        <p:blipFill>
          <a:blip r:embed="rId2"/>
          <a:stretch>
            <a:fillRect/>
          </a:stretch>
        </p:blipFill>
        <p:spPr>
          <a:xfrm>
            <a:off x="790114" y="348189"/>
            <a:ext cx="6072326" cy="4305671"/>
          </a:xfrm>
          <a:prstGeom prst="rect">
            <a:avLst/>
          </a:prstGeom>
          <a:ln>
            <a:solidFill>
              <a:schemeClr val="tx1"/>
            </a:solidFill>
          </a:ln>
        </p:spPr>
      </p:pic>
      <p:pic>
        <p:nvPicPr>
          <p:cNvPr id="4" name="Picture 3">
            <a:extLst>
              <a:ext uri="{FF2B5EF4-FFF2-40B4-BE49-F238E27FC236}">
                <a16:creationId xmlns:a16="http://schemas.microsoft.com/office/drawing/2014/main" id="{AE4725FD-AC17-41DB-925A-1988A36D2FB2}"/>
              </a:ext>
            </a:extLst>
          </p:cNvPr>
          <p:cNvPicPr>
            <a:picLocks noChangeAspect="1"/>
          </p:cNvPicPr>
          <p:nvPr/>
        </p:nvPicPr>
        <p:blipFill>
          <a:blip r:embed="rId3"/>
          <a:stretch>
            <a:fillRect/>
          </a:stretch>
        </p:blipFill>
        <p:spPr>
          <a:xfrm>
            <a:off x="6248400" y="3458648"/>
            <a:ext cx="5943600" cy="3042285"/>
          </a:xfrm>
          <a:prstGeom prst="rect">
            <a:avLst/>
          </a:prstGeom>
          <a:ln>
            <a:solidFill>
              <a:schemeClr val="tx1"/>
            </a:solidFill>
          </a:ln>
        </p:spPr>
      </p:pic>
    </p:spTree>
    <p:extLst>
      <p:ext uri="{BB962C8B-B14F-4D97-AF65-F5344CB8AC3E}">
        <p14:creationId xmlns:p14="http://schemas.microsoft.com/office/powerpoint/2010/main" val="241946373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A3D517-46D3-4D86-9569-6941939D6D54}"/>
              </a:ext>
            </a:extLst>
          </p:cNvPr>
          <p:cNvSpPr>
            <a:spLocks noGrp="1"/>
          </p:cNvSpPr>
          <p:nvPr>
            <p:ph type="ftr" sz="quarter" idx="11"/>
          </p:nvPr>
        </p:nvSpPr>
        <p:spPr>
          <a:xfrm>
            <a:off x="1310827" y="6318370"/>
            <a:ext cx="7619999" cy="365125"/>
          </a:xfrm>
        </p:spPr>
        <p:txBody>
          <a:bodyPr/>
          <a:lstStyle/>
          <a:p>
            <a:r>
              <a:rPr lang="en-US" dirty="0">
                <a:solidFill>
                  <a:srgbClr val="C00000"/>
                </a:solidFill>
              </a:rPr>
              <a:t>DS Solution Pvt Ltd</a:t>
            </a:r>
          </a:p>
        </p:txBody>
      </p:sp>
      <p:pic>
        <p:nvPicPr>
          <p:cNvPr id="3" name="Picture 2">
            <a:extLst>
              <a:ext uri="{FF2B5EF4-FFF2-40B4-BE49-F238E27FC236}">
                <a16:creationId xmlns:a16="http://schemas.microsoft.com/office/drawing/2014/main" id="{B4047A30-DF68-4C82-999B-DEFF0F129419}"/>
              </a:ext>
            </a:extLst>
          </p:cNvPr>
          <p:cNvPicPr>
            <a:picLocks noChangeAspect="1"/>
          </p:cNvPicPr>
          <p:nvPr/>
        </p:nvPicPr>
        <p:blipFill>
          <a:blip r:embed="rId2"/>
          <a:stretch>
            <a:fillRect/>
          </a:stretch>
        </p:blipFill>
        <p:spPr>
          <a:xfrm>
            <a:off x="389878" y="550416"/>
            <a:ext cx="5943600" cy="3679453"/>
          </a:xfrm>
          <a:prstGeom prst="rect">
            <a:avLst/>
          </a:prstGeom>
          <a:ln>
            <a:solidFill>
              <a:schemeClr val="tx1"/>
            </a:solidFill>
          </a:ln>
        </p:spPr>
      </p:pic>
      <p:pic>
        <p:nvPicPr>
          <p:cNvPr id="4" name="Picture 3">
            <a:extLst>
              <a:ext uri="{FF2B5EF4-FFF2-40B4-BE49-F238E27FC236}">
                <a16:creationId xmlns:a16="http://schemas.microsoft.com/office/drawing/2014/main" id="{159BBD6C-1543-4156-86B6-C0781395F809}"/>
              </a:ext>
            </a:extLst>
          </p:cNvPr>
          <p:cNvPicPr>
            <a:picLocks noChangeAspect="1"/>
          </p:cNvPicPr>
          <p:nvPr/>
        </p:nvPicPr>
        <p:blipFill>
          <a:blip r:embed="rId3"/>
          <a:stretch>
            <a:fillRect/>
          </a:stretch>
        </p:blipFill>
        <p:spPr>
          <a:xfrm>
            <a:off x="5699464" y="2752078"/>
            <a:ext cx="6102658" cy="3748855"/>
          </a:xfrm>
          <a:prstGeom prst="rect">
            <a:avLst/>
          </a:prstGeom>
          <a:ln>
            <a:solidFill>
              <a:schemeClr val="tx1"/>
            </a:solidFill>
          </a:ln>
        </p:spPr>
      </p:pic>
    </p:spTree>
    <p:extLst>
      <p:ext uri="{BB962C8B-B14F-4D97-AF65-F5344CB8AC3E}">
        <p14:creationId xmlns:p14="http://schemas.microsoft.com/office/powerpoint/2010/main" val="373352000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9D3772-EE9A-4BD6-BFC2-0BFB68BD089D}"/>
              </a:ext>
            </a:extLst>
          </p:cNvPr>
          <p:cNvSpPr>
            <a:spLocks noGrp="1"/>
          </p:cNvSpPr>
          <p:nvPr>
            <p:ph type="ftr" sz="quarter" idx="11"/>
          </p:nvPr>
        </p:nvSpPr>
        <p:spPr>
          <a:xfrm>
            <a:off x="1248684" y="6256226"/>
            <a:ext cx="7619999" cy="365125"/>
          </a:xfrm>
        </p:spPr>
        <p:txBody>
          <a:bodyPr/>
          <a:lstStyle/>
          <a:p>
            <a:r>
              <a:rPr lang="en-US" dirty="0">
                <a:solidFill>
                  <a:srgbClr val="C00000"/>
                </a:solidFill>
              </a:rPr>
              <a:t>DS Solution Pvt Ltd</a:t>
            </a:r>
          </a:p>
        </p:txBody>
      </p:sp>
      <p:pic>
        <p:nvPicPr>
          <p:cNvPr id="3" name="Picture 2">
            <a:extLst>
              <a:ext uri="{FF2B5EF4-FFF2-40B4-BE49-F238E27FC236}">
                <a16:creationId xmlns:a16="http://schemas.microsoft.com/office/drawing/2014/main" id="{008507D0-05C8-4308-83E6-444F1ADC3097}"/>
              </a:ext>
            </a:extLst>
          </p:cNvPr>
          <p:cNvPicPr>
            <a:picLocks noChangeAspect="1"/>
          </p:cNvPicPr>
          <p:nvPr/>
        </p:nvPicPr>
        <p:blipFill>
          <a:blip r:embed="rId2"/>
          <a:stretch>
            <a:fillRect/>
          </a:stretch>
        </p:blipFill>
        <p:spPr>
          <a:xfrm>
            <a:off x="682841" y="511823"/>
            <a:ext cx="6472033" cy="3545272"/>
          </a:xfrm>
          <a:prstGeom prst="rect">
            <a:avLst/>
          </a:prstGeom>
          <a:ln>
            <a:solidFill>
              <a:schemeClr val="tx1"/>
            </a:solidFill>
          </a:ln>
        </p:spPr>
      </p:pic>
      <p:pic>
        <p:nvPicPr>
          <p:cNvPr id="4" name="Picture 3">
            <a:extLst>
              <a:ext uri="{FF2B5EF4-FFF2-40B4-BE49-F238E27FC236}">
                <a16:creationId xmlns:a16="http://schemas.microsoft.com/office/drawing/2014/main" id="{D1CD17B7-A08A-421B-AE0A-942DD9EB1446}"/>
              </a:ext>
            </a:extLst>
          </p:cNvPr>
          <p:cNvPicPr>
            <a:picLocks noChangeAspect="1"/>
          </p:cNvPicPr>
          <p:nvPr/>
        </p:nvPicPr>
        <p:blipFill>
          <a:blip r:embed="rId3"/>
          <a:stretch>
            <a:fillRect/>
          </a:stretch>
        </p:blipFill>
        <p:spPr>
          <a:xfrm>
            <a:off x="5894774" y="2639566"/>
            <a:ext cx="6138169" cy="3799223"/>
          </a:xfrm>
          <a:prstGeom prst="rect">
            <a:avLst/>
          </a:prstGeom>
          <a:ln>
            <a:solidFill>
              <a:schemeClr val="tx1"/>
            </a:solidFill>
          </a:ln>
        </p:spPr>
      </p:pic>
    </p:spTree>
    <p:extLst>
      <p:ext uri="{BB962C8B-B14F-4D97-AF65-F5344CB8AC3E}">
        <p14:creationId xmlns:p14="http://schemas.microsoft.com/office/powerpoint/2010/main" val="81865468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13B84E-898F-4B4E-9F9E-94879ADFAE5A}"/>
              </a:ext>
            </a:extLst>
          </p:cNvPr>
          <p:cNvSpPr>
            <a:spLocks noGrp="1"/>
          </p:cNvSpPr>
          <p:nvPr>
            <p:ph type="ftr" sz="quarter" idx="11"/>
          </p:nvPr>
        </p:nvSpPr>
        <p:spPr>
          <a:xfrm>
            <a:off x="1284195" y="6405734"/>
            <a:ext cx="7619999" cy="365125"/>
          </a:xfrm>
        </p:spPr>
        <p:txBody>
          <a:bodyPr/>
          <a:lstStyle/>
          <a:p>
            <a:r>
              <a:rPr lang="en-US">
                <a:solidFill>
                  <a:srgbClr val="C00000"/>
                </a:solidFill>
              </a:rPr>
              <a:t>DS Solution Pvt Ltd</a:t>
            </a:r>
          </a:p>
        </p:txBody>
      </p:sp>
      <p:pic>
        <p:nvPicPr>
          <p:cNvPr id="3" name="Picture 2">
            <a:extLst>
              <a:ext uri="{FF2B5EF4-FFF2-40B4-BE49-F238E27FC236}">
                <a16:creationId xmlns:a16="http://schemas.microsoft.com/office/drawing/2014/main" id="{071383B5-3423-48E3-AEA5-C2CDDE973C0E}"/>
              </a:ext>
            </a:extLst>
          </p:cNvPr>
          <p:cNvPicPr>
            <a:picLocks noChangeAspect="1"/>
          </p:cNvPicPr>
          <p:nvPr/>
        </p:nvPicPr>
        <p:blipFill>
          <a:blip r:embed="rId2"/>
          <a:stretch>
            <a:fillRect/>
          </a:stretch>
        </p:blipFill>
        <p:spPr>
          <a:xfrm>
            <a:off x="816005" y="602615"/>
            <a:ext cx="6570216" cy="4013773"/>
          </a:xfrm>
          <a:prstGeom prst="rect">
            <a:avLst/>
          </a:prstGeom>
          <a:ln>
            <a:solidFill>
              <a:schemeClr val="tx1"/>
            </a:solidFill>
          </a:ln>
        </p:spPr>
      </p:pic>
      <p:pic>
        <p:nvPicPr>
          <p:cNvPr id="4" name="Picture 3">
            <a:extLst>
              <a:ext uri="{FF2B5EF4-FFF2-40B4-BE49-F238E27FC236}">
                <a16:creationId xmlns:a16="http://schemas.microsoft.com/office/drawing/2014/main" id="{49AF144A-97D1-4A96-8B1E-D624845E172F}"/>
              </a:ext>
            </a:extLst>
          </p:cNvPr>
          <p:cNvPicPr>
            <a:picLocks noChangeAspect="1"/>
          </p:cNvPicPr>
          <p:nvPr/>
        </p:nvPicPr>
        <p:blipFill>
          <a:blip r:embed="rId3"/>
          <a:stretch>
            <a:fillRect/>
          </a:stretch>
        </p:blipFill>
        <p:spPr>
          <a:xfrm>
            <a:off x="5193437" y="2574524"/>
            <a:ext cx="6736271" cy="4087243"/>
          </a:xfrm>
          <a:prstGeom prst="rect">
            <a:avLst/>
          </a:prstGeom>
          <a:ln>
            <a:solidFill>
              <a:schemeClr val="tx1"/>
            </a:solidFill>
          </a:ln>
        </p:spPr>
      </p:pic>
    </p:spTree>
    <p:extLst>
      <p:ext uri="{BB962C8B-B14F-4D97-AF65-F5344CB8AC3E}">
        <p14:creationId xmlns:p14="http://schemas.microsoft.com/office/powerpoint/2010/main" val="19813262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DEEC-9520-4250-B6B0-20AD0BBB9F96}"/>
              </a:ext>
            </a:extLst>
          </p:cNvPr>
          <p:cNvSpPr>
            <a:spLocks noGrp="1"/>
          </p:cNvSpPr>
          <p:nvPr>
            <p:ph type="title"/>
          </p:nvPr>
        </p:nvSpPr>
        <p:spPr>
          <a:xfrm>
            <a:off x="2592925" y="624110"/>
            <a:ext cx="8911687" cy="805195"/>
          </a:xfrm>
        </p:spPr>
        <p:txBody>
          <a:bodyPr>
            <a:normAutofit/>
          </a:bodyPr>
          <a:lstStyle/>
          <a:p>
            <a:pPr algn="ctr"/>
            <a:r>
              <a:rPr lang="en-US" sz="4400"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436BC477-6CC1-4989-BC16-F39CD0E0D4A5}"/>
              </a:ext>
            </a:extLst>
          </p:cNvPr>
          <p:cNvSpPr>
            <a:spLocks noGrp="1"/>
          </p:cNvSpPr>
          <p:nvPr>
            <p:ph idx="1"/>
          </p:nvPr>
        </p:nvSpPr>
        <p:spPr>
          <a:xfrm>
            <a:off x="2589212" y="1704513"/>
            <a:ext cx="8915400" cy="4206709"/>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Objectives</a:t>
            </a:r>
          </a:p>
          <a:p>
            <a:r>
              <a:rPr lang="en-US" sz="2000" dirty="0">
                <a:latin typeface="Times New Roman" panose="02020603050405020304" pitchFamily="18" charset="0"/>
                <a:cs typeface="Times New Roman" panose="02020603050405020304" pitchFamily="18" charset="0"/>
              </a:rPr>
              <a:t>UML Diagrams</a:t>
            </a:r>
          </a:p>
          <a:p>
            <a:r>
              <a:rPr lang="en-US" sz="2000" dirty="0">
                <a:latin typeface="Times New Roman" panose="02020603050405020304" pitchFamily="18" charset="0"/>
                <a:cs typeface="Times New Roman" panose="02020603050405020304" pitchFamily="18" charset="0"/>
              </a:rPr>
              <a:t>Screen Shots</a:t>
            </a:r>
          </a:p>
          <a:p>
            <a:r>
              <a:rPr lang="en-US" sz="2000" dirty="0">
                <a:latin typeface="Times New Roman" panose="02020603050405020304" pitchFamily="18" charset="0"/>
                <a:cs typeface="Times New Roman" panose="02020603050405020304" pitchFamily="18" charset="0"/>
              </a:rPr>
              <a:t>Specification</a:t>
            </a:r>
          </a:p>
          <a:p>
            <a:r>
              <a:rPr lang="en-US" sz="2000" dirty="0">
                <a:latin typeface="Times New Roman" panose="02020603050405020304" pitchFamily="18" charset="0"/>
                <a:cs typeface="Times New Roman" panose="02020603050405020304" pitchFamily="18" charset="0"/>
              </a:rPr>
              <a:t>Software &amp; Hardware Requirements</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Future Enhancement</a:t>
            </a:r>
          </a:p>
          <a:p>
            <a:r>
              <a:rPr lang="en-US" sz="2000" dirty="0">
                <a:latin typeface="Times New Roman" panose="02020603050405020304" pitchFamily="18" charset="0"/>
                <a:cs typeface="Times New Roman" panose="02020603050405020304" pitchFamily="18" charset="0"/>
              </a:rPr>
              <a:t>References</a:t>
            </a:r>
          </a:p>
        </p:txBody>
      </p:sp>
      <p:sp>
        <p:nvSpPr>
          <p:cNvPr id="4" name="Footer Placeholder 3">
            <a:extLst>
              <a:ext uri="{FF2B5EF4-FFF2-40B4-BE49-F238E27FC236}">
                <a16:creationId xmlns:a16="http://schemas.microsoft.com/office/drawing/2014/main" id="{6C62E003-1C14-4CE1-A47B-F4544A7D2BC6}"/>
              </a:ext>
            </a:extLst>
          </p:cNvPr>
          <p:cNvSpPr>
            <a:spLocks noGrp="1"/>
          </p:cNvSpPr>
          <p:nvPr>
            <p:ph type="ftr" sz="quarter" idx="11"/>
          </p:nvPr>
        </p:nvSpPr>
        <p:spPr>
          <a:xfrm>
            <a:off x="1278572" y="6345650"/>
            <a:ext cx="7619999" cy="365125"/>
          </a:xfrm>
        </p:spPr>
        <p:txBody>
          <a:bodyPr/>
          <a:lstStyle/>
          <a:p>
            <a:r>
              <a:rPr lang="en-US" dirty="0">
                <a:solidFill>
                  <a:srgbClr val="C00000"/>
                </a:solidFill>
              </a:rPr>
              <a:t>DS Solution Pvt Ltd</a:t>
            </a:r>
          </a:p>
        </p:txBody>
      </p:sp>
    </p:spTree>
    <p:extLst>
      <p:ext uri="{BB962C8B-B14F-4D97-AF65-F5344CB8AC3E}">
        <p14:creationId xmlns:p14="http://schemas.microsoft.com/office/powerpoint/2010/main" val="20247264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358F2-A8A0-4455-B5EF-047587486262}"/>
              </a:ext>
            </a:extLst>
          </p:cNvPr>
          <p:cNvSpPr>
            <a:spLocks noGrp="1"/>
          </p:cNvSpPr>
          <p:nvPr>
            <p:ph type="ftr" sz="quarter" idx="11"/>
          </p:nvPr>
        </p:nvSpPr>
        <p:spPr>
          <a:xfrm>
            <a:off x="1248684" y="6322239"/>
            <a:ext cx="7619999" cy="365125"/>
          </a:xfrm>
        </p:spPr>
        <p:txBody>
          <a:bodyPr/>
          <a:lstStyle/>
          <a:p>
            <a:r>
              <a:rPr lang="en-US">
                <a:solidFill>
                  <a:srgbClr val="C00000"/>
                </a:solidFill>
              </a:rPr>
              <a:t>DS Solution Pvt Ltd</a:t>
            </a:r>
          </a:p>
        </p:txBody>
      </p:sp>
      <p:pic>
        <p:nvPicPr>
          <p:cNvPr id="3" name="Picture 2">
            <a:extLst>
              <a:ext uri="{FF2B5EF4-FFF2-40B4-BE49-F238E27FC236}">
                <a16:creationId xmlns:a16="http://schemas.microsoft.com/office/drawing/2014/main" id="{29679F0B-9C85-4CD5-AED7-4B2C67E9FF63}"/>
              </a:ext>
            </a:extLst>
          </p:cNvPr>
          <p:cNvPicPr>
            <a:picLocks noChangeAspect="1"/>
          </p:cNvPicPr>
          <p:nvPr/>
        </p:nvPicPr>
        <p:blipFill>
          <a:blip r:embed="rId2"/>
          <a:stretch>
            <a:fillRect/>
          </a:stretch>
        </p:blipFill>
        <p:spPr>
          <a:xfrm>
            <a:off x="638453" y="83764"/>
            <a:ext cx="6943078" cy="3982208"/>
          </a:xfrm>
          <a:prstGeom prst="rect">
            <a:avLst/>
          </a:prstGeom>
          <a:ln>
            <a:solidFill>
              <a:schemeClr val="tx1"/>
            </a:solidFill>
          </a:ln>
        </p:spPr>
      </p:pic>
      <p:pic>
        <p:nvPicPr>
          <p:cNvPr id="5" name="Picture 4">
            <a:extLst>
              <a:ext uri="{FF2B5EF4-FFF2-40B4-BE49-F238E27FC236}">
                <a16:creationId xmlns:a16="http://schemas.microsoft.com/office/drawing/2014/main" id="{D762EC01-5DE5-4797-B5A3-70FCE18A8C1B}"/>
              </a:ext>
            </a:extLst>
          </p:cNvPr>
          <p:cNvPicPr>
            <a:picLocks noChangeAspect="1"/>
          </p:cNvPicPr>
          <p:nvPr/>
        </p:nvPicPr>
        <p:blipFill>
          <a:blip r:embed="rId3"/>
          <a:stretch>
            <a:fillRect/>
          </a:stretch>
        </p:blipFill>
        <p:spPr>
          <a:xfrm>
            <a:off x="4079920" y="3029190"/>
            <a:ext cx="7619999" cy="3658174"/>
          </a:xfrm>
          <a:prstGeom prst="rect">
            <a:avLst/>
          </a:prstGeom>
          <a:ln>
            <a:solidFill>
              <a:schemeClr val="tx1"/>
            </a:solidFill>
          </a:ln>
        </p:spPr>
      </p:pic>
    </p:spTree>
    <p:extLst>
      <p:ext uri="{BB962C8B-B14F-4D97-AF65-F5344CB8AC3E}">
        <p14:creationId xmlns:p14="http://schemas.microsoft.com/office/powerpoint/2010/main" val="41255981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80B620-BBAE-4793-BE69-EADAC29F8163}"/>
              </a:ext>
            </a:extLst>
          </p:cNvPr>
          <p:cNvSpPr>
            <a:spLocks noGrp="1"/>
          </p:cNvSpPr>
          <p:nvPr>
            <p:ph type="ftr" sz="quarter" idx="11"/>
          </p:nvPr>
        </p:nvSpPr>
        <p:spPr>
          <a:xfrm>
            <a:off x="1248684" y="6402138"/>
            <a:ext cx="7619999" cy="365125"/>
          </a:xfrm>
        </p:spPr>
        <p:txBody>
          <a:bodyPr/>
          <a:lstStyle/>
          <a:p>
            <a:r>
              <a:rPr lang="en-US">
                <a:solidFill>
                  <a:srgbClr val="C00000"/>
                </a:solidFill>
              </a:rPr>
              <a:t>DS Solution Pvt Ltd</a:t>
            </a:r>
          </a:p>
        </p:txBody>
      </p:sp>
      <p:pic>
        <p:nvPicPr>
          <p:cNvPr id="3" name="Picture 2">
            <a:extLst>
              <a:ext uri="{FF2B5EF4-FFF2-40B4-BE49-F238E27FC236}">
                <a16:creationId xmlns:a16="http://schemas.microsoft.com/office/drawing/2014/main" id="{4C65BA3B-878B-458A-BADE-84FD3F08D6AE}"/>
              </a:ext>
            </a:extLst>
          </p:cNvPr>
          <p:cNvPicPr>
            <a:picLocks noChangeAspect="1"/>
          </p:cNvPicPr>
          <p:nvPr/>
        </p:nvPicPr>
        <p:blipFill>
          <a:blip r:embed="rId2"/>
          <a:stretch>
            <a:fillRect/>
          </a:stretch>
        </p:blipFill>
        <p:spPr>
          <a:xfrm>
            <a:off x="1660124" y="195309"/>
            <a:ext cx="9871969" cy="5940499"/>
          </a:xfrm>
          <a:prstGeom prst="rect">
            <a:avLst/>
          </a:prstGeom>
          <a:ln>
            <a:solidFill>
              <a:schemeClr val="tx1"/>
            </a:solidFill>
          </a:ln>
        </p:spPr>
      </p:pic>
    </p:spTree>
    <p:extLst>
      <p:ext uri="{BB962C8B-B14F-4D97-AF65-F5344CB8AC3E}">
        <p14:creationId xmlns:p14="http://schemas.microsoft.com/office/powerpoint/2010/main" val="1422038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73FCD8-5198-4009-BED8-A069D9FBC2A2}"/>
              </a:ext>
            </a:extLst>
          </p:cNvPr>
          <p:cNvSpPr>
            <a:spLocks noGrp="1"/>
          </p:cNvSpPr>
          <p:nvPr>
            <p:ph type="ftr" sz="quarter" idx="11"/>
          </p:nvPr>
        </p:nvSpPr>
        <p:spPr>
          <a:xfrm>
            <a:off x="1248684" y="6393260"/>
            <a:ext cx="7619999" cy="365125"/>
          </a:xfrm>
        </p:spPr>
        <p:txBody>
          <a:bodyPr/>
          <a:lstStyle/>
          <a:p>
            <a:r>
              <a:rPr lang="en-US" dirty="0">
                <a:solidFill>
                  <a:srgbClr val="C00000"/>
                </a:solidFill>
              </a:rPr>
              <a:t>DS Solution Pvt Ltd</a:t>
            </a:r>
          </a:p>
        </p:txBody>
      </p:sp>
      <p:pic>
        <p:nvPicPr>
          <p:cNvPr id="4" name="Picture 3">
            <a:extLst>
              <a:ext uri="{FF2B5EF4-FFF2-40B4-BE49-F238E27FC236}">
                <a16:creationId xmlns:a16="http://schemas.microsoft.com/office/drawing/2014/main" id="{6726D733-7C60-4266-93F3-CCDB080EF8C0}"/>
              </a:ext>
            </a:extLst>
          </p:cNvPr>
          <p:cNvPicPr>
            <a:picLocks noChangeAspect="1"/>
          </p:cNvPicPr>
          <p:nvPr/>
        </p:nvPicPr>
        <p:blipFill>
          <a:blip r:embed="rId2"/>
          <a:stretch>
            <a:fillRect/>
          </a:stretch>
        </p:blipFill>
        <p:spPr>
          <a:xfrm>
            <a:off x="328474" y="206298"/>
            <a:ext cx="7960043" cy="4369151"/>
          </a:xfrm>
          <a:prstGeom prst="rect">
            <a:avLst/>
          </a:prstGeom>
          <a:ln>
            <a:solidFill>
              <a:schemeClr val="tx1"/>
            </a:solidFill>
          </a:ln>
        </p:spPr>
      </p:pic>
      <p:pic>
        <p:nvPicPr>
          <p:cNvPr id="5" name="Picture 4">
            <a:extLst>
              <a:ext uri="{FF2B5EF4-FFF2-40B4-BE49-F238E27FC236}">
                <a16:creationId xmlns:a16="http://schemas.microsoft.com/office/drawing/2014/main" id="{30A29AED-0406-4949-A748-FD4450A0B3A0}"/>
              </a:ext>
            </a:extLst>
          </p:cNvPr>
          <p:cNvPicPr>
            <a:picLocks noChangeAspect="1"/>
          </p:cNvPicPr>
          <p:nvPr/>
        </p:nvPicPr>
        <p:blipFill>
          <a:blip r:embed="rId3"/>
          <a:stretch>
            <a:fillRect/>
          </a:stretch>
        </p:blipFill>
        <p:spPr>
          <a:xfrm>
            <a:off x="4430698" y="2894120"/>
            <a:ext cx="7619999" cy="3757581"/>
          </a:xfrm>
          <a:prstGeom prst="rect">
            <a:avLst/>
          </a:prstGeom>
          <a:ln>
            <a:solidFill>
              <a:schemeClr val="tx1"/>
            </a:solidFill>
          </a:ln>
        </p:spPr>
      </p:pic>
    </p:spTree>
    <p:extLst>
      <p:ext uri="{BB962C8B-B14F-4D97-AF65-F5344CB8AC3E}">
        <p14:creationId xmlns:p14="http://schemas.microsoft.com/office/powerpoint/2010/main" val="1449727175"/>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12C221-4D02-471C-B83C-79B50CA39F98}"/>
              </a:ext>
            </a:extLst>
          </p:cNvPr>
          <p:cNvSpPr>
            <a:spLocks noGrp="1"/>
          </p:cNvSpPr>
          <p:nvPr>
            <p:ph type="ftr" sz="quarter" idx="11"/>
          </p:nvPr>
        </p:nvSpPr>
        <p:spPr>
          <a:xfrm>
            <a:off x="1275317" y="6384383"/>
            <a:ext cx="7619999" cy="365125"/>
          </a:xfrm>
        </p:spPr>
        <p:txBody>
          <a:bodyPr/>
          <a:lstStyle/>
          <a:p>
            <a:r>
              <a:rPr lang="en-US" dirty="0">
                <a:solidFill>
                  <a:srgbClr val="C00000"/>
                </a:solidFill>
              </a:rPr>
              <a:t>DS Solution Pvt Ltd</a:t>
            </a:r>
          </a:p>
        </p:txBody>
      </p:sp>
      <p:pic>
        <p:nvPicPr>
          <p:cNvPr id="3" name="Picture 2">
            <a:extLst>
              <a:ext uri="{FF2B5EF4-FFF2-40B4-BE49-F238E27FC236}">
                <a16:creationId xmlns:a16="http://schemas.microsoft.com/office/drawing/2014/main" id="{F117FB27-AD44-4704-8591-D4274C2B50C1}"/>
              </a:ext>
            </a:extLst>
          </p:cNvPr>
          <p:cNvPicPr>
            <a:picLocks noChangeAspect="1"/>
          </p:cNvPicPr>
          <p:nvPr/>
        </p:nvPicPr>
        <p:blipFill>
          <a:blip r:embed="rId2"/>
          <a:stretch>
            <a:fillRect/>
          </a:stretch>
        </p:blipFill>
        <p:spPr>
          <a:xfrm>
            <a:off x="852625" y="422435"/>
            <a:ext cx="6117455" cy="3433698"/>
          </a:xfrm>
          <a:prstGeom prst="rect">
            <a:avLst/>
          </a:prstGeom>
          <a:ln>
            <a:solidFill>
              <a:schemeClr val="tx1"/>
            </a:solidFill>
          </a:ln>
        </p:spPr>
      </p:pic>
      <p:pic>
        <p:nvPicPr>
          <p:cNvPr id="4" name="Picture 3">
            <a:extLst>
              <a:ext uri="{FF2B5EF4-FFF2-40B4-BE49-F238E27FC236}">
                <a16:creationId xmlns:a16="http://schemas.microsoft.com/office/drawing/2014/main" id="{D4B4C225-8D15-4791-BA0B-0FF045EFCFB2}"/>
              </a:ext>
            </a:extLst>
          </p:cNvPr>
          <p:cNvPicPr>
            <a:picLocks noChangeAspect="1"/>
          </p:cNvPicPr>
          <p:nvPr/>
        </p:nvPicPr>
        <p:blipFill>
          <a:blip r:embed="rId3"/>
          <a:stretch>
            <a:fillRect/>
          </a:stretch>
        </p:blipFill>
        <p:spPr>
          <a:xfrm>
            <a:off x="7170336" y="922365"/>
            <a:ext cx="4829175" cy="1790700"/>
          </a:xfrm>
          <a:prstGeom prst="rect">
            <a:avLst/>
          </a:prstGeom>
        </p:spPr>
      </p:pic>
      <p:pic>
        <p:nvPicPr>
          <p:cNvPr id="5" name="Picture 4">
            <a:extLst>
              <a:ext uri="{FF2B5EF4-FFF2-40B4-BE49-F238E27FC236}">
                <a16:creationId xmlns:a16="http://schemas.microsoft.com/office/drawing/2014/main" id="{DE0F81BE-483D-4E1A-A0F2-CA1C4AFC2020}"/>
              </a:ext>
            </a:extLst>
          </p:cNvPr>
          <p:cNvPicPr>
            <a:picLocks noChangeAspect="1"/>
          </p:cNvPicPr>
          <p:nvPr/>
        </p:nvPicPr>
        <p:blipFill>
          <a:blip r:embed="rId4"/>
          <a:stretch>
            <a:fillRect/>
          </a:stretch>
        </p:blipFill>
        <p:spPr>
          <a:xfrm>
            <a:off x="7908523" y="3476471"/>
            <a:ext cx="3352800" cy="1981200"/>
          </a:xfrm>
          <a:prstGeom prst="rect">
            <a:avLst/>
          </a:prstGeom>
        </p:spPr>
      </p:pic>
      <p:pic>
        <p:nvPicPr>
          <p:cNvPr id="6" name="Picture 5">
            <a:extLst>
              <a:ext uri="{FF2B5EF4-FFF2-40B4-BE49-F238E27FC236}">
                <a16:creationId xmlns:a16="http://schemas.microsoft.com/office/drawing/2014/main" id="{B3179C4A-A4B3-4894-8A0A-14C3BC0B791A}"/>
              </a:ext>
            </a:extLst>
          </p:cNvPr>
          <p:cNvPicPr>
            <a:picLocks noChangeAspect="1"/>
          </p:cNvPicPr>
          <p:nvPr/>
        </p:nvPicPr>
        <p:blipFill>
          <a:blip r:embed="rId5">
            <a:biLevel thresh="25000"/>
          </a:blip>
          <a:stretch>
            <a:fillRect/>
          </a:stretch>
        </p:blipFill>
        <p:spPr>
          <a:xfrm>
            <a:off x="1507909" y="4096974"/>
            <a:ext cx="6117455" cy="1981200"/>
          </a:xfrm>
          <a:prstGeom prst="rect">
            <a:avLst/>
          </a:prstGeom>
        </p:spPr>
      </p:pic>
    </p:spTree>
    <p:extLst>
      <p:ext uri="{BB962C8B-B14F-4D97-AF65-F5344CB8AC3E}">
        <p14:creationId xmlns:p14="http://schemas.microsoft.com/office/powerpoint/2010/main" val="40671710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659A-0F2E-425C-B97D-00108DCEFB31}"/>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Specification</a:t>
            </a:r>
          </a:p>
        </p:txBody>
      </p:sp>
      <p:sp>
        <p:nvSpPr>
          <p:cNvPr id="3" name="Content Placeholder 2">
            <a:extLst>
              <a:ext uri="{FF2B5EF4-FFF2-40B4-BE49-F238E27FC236}">
                <a16:creationId xmlns:a16="http://schemas.microsoft.com/office/drawing/2014/main" id="{8E60B684-8F82-4F15-B9DA-8A61F6157D96}"/>
              </a:ext>
            </a:extLst>
          </p:cNvPr>
          <p:cNvSpPr>
            <a:spLocks noGrp="1"/>
          </p:cNvSpPr>
          <p:nvPr>
            <p:ph idx="1"/>
          </p:nvPr>
        </p:nvSpPr>
        <p:spPr>
          <a:xfrm>
            <a:off x="2592925" y="2080334"/>
            <a:ext cx="8915400" cy="3777622"/>
          </a:xfrm>
        </p:spPr>
        <p:txBody>
          <a:bodyPr>
            <a:normAutofit/>
          </a:bodyPr>
          <a:lstStyle/>
          <a:p>
            <a:pPr lvl="0" algn="just"/>
            <a:r>
              <a:rPr lang="en-US" sz="2000" dirty="0">
                <a:solidFill>
                  <a:schemeClr val="tx1"/>
                </a:solidFill>
                <a:latin typeface="Times New Roman" panose="02020603050405020304" pitchFamily="18" charset="0"/>
                <a:cs typeface="Times New Roman" panose="02020603050405020304" pitchFamily="18" charset="0"/>
              </a:rPr>
              <a:t>The application will use JavaScript, jQuery and CSS as main web technologies.</a:t>
            </a:r>
          </a:p>
          <a:p>
            <a:pPr lvl="0" algn="just"/>
            <a:r>
              <a:rPr lang="en-US" sz="2000" dirty="0">
                <a:solidFill>
                  <a:schemeClr val="tx1"/>
                </a:solidFill>
                <a:latin typeface="Times New Roman" panose="02020603050405020304" pitchFamily="18" charset="0"/>
                <a:cs typeface="Times New Roman" panose="02020603050405020304" pitchFamily="18" charset="0"/>
              </a:rPr>
              <a:t>HTTP protocol is used as communication protocols.</a:t>
            </a:r>
          </a:p>
          <a:p>
            <a:pPr lvl="0" algn="just"/>
            <a:r>
              <a:rPr lang="en-US" sz="2000" dirty="0">
                <a:solidFill>
                  <a:schemeClr val="tx1"/>
                </a:solidFill>
                <a:latin typeface="Times New Roman" panose="02020603050405020304" pitchFamily="18" charset="0"/>
                <a:cs typeface="Times New Roman" panose="02020603050405020304" pitchFamily="18" charset="0"/>
              </a:rPr>
              <a:t>Since Employee Management System is a web-based application, internet connection must be established.</a:t>
            </a:r>
          </a:p>
          <a:p>
            <a:pPr lvl="0" algn="just"/>
            <a:r>
              <a:rPr lang="en-US" sz="2000" dirty="0">
                <a:solidFill>
                  <a:schemeClr val="tx1"/>
                </a:solidFill>
                <a:latin typeface="Times New Roman" panose="02020603050405020304" pitchFamily="18" charset="0"/>
                <a:cs typeface="Times New Roman" panose="02020603050405020304" pitchFamily="18" charset="0"/>
              </a:rPr>
              <a:t>The Employee Management System will be used on PCs and will function via internet or intranet in any web browser.</a:t>
            </a:r>
          </a:p>
          <a:p>
            <a:endParaRPr lang="en-US" dirty="0"/>
          </a:p>
        </p:txBody>
      </p:sp>
      <p:sp>
        <p:nvSpPr>
          <p:cNvPr id="4" name="Footer Placeholder 3">
            <a:extLst>
              <a:ext uri="{FF2B5EF4-FFF2-40B4-BE49-F238E27FC236}">
                <a16:creationId xmlns:a16="http://schemas.microsoft.com/office/drawing/2014/main" id="{6EAACD81-720E-4B89-8C63-740E3115E579}"/>
              </a:ext>
            </a:extLst>
          </p:cNvPr>
          <p:cNvSpPr>
            <a:spLocks noGrp="1"/>
          </p:cNvSpPr>
          <p:nvPr>
            <p:ph type="ftr" sz="quarter" idx="11"/>
          </p:nvPr>
        </p:nvSpPr>
        <p:spPr>
          <a:xfrm>
            <a:off x="1275316" y="6348872"/>
            <a:ext cx="7619999" cy="365125"/>
          </a:xfrm>
        </p:spPr>
        <p:txBody>
          <a:bodyPr/>
          <a:lstStyle/>
          <a:p>
            <a:r>
              <a:rPr lang="en-US">
                <a:solidFill>
                  <a:srgbClr val="C00000"/>
                </a:solidFill>
              </a:rPr>
              <a:t>DS Solution Pvt Ltd</a:t>
            </a:r>
          </a:p>
        </p:txBody>
      </p:sp>
    </p:spTree>
    <p:extLst>
      <p:ext uri="{BB962C8B-B14F-4D97-AF65-F5344CB8AC3E}">
        <p14:creationId xmlns:p14="http://schemas.microsoft.com/office/powerpoint/2010/main" val="14675846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E42D-85B7-4111-89CA-E8117904EFCC}"/>
              </a:ext>
            </a:extLst>
          </p:cNvPr>
          <p:cNvSpPr>
            <a:spLocks noGrp="1"/>
          </p:cNvSpPr>
          <p:nvPr>
            <p:ph type="title"/>
          </p:nvPr>
        </p:nvSpPr>
        <p:spPr>
          <a:xfrm>
            <a:off x="2592925" y="624110"/>
            <a:ext cx="8911687" cy="760324"/>
          </a:xfrm>
        </p:spPr>
        <p:txBody>
          <a:bodyPr/>
          <a:lstStyle/>
          <a:p>
            <a:pPr algn="ctr"/>
            <a:r>
              <a:rPr lang="en-US" dirty="0">
                <a:latin typeface="Times New Roman" panose="02020603050405020304" pitchFamily="18" charset="0"/>
                <a:cs typeface="Times New Roman" panose="02020603050405020304" pitchFamily="18" charset="0"/>
              </a:rPr>
              <a:t>Software &amp; Hardware Requirements</a:t>
            </a:r>
          </a:p>
        </p:txBody>
      </p:sp>
      <p:sp>
        <p:nvSpPr>
          <p:cNvPr id="3" name="Content Placeholder 2">
            <a:extLst>
              <a:ext uri="{FF2B5EF4-FFF2-40B4-BE49-F238E27FC236}">
                <a16:creationId xmlns:a16="http://schemas.microsoft.com/office/drawing/2014/main" id="{F5CA334A-18C3-4EAF-B36C-DCB85BBA3FC6}"/>
              </a:ext>
            </a:extLst>
          </p:cNvPr>
          <p:cNvSpPr>
            <a:spLocks noGrp="1"/>
          </p:cNvSpPr>
          <p:nvPr>
            <p:ph idx="1"/>
          </p:nvPr>
        </p:nvSpPr>
        <p:spPr>
          <a:xfrm>
            <a:off x="2518191" y="1627573"/>
            <a:ext cx="8915400" cy="3777622"/>
          </a:xfrm>
        </p:spPr>
        <p:txBody>
          <a:bodyPr/>
          <a:lstStyle/>
          <a:p>
            <a:r>
              <a:rPr lang="en-US" dirty="0">
                <a:solidFill>
                  <a:schemeClr val="tx1"/>
                </a:solidFill>
                <a:latin typeface="Times New Roman" panose="02020603050405020304" pitchFamily="18" charset="0"/>
                <a:cs typeface="Times New Roman" panose="02020603050405020304" pitchFamily="18" charset="0"/>
              </a:rPr>
              <a:t>Server Side</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Client Side (Minimum requirement)</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29E2613-F170-4A60-9985-0EF7851DB8A1}"/>
              </a:ext>
            </a:extLst>
          </p:cNvPr>
          <p:cNvSpPr>
            <a:spLocks noGrp="1"/>
          </p:cNvSpPr>
          <p:nvPr>
            <p:ph type="ftr" sz="quarter" idx="11"/>
          </p:nvPr>
        </p:nvSpPr>
        <p:spPr>
          <a:xfrm>
            <a:off x="1284194" y="6274634"/>
            <a:ext cx="7619999" cy="365125"/>
          </a:xfrm>
        </p:spPr>
        <p:txBody>
          <a:bodyPr/>
          <a:lstStyle/>
          <a:p>
            <a:r>
              <a:rPr lang="en-US" dirty="0">
                <a:solidFill>
                  <a:srgbClr val="C00000"/>
                </a:solidFill>
              </a:rPr>
              <a:t>DS Solution Pvt Ltd</a:t>
            </a:r>
          </a:p>
        </p:txBody>
      </p:sp>
      <p:graphicFrame>
        <p:nvGraphicFramePr>
          <p:cNvPr id="5" name="Table 4">
            <a:extLst>
              <a:ext uri="{FF2B5EF4-FFF2-40B4-BE49-F238E27FC236}">
                <a16:creationId xmlns:a16="http://schemas.microsoft.com/office/drawing/2014/main" id="{5DC8E0A9-E023-4D06-9019-E4E10D23B340}"/>
              </a:ext>
            </a:extLst>
          </p:cNvPr>
          <p:cNvGraphicFramePr>
            <a:graphicFrameLocks noGrp="1"/>
          </p:cNvGraphicFramePr>
          <p:nvPr>
            <p:extLst>
              <p:ext uri="{D42A27DB-BD31-4B8C-83A1-F6EECF244321}">
                <p14:modId xmlns:p14="http://schemas.microsoft.com/office/powerpoint/2010/main" val="4021074535"/>
              </p:ext>
            </p:extLst>
          </p:nvPr>
        </p:nvGraphicFramePr>
        <p:xfrm>
          <a:off x="2853169" y="2030021"/>
          <a:ext cx="5937250" cy="1759459"/>
        </p:xfrm>
        <a:graphic>
          <a:graphicData uri="http://schemas.openxmlformats.org/drawingml/2006/table">
            <a:tbl>
              <a:tblPr firstRow="1" firstCol="1" bandRow="1">
                <a:tableStyleId>{0505E3EF-67EA-436B-97B2-0124C06EBD24}</a:tableStyleId>
              </a:tblPr>
              <a:tblGrid>
                <a:gridCol w="2968625">
                  <a:extLst>
                    <a:ext uri="{9D8B030D-6E8A-4147-A177-3AD203B41FA5}">
                      <a16:colId xmlns:a16="http://schemas.microsoft.com/office/drawing/2014/main" val="4167563651"/>
                    </a:ext>
                  </a:extLst>
                </a:gridCol>
                <a:gridCol w="2968625">
                  <a:extLst>
                    <a:ext uri="{9D8B030D-6E8A-4147-A177-3AD203B41FA5}">
                      <a16:colId xmlns:a16="http://schemas.microsoft.com/office/drawing/2014/main" val="352322568"/>
                    </a:ext>
                  </a:extLst>
                </a:gridCol>
              </a:tblGrid>
              <a:tr h="0">
                <a:tc>
                  <a:txBody>
                    <a:bodyPr/>
                    <a:lstStyle/>
                    <a:p>
                      <a:pPr marL="0" marR="0" algn="just">
                        <a:lnSpc>
                          <a:spcPct val="107000"/>
                        </a:lnSpc>
                        <a:spcBef>
                          <a:spcPts val="0"/>
                        </a:spcBef>
                        <a:spcAft>
                          <a:spcPts val="0"/>
                        </a:spcAft>
                      </a:pPr>
                      <a:r>
                        <a:rPr lang="en-US" sz="1600" dirty="0">
                          <a:effectLst/>
                        </a:rPr>
                        <a:t>Web Server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0" dirty="0">
                          <a:effectLst/>
                        </a:rPr>
                        <a:t>  TOMCAT</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0998385"/>
                  </a:ext>
                </a:extLst>
              </a:tr>
              <a:tr h="0">
                <a:tc>
                  <a:txBody>
                    <a:bodyPr/>
                    <a:lstStyle/>
                    <a:p>
                      <a:pPr marL="0" marR="0" algn="just">
                        <a:lnSpc>
                          <a:spcPct val="107000"/>
                        </a:lnSpc>
                        <a:spcBef>
                          <a:spcPts val="0"/>
                        </a:spcBef>
                        <a:spcAft>
                          <a:spcPts val="0"/>
                        </a:spcAft>
                      </a:pPr>
                      <a:r>
                        <a:rPr lang="en-US" sz="1600" dirty="0">
                          <a:effectLst/>
                        </a:rPr>
                        <a:t>Server side language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  REACT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254055"/>
                  </a:ext>
                </a:extLst>
              </a:tr>
              <a:tr h="0">
                <a:tc>
                  <a:txBody>
                    <a:bodyPr/>
                    <a:lstStyle/>
                    <a:p>
                      <a:pPr marL="0" marR="0" algn="just">
                        <a:lnSpc>
                          <a:spcPct val="107000"/>
                        </a:lnSpc>
                        <a:spcBef>
                          <a:spcPts val="0"/>
                        </a:spcBef>
                        <a:spcAft>
                          <a:spcPts val="0"/>
                        </a:spcAft>
                      </a:pPr>
                      <a:r>
                        <a:rPr lang="en-US" sz="1600">
                          <a:effectLst/>
                        </a:rPr>
                        <a:t>Database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  MYSQL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194636"/>
                  </a:ext>
                </a:extLst>
              </a:tr>
              <a:tr h="0">
                <a:tc>
                  <a:txBody>
                    <a:bodyPr/>
                    <a:lstStyle/>
                    <a:p>
                      <a:pPr marL="0" marR="0" algn="just">
                        <a:lnSpc>
                          <a:spcPct val="107000"/>
                        </a:lnSpc>
                        <a:spcBef>
                          <a:spcPts val="0"/>
                        </a:spcBef>
                        <a:spcAft>
                          <a:spcPts val="0"/>
                        </a:spcAft>
                      </a:pPr>
                      <a:r>
                        <a:rPr lang="en-US" sz="1600">
                          <a:effectLst/>
                        </a:rPr>
                        <a:t>Web Browser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76200" marR="0" algn="just">
                        <a:lnSpc>
                          <a:spcPct val="107000"/>
                        </a:lnSpc>
                        <a:spcBef>
                          <a:spcPts val="0"/>
                        </a:spcBef>
                        <a:spcAft>
                          <a:spcPts val="0"/>
                        </a:spcAft>
                      </a:pPr>
                      <a:r>
                        <a:rPr lang="en-US" sz="1600">
                          <a:effectLst/>
                        </a:rPr>
                        <a:t>Google Chrome or any</a:t>
                      </a:r>
                      <a:endParaRPr lang="en-US" sz="1100">
                        <a:effectLst/>
                      </a:endParaRPr>
                    </a:p>
                    <a:p>
                      <a:pPr marL="0" marR="0" algn="just">
                        <a:lnSpc>
                          <a:spcPct val="107000"/>
                        </a:lnSpc>
                        <a:spcBef>
                          <a:spcPts val="0"/>
                        </a:spcBef>
                        <a:spcAft>
                          <a:spcPts val="0"/>
                        </a:spcAft>
                      </a:pPr>
                      <a:r>
                        <a:rPr lang="en-US" sz="1600">
                          <a:effectLst/>
                        </a:rPr>
                        <a:t>  compatible browser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3195643"/>
                  </a:ext>
                </a:extLst>
              </a:tr>
              <a:tr h="0">
                <a:tc>
                  <a:txBody>
                    <a:bodyPr/>
                    <a:lstStyle/>
                    <a:p>
                      <a:pPr marL="0" marR="0" algn="just">
                        <a:lnSpc>
                          <a:spcPct val="107000"/>
                        </a:lnSpc>
                        <a:spcBef>
                          <a:spcPts val="0"/>
                        </a:spcBef>
                        <a:spcAft>
                          <a:spcPts val="0"/>
                        </a:spcAft>
                      </a:pPr>
                      <a:r>
                        <a:rPr lang="en-US" sz="1600" dirty="0">
                          <a:effectLst/>
                        </a:rPr>
                        <a:t>Operating 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 Windows or any equivalent 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1214756"/>
                  </a:ext>
                </a:extLst>
              </a:tr>
            </a:tbl>
          </a:graphicData>
        </a:graphic>
      </p:graphicFrame>
      <p:graphicFrame>
        <p:nvGraphicFramePr>
          <p:cNvPr id="6" name="Table 5">
            <a:extLst>
              <a:ext uri="{FF2B5EF4-FFF2-40B4-BE49-F238E27FC236}">
                <a16:creationId xmlns:a16="http://schemas.microsoft.com/office/drawing/2014/main" id="{9316BF5E-FC8A-4A8C-B3EF-4D1893F46F64}"/>
              </a:ext>
            </a:extLst>
          </p:cNvPr>
          <p:cNvGraphicFramePr>
            <a:graphicFrameLocks noGrp="1"/>
          </p:cNvGraphicFramePr>
          <p:nvPr>
            <p:extLst>
              <p:ext uri="{D42A27DB-BD31-4B8C-83A1-F6EECF244321}">
                <p14:modId xmlns:p14="http://schemas.microsoft.com/office/powerpoint/2010/main" val="3202401988"/>
              </p:ext>
            </p:extLst>
          </p:nvPr>
        </p:nvGraphicFramePr>
        <p:xfrm>
          <a:off x="2853169" y="4474554"/>
          <a:ext cx="5937250" cy="1511745"/>
        </p:xfrm>
        <a:graphic>
          <a:graphicData uri="http://schemas.openxmlformats.org/drawingml/2006/table">
            <a:tbl>
              <a:tblPr firstRow="1" firstCol="1" bandRow="1">
                <a:tableStyleId>{0505E3EF-67EA-436B-97B2-0124C06EBD24}</a:tableStyleId>
              </a:tblPr>
              <a:tblGrid>
                <a:gridCol w="2968625">
                  <a:extLst>
                    <a:ext uri="{9D8B030D-6E8A-4147-A177-3AD203B41FA5}">
                      <a16:colId xmlns:a16="http://schemas.microsoft.com/office/drawing/2014/main" val="47427326"/>
                    </a:ext>
                  </a:extLst>
                </a:gridCol>
                <a:gridCol w="2968625">
                  <a:extLst>
                    <a:ext uri="{9D8B030D-6E8A-4147-A177-3AD203B41FA5}">
                      <a16:colId xmlns:a16="http://schemas.microsoft.com/office/drawing/2014/main" val="1799435726"/>
                    </a:ext>
                  </a:extLst>
                </a:gridCol>
              </a:tblGrid>
              <a:tr h="0">
                <a:tc>
                  <a:txBody>
                    <a:bodyPr/>
                    <a:lstStyle/>
                    <a:p>
                      <a:pPr marL="0" marR="0" algn="just">
                        <a:lnSpc>
                          <a:spcPct val="107000"/>
                        </a:lnSpc>
                        <a:spcBef>
                          <a:spcPts val="0"/>
                        </a:spcBef>
                        <a:spcAft>
                          <a:spcPts val="0"/>
                        </a:spcAft>
                      </a:pPr>
                      <a:r>
                        <a:rPr lang="en-US" sz="1600" dirty="0">
                          <a:effectLst/>
                        </a:rPr>
                        <a:t>Web Browser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76200" marR="0" algn="just">
                        <a:lnSpc>
                          <a:spcPct val="107000"/>
                        </a:lnSpc>
                        <a:spcBef>
                          <a:spcPts val="0"/>
                        </a:spcBef>
                        <a:spcAft>
                          <a:spcPts val="0"/>
                        </a:spcAft>
                      </a:pPr>
                      <a:r>
                        <a:rPr lang="en-US" sz="1100">
                          <a:effectLst/>
                        </a:rPr>
                        <a:t> </a:t>
                      </a:r>
                      <a:r>
                        <a:rPr lang="en-US" sz="1600">
                          <a:effectLst/>
                        </a:rPr>
                        <a:t>Google Chrome or any</a:t>
                      </a:r>
                      <a:endParaRPr lang="en-US" sz="1100">
                        <a:effectLst/>
                      </a:endParaRPr>
                    </a:p>
                    <a:p>
                      <a:pPr marL="0" marR="0" algn="just">
                        <a:lnSpc>
                          <a:spcPct val="107000"/>
                        </a:lnSpc>
                        <a:spcBef>
                          <a:spcPts val="0"/>
                        </a:spcBef>
                        <a:spcAft>
                          <a:spcPts val="0"/>
                        </a:spcAft>
                      </a:pPr>
                      <a:r>
                        <a:rPr lang="en-US" sz="1600">
                          <a:effectLst/>
                        </a:rPr>
                        <a:t>   compatible browser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8832985"/>
                  </a:ext>
                </a:extLst>
              </a:tr>
              <a:tr h="0">
                <a:tc>
                  <a:txBody>
                    <a:bodyPr/>
                    <a:lstStyle/>
                    <a:p>
                      <a:pPr marL="0" marR="0" algn="just">
                        <a:lnSpc>
                          <a:spcPct val="107000"/>
                        </a:lnSpc>
                        <a:spcBef>
                          <a:spcPts val="0"/>
                        </a:spcBef>
                        <a:spcAft>
                          <a:spcPts val="0"/>
                        </a:spcAft>
                      </a:pPr>
                      <a:r>
                        <a:rPr lang="en-US" sz="1600">
                          <a:effectLst/>
                        </a:rPr>
                        <a:t>Operating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  Windows or any equivalent 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8081105"/>
                  </a:ext>
                </a:extLst>
              </a:tr>
              <a:tr h="0">
                <a:tc>
                  <a:txBody>
                    <a:bodyPr/>
                    <a:lstStyle/>
                    <a:p>
                      <a:pPr marL="0" marR="0" algn="just">
                        <a:lnSpc>
                          <a:spcPct val="107000"/>
                        </a:lnSpc>
                        <a:spcBef>
                          <a:spcPts val="0"/>
                        </a:spcBef>
                        <a:spcAft>
                          <a:spcPts val="0"/>
                        </a:spcAft>
                      </a:pPr>
                      <a:r>
                        <a:rPr lang="en-US" sz="16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Minimum 1GB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1504124"/>
                  </a:ext>
                </a:extLst>
              </a:tr>
              <a:tr h="0">
                <a:tc>
                  <a:txBody>
                    <a:bodyPr/>
                    <a:lstStyle/>
                    <a:p>
                      <a:pPr marL="0" marR="0" algn="just">
                        <a:lnSpc>
                          <a:spcPct val="107000"/>
                        </a:lnSpc>
                        <a:spcBef>
                          <a:spcPts val="0"/>
                        </a:spcBef>
                        <a:spcAft>
                          <a:spcPts val="0"/>
                        </a:spcAft>
                      </a:pPr>
                      <a:r>
                        <a:rPr lang="en-US" sz="1600">
                          <a:effectLst/>
                        </a:rPr>
                        <a:t>Processor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Intel Dual 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2909893"/>
                  </a:ext>
                </a:extLst>
              </a:tr>
            </a:tbl>
          </a:graphicData>
        </a:graphic>
      </p:graphicFrame>
    </p:spTree>
    <p:extLst>
      <p:ext uri="{BB962C8B-B14F-4D97-AF65-F5344CB8AC3E}">
        <p14:creationId xmlns:p14="http://schemas.microsoft.com/office/powerpoint/2010/main" val="2393170117"/>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5BD1-4400-423D-82F6-66676592CE81}"/>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86D59734-7E45-41B3-B474-43B0285504E6}"/>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Managing Employee Information</a:t>
            </a:r>
          </a:p>
          <a:p>
            <a:r>
              <a:rPr lang="en-US" sz="2000" dirty="0">
                <a:latin typeface="Times New Roman" panose="02020603050405020304" pitchFamily="18" charset="0"/>
                <a:cs typeface="Times New Roman" panose="02020603050405020304" pitchFamily="18" charset="0"/>
              </a:rPr>
              <a:t>Effortless Communication</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easy to use</a:t>
            </a:r>
            <a:endParaRPr lang="en-US" sz="2000" dirty="0">
              <a:latin typeface="Times New Roman" panose="02020603050405020304" pitchFamily="18" charset="0"/>
              <a:cs typeface="Times New Roman" panose="02020603050405020304" pitchFamily="18" charset="0"/>
            </a:endParaRPr>
          </a:p>
          <a:p>
            <a:r>
              <a:rPr lang="en-GB" sz="2000" dirty="0">
                <a:solidFill>
                  <a:schemeClr val="tx1"/>
                </a:solidFill>
                <a:latin typeface="Times New Roman" panose="02020603050405020304" pitchFamily="18" charset="0"/>
                <a:cs typeface="Times New Roman" panose="02020603050405020304" pitchFamily="18" charset="0"/>
              </a:rPr>
              <a:t>Lesser time requirement to maintain and manage records of Employee</a:t>
            </a:r>
          </a:p>
          <a:p>
            <a:r>
              <a:rPr lang="en-GB" sz="2000" dirty="0">
                <a:solidFill>
                  <a:schemeClr val="tx1"/>
                </a:solidFill>
                <a:latin typeface="Times New Roman" panose="02020603050405020304" pitchFamily="18" charset="0"/>
                <a:cs typeface="Times New Roman" panose="02020603050405020304" pitchFamily="18" charset="0"/>
              </a:rPr>
              <a:t>All requirements at one platform</a:t>
            </a:r>
          </a:p>
          <a:p>
            <a:r>
              <a:rPr lang="en-GB" sz="2000" dirty="0">
                <a:solidFill>
                  <a:schemeClr val="tx1"/>
                </a:solidFill>
                <a:latin typeface="Times New Roman" panose="02020603050405020304" pitchFamily="18" charset="0"/>
                <a:cs typeface="Times New Roman" panose="02020603050405020304" pitchFamily="18" charset="0"/>
              </a:rPr>
              <a:t>Managing Performance and Leaves record of employee</a:t>
            </a:r>
          </a:p>
          <a:p>
            <a:pPr marL="0" indent="0">
              <a:buNone/>
            </a:pPr>
            <a:endParaRPr lang="en-GB" sz="2000" dirty="0">
              <a:solidFill>
                <a:schemeClr val="tx1"/>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3756BAB-02D0-4390-9226-5D866E63B6F0}"/>
              </a:ext>
            </a:extLst>
          </p:cNvPr>
          <p:cNvSpPr>
            <a:spLocks noGrp="1"/>
          </p:cNvSpPr>
          <p:nvPr>
            <p:ph type="ftr" sz="quarter" idx="11"/>
          </p:nvPr>
        </p:nvSpPr>
        <p:spPr>
          <a:xfrm>
            <a:off x="1257562" y="6348872"/>
            <a:ext cx="7619999" cy="365125"/>
          </a:xfrm>
        </p:spPr>
        <p:txBody>
          <a:bodyPr/>
          <a:lstStyle/>
          <a:p>
            <a:r>
              <a:rPr lang="en-US">
                <a:solidFill>
                  <a:srgbClr val="C00000"/>
                </a:solidFill>
              </a:rPr>
              <a:t>DS Solution Pvt Ltd</a:t>
            </a:r>
          </a:p>
        </p:txBody>
      </p:sp>
    </p:spTree>
    <p:extLst>
      <p:ext uri="{BB962C8B-B14F-4D97-AF65-F5344CB8AC3E}">
        <p14:creationId xmlns:p14="http://schemas.microsoft.com/office/powerpoint/2010/main" val="24908044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383F-7672-485F-AD8A-88BD202BB110}"/>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FF24E36-3039-4136-A26E-91E4EDFA5D42}"/>
              </a:ext>
            </a:extLst>
          </p:cNvPr>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This project aid in automating the existing manual system. This is a paperless work. It can be monitored and guarded remotely. It cut down the man power required and provides accurate information. All years together huddled information can be saved and can be accessed at any time. For this reason, the data stored in the repository helps in taking decision by management. So, it is improved to have a Web Based system.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Employee Management System is an application to securely store and manage the personal as well as other work-related details of the employees. The EMS helps to eliminate the manual process of managing the data hence saving a lot of time and money.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3CD45E45-D921-4BBB-99F6-7690C7215CFA}"/>
              </a:ext>
            </a:extLst>
          </p:cNvPr>
          <p:cNvSpPr>
            <a:spLocks noGrp="1"/>
          </p:cNvSpPr>
          <p:nvPr>
            <p:ph type="ftr" sz="quarter" idx="11"/>
          </p:nvPr>
        </p:nvSpPr>
        <p:spPr>
          <a:xfrm>
            <a:off x="1284194" y="6393260"/>
            <a:ext cx="7619999" cy="365125"/>
          </a:xfrm>
        </p:spPr>
        <p:txBody>
          <a:bodyPr/>
          <a:lstStyle/>
          <a:p>
            <a:r>
              <a:rPr lang="en-US" dirty="0">
                <a:solidFill>
                  <a:srgbClr val="C00000"/>
                </a:solidFill>
              </a:rPr>
              <a:t>DS Solution Pvt Ltd</a:t>
            </a:r>
          </a:p>
        </p:txBody>
      </p:sp>
    </p:spTree>
    <p:extLst>
      <p:ext uri="{BB962C8B-B14F-4D97-AF65-F5344CB8AC3E}">
        <p14:creationId xmlns:p14="http://schemas.microsoft.com/office/powerpoint/2010/main" val="267609181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99EA-5B87-4489-8FB7-5E3599F16772}"/>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C72C893D-1EF4-44C9-8B88-27775876E4F1}"/>
              </a:ext>
            </a:extLst>
          </p:cNvPr>
          <p:cNvSpPr>
            <a:spLocks noGrp="1"/>
          </p:cNvSpPr>
          <p:nvPr>
            <p:ph idx="1"/>
          </p:nvPr>
        </p:nvSpPr>
        <p:spPr/>
        <p:txBody>
          <a:bodyPr/>
          <a:lstStyle/>
          <a:p>
            <a:pPr marL="22860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Employee Management System can be used in any organizations like an IT industry or hospitals. There is always a scope of future enhancements.</a:t>
            </a: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 Module to mark the attendance of employee.</a:t>
            </a: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Module to calculate the salary of the employee.</a:t>
            </a:r>
          </a:p>
          <a:p>
            <a:pPr algn="just"/>
            <a:r>
              <a:rPr lang="en-US" sz="2000" dirty="0">
                <a:solidFill>
                  <a:schemeClr val="tx1"/>
                </a:solidFill>
                <a:latin typeface="Times New Roman" panose="02020603050405020304" pitchFamily="18" charset="0"/>
                <a:cs typeface="Times New Roman" panose="02020603050405020304" pitchFamily="18" charset="0"/>
              </a:rPr>
              <a:t>The software is flexible enough to be modified and implemented as per future requirements. We have tried our Best to present this free and user–friendly website to Industries.</a:t>
            </a:r>
          </a:p>
          <a:p>
            <a:endParaRPr lang="en-US" dirty="0"/>
          </a:p>
        </p:txBody>
      </p:sp>
      <p:sp>
        <p:nvSpPr>
          <p:cNvPr id="4" name="Footer Placeholder 3">
            <a:extLst>
              <a:ext uri="{FF2B5EF4-FFF2-40B4-BE49-F238E27FC236}">
                <a16:creationId xmlns:a16="http://schemas.microsoft.com/office/drawing/2014/main" id="{B4D66EEB-A197-451B-A850-595E8A1F057E}"/>
              </a:ext>
            </a:extLst>
          </p:cNvPr>
          <p:cNvSpPr>
            <a:spLocks noGrp="1"/>
          </p:cNvSpPr>
          <p:nvPr>
            <p:ph type="ftr" sz="quarter" idx="11"/>
          </p:nvPr>
        </p:nvSpPr>
        <p:spPr>
          <a:xfrm>
            <a:off x="1257562" y="6357749"/>
            <a:ext cx="7619999" cy="365125"/>
          </a:xfrm>
        </p:spPr>
        <p:txBody>
          <a:bodyPr/>
          <a:lstStyle/>
          <a:p>
            <a:r>
              <a:rPr lang="en-US" dirty="0">
                <a:solidFill>
                  <a:srgbClr val="C00000"/>
                </a:solidFill>
              </a:rPr>
              <a:t>DS Solution Pvt Ltd</a:t>
            </a:r>
          </a:p>
        </p:txBody>
      </p:sp>
    </p:spTree>
    <p:extLst>
      <p:ext uri="{BB962C8B-B14F-4D97-AF65-F5344CB8AC3E}">
        <p14:creationId xmlns:p14="http://schemas.microsoft.com/office/powerpoint/2010/main" val="413162555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0336-A4B8-4C52-BD24-70E3713B0045}"/>
              </a:ext>
            </a:extLst>
          </p:cNvPr>
          <p:cNvSpPr>
            <a:spLocks noGrp="1"/>
          </p:cNvSpPr>
          <p:nvPr>
            <p:ph type="title"/>
          </p:nvPr>
        </p:nvSpPr>
        <p:spPr>
          <a:xfrm>
            <a:off x="2024754" y="628124"/>
            <a:ext cx="8911687" cy="1280890"/>
          </a:xfrm>
        </p:spPr>
        <p:txBody>
          <a:bodyPr>
            <a:normAutofit/>
          </a:bodyPr>
          <a:lstStyle/>
          <a:p>
            <a:pPr algn="ctr"/>
            <a:r>
              <a:rPr lang="en-US" sz="44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1FC6D5D-F521-4E41-9B45-762F7917868B}"/>
              </a:ext>
            </a:extLst>
          </p:cNvPr>
          <p:cNvSpPr>
            <a:spLocks noGrp="1"/>
          </p:cNvSpPr>
          <p:nvPr>
            <p:ph idx="1"/>
          </p:nvPr>
        </p:nvSpPr>
        <p:spPr/>
        <p:txBody>
          <a:bodyPr/>
          <a:lstStyle/>
          <a:p>
            <a:r>
              <a:rPr lang="en-US"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https://spring.io/projects/spring-boot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https://www.w3schools.com/REACT/DEFAULT.ASP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https://www.w3schools.com/js/default.asp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https://www.w3schools.com/sql/default.asp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F2975797-87DD-46D0-9713-291136BC867F}"/>
              </a:ext>
            </a:extLst>
          </p:cNvPr>
          <p:cNvSpPr>
            <a:spLocks noGrp="1"/>
          </p:cNvSpPr>
          <p:nvPr>
            <p:ph type="ftr" sz="quarter" idx="11"/>
          </p:nvPr>
        </p:nvSpPr>
        <p:spPr>
          <a:xfrm>
            <a:off x="1275317" y="6366627"/>
            <a:ext cx="7619999" cy="365125"/>
          </a:xfrm>
        </p:spPr>
        <p:txBody>
          <a:bodyPr/>
          <a:lstStyle/>
          <a:p>
            <a:r>
              <a:rPr lang="en-US" dirty="0">
                <a:solidFill>
                  <a:srgbClr val="C00000"/>
                </a:solidFill>
              </a:rPr>
              <a:t>DS Solution Pvt Ltd</a:t>
            </a:r>
          </a:p>
        </p:txBody>
      </p:sp>
    </p:spTree>
    <p:extLst>
      <p:ext uri="{BB962C8B-B14F-4D97-AF65-F5344CB8AC3E}">
        <p14:creationId xmlns:p14="http://schemas.microsoft.com/office/powerpoint/2010/main" val="261796534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0B80-1FEA-4F0D-BBC3-64E07267BDAE}"/>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43D81D7-B431-4B8A-AB23-73C893EC5F80}"/>
              </a:ext>
            </a:extLst>
          </p:cNvPr>
          <p:cNvSpPr>
            <a:spLocks noGrp="1"/>
          </p:cNvSpPr>
          <p:nvPr>
            <p:ph idx="1"/>
          </p:nvPr>
        </p:nvSpPr>
        <p:spPr>
          <a:xfrm>
            <a:off x="2589212" y="1905000"/>
            <a:ext cx="8915400" cy="4006222"/>
          </a:xfrm>
        </p:spPr>
        <p:txBody>
          <a:bodyPr>
            <a:normAutofit lnSpcReduction="10000"/>
          </a:bodyPr>
          <a:lstStyle/>
          <a:p>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Employee Management System is an essential software designed to keep track of employee information in any organization. It securely stores the employees’ personal as well as work-related details.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Project simplifies the task of maintain records because of its user friendly nature. The application is simplified as much as possible to avoid errors while entering the data. It also provides error messages while entering invalid data. No prior knowledge is required to use this system.</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Moreover this application is designed for the particular need of the company to carry operations in a smooth manner. Only admin has the access to add new employee’s data. Admin can see and update each and every employee record.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Database will store all the details of employees such as name, designation, address, salary, mobile number etc. This application enables employees to apply for leave and check performance of employees.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57C87691-3DE2-4119-9395-EAB3AD101FA4}"/>
              </a:ext>
            </a:extLst>
          </p:cNvPr>
          <p:cNvSpPr>
            <a:spLocks noGrp="1"/>
          </p:cNvSpPr>
          <p:nvPr>
            <p:ph type="ftr" sz="quarter" idx="11"/>
          </p:nvPr>
        </p:nvSpPr>
        <p:spPr>
          <a:xfrm>
            <a:off x="1222051" y="6322666"/>
            <a:ext cx="7619999" cy="365125"/>
          </a:xfrm>
        </p:spPr>
        <p:txBody>
          <a:bodyPr/>
          <a:lstStyle/>
          <a:p>
            <a:r>
              <a:rPr lang="en-US">
                <a:solidFill>
                  <a:srgbClr val="C00000"/>
                </a:solidFill>
              </a:rPr>
              <a:t>DS Solution Pvt Ltd</a:t>
            </a:r>
          </a:p>
        </p:txBody>
      </p:sp>
    </p:spTree>
    <p:extLst>
      <p:ext uri="{BB962C8B-B14F-4D97-AF65-F5344CB8AC3E}">
        <p14:creationId xmlns:p14="http://schemas.microsoft.com/office/powerpoint/2010/main" val="30210318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ADB4-C9EC-4A20-B782-D17E14E79DAC}"/>
              </a:ext>
            </a:extLst>
          </p:cNvPr>
          <p:cNvSpPr>
            <a:spLocks noGrp="1"/>
          </p:cNvSpPr>
          <p:nvPr>
            <p:ph type="title"/>
          </p:nvPr>
        </p:nvSpPr>
        <p:spPr>
          <a:xfrm>
            <a:off x="2966942" y="1480207"/>
            <a:ext cx="6595465" cy="1236360"/>
          </a:xfrm>
        </p:spPr>
        <p:txBody>
          <a:bodyPr>
            <a:normAutofit/>
          </a:bodyPr>
          <a:lstStyle/>
          <a:p>
            <a:pPr algn="ctr"/>
            <a:r>
              <a:rPr lang="en-US" sz="5400" i="1" dirty="0">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C1C191FD-4C79-4CDA-B011-D970DF14B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569" y="3151573"/>
            <a:ext cx="4403324" cy="28155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a:extLst>
              <a:ext uri="{FF2B5EF4-FFF2-40B4-BE49-F238E27FC236}">
                <a16:creationId xmlns:a16="http://schemas.microsoft.com/office/drawing/2014/main" id="{E6AE0DFB-1B96-4DAF-8ED0-8DD8C378ED03}"/>
              </a:ext>
            </a:extLst>
          </p:cNvPr>
          <p:cNvSpPr>
            <a:spLocks noGrp="1"/>
          </p:cNvSpPr>
          <p:nvPr>
            <p:ph type="ftr" sz="quarter" idx="11"/>
          </p:nvPr>
        </p:nvSpPr>
        <p:spPr>
          <a:xfrm>
            <a:off x="1335227" y="6373772"/>
            <a:ext cx="2926080" cy="365760"/>
          </a:xfrm>
        </p:spPr>
        <p:txBody>
          <a:bodyPr/>
          <a:lstStyle/>
          <a:p>
            <a:r>
              <a:rPr lang="en-US" dirty="0">
                <a:solidFill>
                  <a:srgbClr val="C00000"/>
                </a:solidFill>
              </a:rPr>
              <a:t>DS Solution Pvt Ltd</a:t>
            </a:r>
          </a:p>
        </p:txBody>
      </p:sp>
    </p:spTree>
    <p:extLst>
      <p:ext uri="{BB962C8B-B14F-4D97-AF65-F5344CB8AC3E}">
        <p14:creationId xmlns:p14="http://schemas.microsoft.com/office/powerpoint/2010/main" val="4612179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316D-BE04-4B5B-8B5D-1D873EE4551B}"/>
              </a:ext>
            </a:extLst>
          </p:cNvPr>
          <p:cNvSpPr>
            <a:spLocks noGrp="1"/>
          </p:cNvSpPr>
          <p:nvPr>
            <p:ph type="title"/>
          </p:nvPr>
        </p:nvSpPr>
        <p:spPr>
          <a:xfrm>
            <a:off x="2477515" y="357067"/>
            <a:ext cx="8911687" cy="1280890"/>
          </a:xfrm>
        </p:spPr>
        <p:txBody>
          <a:bodyPr>
            <a:normAutofit/>
          </a:bodyPr>
          <a:lstStyle/>
          <a:p>
            <a:pPr algn="ctr"/>
            <a:r>
              <a:rPr lang="en-US" sz="44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EB3D156-5432-4255-85E9-56E5B0258F0A}"/>
              </a:ext>
            </a:extLst>
          </p:cNvPr>
          <p:cNvSpPr>
            <a:spLocks noGrp="1"/>
          </p:cNvSpPr>
          <p:nvPr>
            <p:ph idx="1"/>
          </p:nvPr>
        </p:nvSpPr>
        <p:spPr>
          <a:xfrm>
            <a:off x="2589212" y="1597981"/>
            <a:ext cx="8915400" cy="4465467"/>
          </a:xfrm>
        </p:spPr>
        <p:txBody>
          <a:bodyPr>
            <a:normAutofit fontScale="47500" lnSpcReduction="20000"/>
          </a:bodyPr>
          <a:lstStyle/>
          <a:p>
            <a:pPr algn="just"/>
            <a:r>
              <a:rPr lang="en-US" sz="4200" dirty="0">
                <a:solidFill>
                  <a:schemeClr val="tx1"/>
                </a:solidFill>
                <a:latin typeface="Times New Roman" panose="02020603050405020304" pitchFamily="18" charset="0"/>
                <a:cs typeface="Times New Roman" panose="02020603050405020304" pitchFamily="18" charset="0"/>
              </a:rPr>
              <a:t>The main purpose of this system, is to reduce the consumption of time during maintaining the records of employees working in industry. Our System helps admin of industry to maintain records of employees and their performance. It  also helps to keep record of leave management.</a:t>
            </a:r>
          </a:p>
          <a:p>
            <a:pPr algn="just"/>
            <a:r>
              <a:rPr lang="en-US" sz="4200" dirty="0">
                <a:solidFill>
                  <a:schemeClr val="tx1"/>
                </a:solidFill>
                <a:latin typeface="Times New Roman" panose="02020603050405020304" pitchFamily="18" charset="0"/>
                <a:cs typeface="Times New Roman" panose="02020603050405020304" pitchFamily="18" charset="0"/>
              </a:rPr>
              <a:t>In other words, our Employee Management System has, following objectives:</a:t>
            </a:r>
          </a:p>
          <a:p>
            <a:pPr lvl="1" algn="just">
              <a:buFont typeface="Wingdings" panose="05000000000000000000" pitchFamily="2" charset="2"/>
              <a:buChar char="Ø"/>
            </a:pPr>
            <a:r>
              <a:rPr lang="en-US" sz="4200" dirty="0">
                <a:solidFill>
                  <a:schemeClr val="tx1"/>
                </a:solidFill>
                <a:latin typeface="Times New Roman" panose="02020603050405020304" pitchFamily="18" charset="0"/>
                <a:cs typeface="Times New Roman" panose="02020603050405020304" pitchFamily="18" charset="0"/>
              </a:rPr>
              <a:t>Simple database is maintained.</a:t>
            </a:r>
          </a:p>
          <a:p>
            <a:pPr lvl="1" algn="just">
              <a:buFont typeface="Wingdings" panose="05000000000000000000" pitchFamily="2" charset="2"/>
              <a:buChar char="Ø"/>
            </a:pPr>
            <a:r>
              <a:rPr lang="en-US" sz="4200" dirty="0">
                <a:solidFill>
                  <a:schemeClr val="tx1"/>
                </a:solidFill>
                <a:latin typeface="Times New Roman" panose="02020603050405020304" pitchFamily="18" charset="0"/>
                <a:cs typeface="Times New Roman" panose="02020603050405020304" pitchFamily="18" charset="0"/>
              </a:rPr>
              <a:t>Easy operations for the operator of the system. User interfaces are user accommodating and attractive; it takes very less time for the operator to use the system. </a:t>
            </a:r>
          </a:p>
          <a:p>
            <a:pPr algn="just"/>
            <a:r>
              <a:rPr lang="en-US" sz="4200" dirty="0">
                <a:solidFill>
                  <a:schemeClr val="tx1"/>
                </a:solidFill>
                <a:latin typeface="Times New Roman" panose="02020603050405020304" pitchFamily="18" charset="0"/>
                <a:cs typeface="Times New Roman" panose="02020603050405020304" pitchFamily="18" charset="0"/>
              </a:rPr>
              <a:t>Technology Used:</a:t>
            </a:r>
          </a:p>
          <a:p>
            <a:pPr lvl="1" algn="just">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	Front end: React </a:t>
            </a:r>
            <a:r>
              <a:rPr lang="en-US" sz="4000" dirty="0" err="1">
                <a:solidFill>
                  <a:schemeClr val="tx1"/>
                </a:solidFill>
                <a:latin typeface="Times New Roman" panose="02020603050405020304" pitchFamily="18" charset="0"/>
                <a:cs typeface="Times New Roman" panose="02020603050405020304" pitchFamily="18" charset="0"/>
              </a:rPr>
              <a:t>Js</a:t>
            </a:r>
            <a:endParaRPr lang="en-US" sz="4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	Back end: Spring Boot</a:t>
            </a:r>
          </a:p>
          <a:p>
            <a:pPr lvl="1" algn="just">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	Database: My </a:t>
            </a:r>
            <a:r>
              <a:rPr lang="en-US" sz="4000" dirty="0" err="1">
                <a:solidFill>
                  <a:schemeClr val="tx1"/>
                </a:solidFill>
                <a:latin typeface="Times New Roman" panose="02020603050405020304" pitchFamily="18" charset="0"/>
                <a:cs typeface="Times New Roman" panose="02020603050405020304" pitchFamily="18" charset="0"/>
              </a:rPr>
              <a:t>Sql</a:t>
            </a:r>
            <a:endParaRPr lang="en-US" sz="4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500" dirty="0">
                <a:solidFill>
                  <a:schemeClr val="bg1"/>
                </a:solidFill>
              </a:rPr>
              <a:t> is to design </a:t>
            </a:r>
            <a:r>
              <a:rPr lang="en-US" sz="2300" b="1" dirty="0">
                <a:solidFill>
                  <a:schemeClr val="bg1"/>
                </a:solidFill>
              </a:rPr>
              <a:t>a college website which implant </a:t>
            </a:r>
            <a:r>
              <a:rPr lang="en-US" sz="1800" b="1" dirty="0">
                <a:solidFill>
                  <a:schemeClr val="bg1"/>
                </a:solidFill>
              </a:rPr>
              <a:t>update information of the college that should improve expertness of college record management.</a:t>
            </a:r>
          </a:p>
          <a:p>
            <a:endParaRPr lang="en-US" dirty="0"/>
          </a:p>
        </p:txBody>
      </p:sp>
      <p:sp>
        <p:nvSpPr>
          <p:cNvPr id="4" name="Footer Placeholder 3">
            <a:extLst>
              <a:ext uri="{FF2B5EF4-FFF2-40B4-BE49-F238E27FC236}">
                <a16:creationId xmlns:a16="http://schemas.microsoft.com/office/drawing/2014/main" id="{1A13302E-07F0-488D-99D0-8C3D7E0A7A30}"/>
              </a:ext>
            </a:extLst>
          </p:cNvPr>
          <p:cNvSpPr>
            <a:spLocks noGrp="1"/>
          </p:cNvSpPr>
          <p:nvPr>
            <p:ph type="ftr" sz="quarter" idx="11"/>
          </p:nvPr>
        </p:nvSpPr>
        <p:spPr>
          <a:xfrm>
            <a:off x="1248684" y="6318370"/>
            <a:ext cx="7619999" cy="365125"/>
          </a:xfrm>
        </p:spPr>
        <p:txBody>
          <a:bodyPr/>
          <a:lstStyle/>
          <a:p>
            <a:r>
              <a:rPr lang="en-US" dirty="0">
                <a:solidFill>
                  <a:srgbClr val="C00000"/>
                </a:solidFill>
              </a:rPr>
              <a:t>DS Solution Pvt Ltd</a:t>
            </a:r>
          </a:p>
        </p:txBody>
      </p:sp>
    </p:spTree>
    <p:extLst>
      <p:ext uri="{BB962C8B-B14F-4D97-AF65-F5344CB8AC3E}">
        <p14:creationId xmlns:p14="http://schemas.microsoft.com/office/powerpoint/2010/main" val="368697539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3D156-5432-4255-85E9-56E5B0258F0A}"/>
              </a:ext>
            </a:extLst>
          </p:cNvPr>
          <p:cNvSpPr>
            <a:spLocks noGrp="1"/>
          </p:cNvSpPr>
          <p:nvPr>
            <p:ph idx="1"/>
          </p:nvPr>
        </p:nvSpPr>
        <p:spPr>
          <a:xfrm>
            <a:off x="2397616" y="963254"/>
            <a:ext cx="8915400" cy="4465467"/>
          </a:xfrm>
        </p:spPr>
        <p:txBody>
          <a:bodyPr>
            <a:normAutofit fontScale="92500" lnSpcReduction="10000"/>
          </a:bodyPr>
          <a:lstStyle/>
          <a:p>
            <a:pPr marL="0" marR="0" indent="0" algn="just">
              <a:lnSpc>
                <a:spcPct val="107000"/>
              </a:lnSpc>
              <a:spcBef>
                <a:spcPts val="0"/>
              </a:spcBef>
              <a:spcAft>
                <a:spcPts val="800"/>
              </a:spcAft>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Employee Management System provides the feature for Admin and Employee:-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Record Management: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will provide facility to admin keep records of every employee.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Performance Management: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will provide facility to admin to update performance as employee of the month and employee can check employee of the month.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Leave Management: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will provide facility to admin to approve leave of employee and employee can apply for leave.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800" dirty="0">
                <a:solidFill>
                  <a:schemeClr val="bg1"/>
                </a:solidFill>
              </a:rPr>
              <a:t>s to design </a:t>
            </a:r>
            <a:r>
              <a:rPr lang="en-US" sz="2300" b="1" dirty="0">
                <a:solidFill>
                  <a:schemeClr val="bg1"/>
                </a:solidFill>
              </a:rPr>
              <a:t>a college website which implant </a:t>
            </a:r>
            <a:r>
              <a:rPr lang="en-US" sz="1800" b="1" dirty="0">
                <a:solidFill>
                  <a:schemeClr val="bg1"/>
                </a:solidFill>
              </a:rPr>
              <a:t>update information of the college that should improve expertness of college record management.</a:t>
            </a:r>
          </a:p>
          <a:p>
            <a:endParaRPr lang="en-US" dirty="0"/>
          </a:p>
        </p:txBody>
      </p:sp>
      <p:sp>
        <p:nvSpPr>
          <p:cNvPr id="4" name="Footer Placeholder 3">
            <a:extLst>
              <a:ext uri="{FF2B5EF4-FFF2-40B4-BE49-F238E27FC236}">
                <a16:creationId xmlns:a16="http://schemas.microsoft.com/office/drawing/2014/main" id="{1A13302E-07F0-488D-99D0-8C3D7E0A7A30}"/>
              </a:ext>
            </a:extLst>
          </p:cNvPr>
          <p:cNvSpPr>
            <a:spLocks noGrp="1"/>
          </p:cNvSpPr>
          <p:nvPr>
            <p:ph type="ftr" sz="quarter" idx="11"/>
          </p:nvPr>
        </p:nvSpPr>
        <p:spPr>
          <a:xfrm>
            <a:off x="1248684" y="6318370"/>
            <a:ext cx="7619999" cy="365125"/>
          </a:xfrm>
        </p:spPr>
        <p:txBody>
          <a:bodyPr/>
          <a:lstStyle/>
          <a:p>
            <a:r>
              <a:rPr lang="en-US" dirty="0">
                <a:solidFill>
                  <a:srgbClr val="C00000"/>
                </a:solidFill>
              </a:rPr>
              <a:t>DS Solution Pvt Ltd</a:t>
            </a:r>
          </a:p>
        </p:txBody>
      </p:sp>
    </p:spTree>
    <p:extLst>
      <p:ext uri="{BB962C8B-B14F-4D97-AF65-F5344CB8AC3E}">
        <p14:creationId xmlns:p14="http://schemas.microsoft.com/office/powerpoint/2010/main" val="337192047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1D96-D29B-4CE0-9768-27E110D5BDAC}"/>
              </a:ext>
            </a:extLst>
          </p:cNvPr>
          <p:cNvSpPr>
            <a:spLocks noGrp="1"/>
          </p:cNvSpPr>
          <p:nvPr>
            <p:ph type="title"/>
          </p:nvPr>
        </p:nvSpPr>
        <p:spPr>
          <a:xfrm>
            <a:off x="2026628" y="2596137"/>
            <a:ext cx="8911687" cy="1280890"/>
          </a:xfrm>
        </p:spPr>
        <p:txBody>
          <a:bodyPr>
            <a:normAutofit/>
          </a:bodyPr>
          <a:lstStyle/>
          <a:p>
            <a:pPr algn="ctr"/>
            <a:r>
              <a:rPr lang="en-US" sz="4400" dirty="0">
                <a:latin typeface="Times New Roman" panose="02020603050405020304" pitchFamily="18" charset="0"/>
                <a:cs typeface="Times New Roman" panose="02020603050405020304" pitchFamily="18" charset="0"/>
              </a:rPr>
              <a:t>UML Diagrams</a:t>
            </a:r>
          </a:p>
        </p:txBody>
      </p:sp>
      <p:sp>
        <p:nvSpPr>
          <p:cNvPr id="3" name="Footer Placeholder 2">
            <a:extLst>
              <a:ext uri="{FF2B5EF4-FFF2-40B4-BE49-F238E27FC236}">
                <a16:creationId xmlns:a16="http://schemas.microsoft.com/office/drawing/2014/main" id="{18A5C17C-885D-4DA0-938A-71461F5A07EE}"/>
              </a:ext>
            </a:extLst>
          </p:cNvPr>
          <p:cNvSpPr>
            <a:spLocks noGrp="1"/>
          </p:cNvSpPr>
          <p:nvPr>
            <p:ph type="ftr" sz="quarter" idx="11"/>
          </p:nvPr>
        </p:nvSpPr>
        <p:spPr>
          <a:xfrm>
            <a:off x="1268412" y="6335490"/>
            <a:ext cx="7619999" cy="365125"/>
          </a:xfrm>
        </p:spPr>
        <p:txBody>
          <a:bodyPr/>
          <a:lstStyle/>
          <a:p>
            <a:r>
              <a:rPr lang="en-US" dirty="0">
                <a:solidFill>
                  <a:srgbClr val="C00000"/>
                </a:solidFill>
              </a:rPr>
              <a:t>DS Solution Pvt Ltd</a:t>
            </a:r>
          </a:p>
        </p:txBody>
      </p:sp>
    </p:spTree>
    <p:extLst>
      <p:ext uri="{BB962C8B-B14F-4D97-AF65-F5344CB8AC3E}">
        <p14:creationId xmlns:p14="http://schemas.microsoft.com/office/powerpoint/2010/main" val="49469770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2F93D-853D-4A2A-A547-C2D169BEF2F7}"/>
              </a:ext>
            </a:extLst>
          </p:cNvPr>
          <p:cNvSpPr>
            <a:spLocks noGrp="1"/>
          </p:cNvSpPr>
          <p:nvPr>
            <p:ph type="ftr" sz="quarter" idx="11"/>
          </p:nvPr>
        </p:nvSpPr>
        <p:spPr>
          <a:xfrm>
            <a:off x="1290320" y="6385095"/>
            <a:ext cx="7619999" cy="365125"/>
          </a:xfrm>
        </p:spPr>
        <p:txBody>
          <a:bodyPr/>
          <a:lstStyle/>
          <a:p>
            <a:r>
              <a:rPr lang="en-US">
                <a:solidFill>
                  <a:srgbClr val="C00000"/>
                </a:solidFill>
              </a:rPr>
              <a:t>DS Solution Pvt Ltd</a:t>
            </a:r>
          </a:p>
        </p:txBody>
      </p:sp>
      <p:pic>
        <p:nvPicPr>
          <p:cNvPr id="4" name="Picture 3">
            <a:extLst>
              <a:ext uri="{FF2B5EF4-FFF2-40B4-BE49-F238E27FC236}">
                <a16:creationId xmlns:a16="http://schemas.microsoft.com/office/drawing/2014/main" id="{BE8D33ED-A91F-49E1-8CED-D53F31525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795" y="710213"/>
            <a:ext cx="8259885" cy="6094422"/>
          </a:xfrm>
          <a:prstGeom prst="rect">
            <a:avLst/>
          </a:prstGeom>
        </p:spPr>
      </p:pic>
      <p:sp>
        <p:nvSpPr>
          <p:cNvPr id="3" name="TextBox 2">
            <a:extLst>
              <a:ext uri="{FF2B5EF4-FFF2-40B4-BE49-F238E27FC236}">
                <a16:creationId xmlns:a16="http://schemas.microsoft.com/office/drawing/2014/main" id="{6098F814-CC90-4060-9125-053A93A2E834}"/>
              </a:ext>
            </a:extLst>
          </p:cNvPr>
          <p:cNvSpPr txBox="1"/>
          <p:nvPr/>
        </p:nvSpPr>
        <p:spPr>
          <a:xfrm>
            <a:off x="4030462" y="186431"/>
            <a:ext cx="5246703"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ER Diagram</a:t>
            </a:r>
          </a:p>
        </p:txBody>
      </p:sp>
    </p:spTree>
    <p:extLst>
      <p:ext uri="{BB962C8B-B14F-4D97-AF65-F5344CB8AC3E}">
        <p14:creationId xmlns:p14="http://schemas.microsoft.com/office/powerpoint/2010/main" val="8774381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3BAA76-0E8F-43CD-B1C8-469B094364EF}"/>
              </a:ext>
            </a:extLst>
          </p:cNvPr>
          <p:cNvSpPr>
            <a:spLocks noGrp="1"/>
          </p:cNvSpPr>
          <p:nvPr>
            <p:ph type="ftr" sz="quarter" idx="11"/>
          </p:nvPr>
        </p:nvSpPr>
        <p:spPr>
          <a:xfrm>
            <a:off x="1239806" y="6327248"/>
            <a:ext cx="7619999" cy="365125"/>
          </a:xfrm>
        </p:spPr>
        <p:txBody>
          <a:bodyPr/>
          <a:lstStyle/>
          <a:p>
            <a:r>
              <a:rPr lang="en-US" dirty="0">
                <a:solidFill>
                  <a:srgbClr val="C00000"/>
                </a:solidFill>
              </a:rPr>
              <a:t>DS Solution Pvt Ltd</a:t>
            </a:r>
          </a:p>
        </p:txBody>
      </p:sp>
      <p:pic>
        <p:nvPicPr>
          <p:cNvPr id="4" name="Picture 3">
            <a:extLst>
              <a:ext uri="{FF2B5EF4-FFF2-40B4-BE49-F238E27FC236}">
                <a16:creationId xmlns:a16="http://schemas.microsoft.com/office/drawing/2014/main" id="{43D9B52A-53EB-4AEF-8CB4-0D8EDC895C7B}"/>
              </a:ext>
            </a:extLst>
          </p:cNvPr>
          <p:cNvPicPr>
            <a:picLocks noChangeAspect="1"/>
          </p:cNvPicPr>
          <p:nvPr/>
        </p:nvPicPr>
        <p:blipFill rotWithShape="1">
          <a:blip r:embed="rId2">
            <a:extLst>
              <a:ext uri="{28A0092B-C50C-407E-A947-70E740481C1C}">
                <a14:useLocalDpi xmlns:a14="http://schemas.microsoft.com/office/drawing/2010/main" val="0"/>
              </a:ext>
            </a:extLst>
          </a:blip>
          <a:srcRect l="3936" t="5239" r="17809" b="6118"/>
          <a:stretch/>
        </p:blipFill>
        <p:spPr>
          <a:xfrm>
            <a:off x="4128117" y="677182"/>
            <a:ext cx="5149048" cy="5823751"/>
          </a:xfrm>
          <a:prstGeom prst="rect">
            <a:avLst/>
          </a:prstGeom>
        </p:spPr>
      </p:pic>
      <p:sp>
        <p:nvSpPr>
          <p:cNvPr id="5" name="TextBox 4">
            <a:extLst>
              <a:ext uri="{FF2B5EF4-FFF2-40B4-BE49-F238E27FC236}">
                <a16:creationId xmlns:a16="http://schemas.microsoft.com/office/drawing/2014/main" id="{40FEEB7D-6A5C-413A-8671-80C2B6765586}"/>
              </a:ext>
            </a:extLst>
          </p:cNvPr>
          <p:cNvSpPr txBox="1"/>
          <p:nvPr/>
        </p:nvSpPr>
        <p:spPr>
          <a:xfrm>
            <a:off x="3906175" y="221942"/>
            <a:ext cx="5291091"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Login Activity</a:t>
            </a:r>
          </a:p>
        </p:txBody>
      </p:sp>
    </p:spTree>
    <p:extLst>
      <p:ext uri="{BB962C8B-B14F-4D97-AF65-F5344CB8AC3E}">
        <p14:creationId xmlns:p14="http://schemas.microsoft.com/office/powerpoint/2010/main" val="30998752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106559-CF99-4924-BD22-859D06D1DF4D}"/>
              </a:ext>
            </a:extLst>
          </p:cNvPr>
          <p:cNvSpPr>
            <a:spLocks noGrp="1"/>
          </p:cNvSpPr>
          <p:nvPr>
            <p:ph type="ftr" sz="quarter" idx="11"/>
          </p:nvPr>
        </p:nvSpPr>
        <p:spPr>
          <a:xfrm>
            <a:off x="1248683" y="6366627"/>
            <a:ext cx="7619999" cy="365125"/>
          </a:xfrm>
        </p:spPr>
        <p:txBody>
          <a:bodyPr/>
          <a:lstStyle/>
          <a:p>
            <a:r>
              <a:rPr lang="en-US" dirty="0">
                <a:solidFill>
                  <a:srgbClr val="C00000"/>
                </a:solidFill>
              </a:rPr>
              <a:t>DS Solution Pvt Ltd</a:t>
            </a:r>
          </a:p>
        </p:txBody>
      </p:sp>
      <p:pic>
        <p:nvPicPr>
          <p:cNvPr id="4" name="Picture 3">
            <a:extLst>
              <a:ext uri="{FF2B5EF4-FFF2-40B4-BE49-F238E27FC236}">
                <a16:creationId xmlns:a16="http://schemas.microsoft.com/office/drawing/2014/main" id="{50E67308-FBBD-4770-A101-99BE83B4EC1A}"/>
              </a:ext>
            </a:extLst>
          </p:cNvPr>
          <p:cNvPicPr>
            <a:picLocks noChangeAspect="1"/>
          </p:cNvPicPr>
          <p:nvPr/>
        </p:nvPicPr>
        <p:blipFill rotWithShape="1">
          <a:blip r:embed="rId2">
            <a:extLst>
              <a:ext uri="{28A0092B-C50C-407E-A947-70E740481C1C}">
                <a14:useLocalDpi xmlns:a14="http://schemas.microsoft.com/office/drawing/2010/main" val="0"/>
              </a:ext>
            </a:extLst>
          </a:blip>
          <a:srcRect l="5387" t="5954" r="2009" b="5372"/>
          <a:stretch/>
        </p:blipFill>
        <p:spPr>
          <a:xfrm>
            <a:off x="2459115" y="650548"/>
            <a:ext cx="8599612" cy="6081204"/>
          </a:xfrm>
          <a:prstGeom prst="rect">
            <a:avLst/>
          </a:prstGeom>
        </p:spPr>
      </p:pic>
      <p:sp>
        <p:nvSpPr>
          <p:cNvPr id="5" name="TextBox 4">
            <a:extLst>
              <a:ext uri="{FF2B5EF4-FFF2-40B4-BE49-F238E27FC236}">
                <a16:creationId xmlns:a16="http://schemas.microsoft.com/office/drawing/2014/main" id="{1D0123F6-6F2C-44FB-A1D0-785EDE588A4E}"/>
              </a:ext>
            </a:extLst>
          </p:cNvPr>
          <p:cNvSpPr txBox="1"/>
          <p:nvPr/>
        </p:nvSpPr>
        <p:spPr>
          <a:xfrm>
            <a:off x="3243309" y="213064"/>
            <a:ext cx="6489576"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Admin Activity Diagram</a:t>
            </a:r>
          </a:p>
        </p:txBody>
      </p:sp>
    </p:spTree>
    <p:extLst>
      <p:ext uri="{BB962C8B-B14F-4D97-AF65-F5344CB8AC3E}">
        <p14:creationId xmlns:p14="http://schemas.microsoft.com/office/powerpoint/2010/main" val="4032417762"/>
      </p:ext>
    </p:extLst>
  </p:cSld>
  <p:clrMapOvr>
    <a:masterClrMapping/>
  </p:clrMapOvr>
  <p:transition spd="slow">
    <p:cover/>
  </p:transition>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1041</Words>
  <Application>Microsoft Office PowerPoint</Application>
  <PresentationFormat>Widescreen</PresentationFormat>
  <Paragraphs>133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Times New Roman</vt:lpstr>
      <vt:lpstr>Wingdings</vt:lpstr>
      <vt:lpstr>Wingdings 3</vt:lpstr>
      <vt:lpstr>Wisp</vt:lpstr>
      <vt:lpstr>Employee  Management System</vt:lpstr>
      <vt:lpstr>Content</vt:lpstr>
      <vt:lpstr>Introduction</vt:lpstr>
      <vt:lpstr>Objectives</vt:lpstr>
      <vt:lpstr>PowerPoint Presentation</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Specification</vt:lpstr>
      <vt:lpstr>Software &amp; Hardware Requirements</vt:lpstr>
      <vt:lpstr>Advantages</vt:lpstr>
      <vt:lpstr>Conclusion</vt:lpstr>
      <vt:lpstr>Future Enhancement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Darshana Shinde</dc:creator>
  <cp:lastModifiedBy>Darshana Shinde</cp:lastModifiedBy>
  <cp:revision>15</cp:revision>
  <dcterms:created xsi:type="dcterms:W3CDTF">2022-04-06T14:08:07Z</dcterms:created>
  <dcterms:modified xsi:type="dcterms:W3CDTF">2022-04-06T18:47:41Z</dcterms:modified>
</cp:coreProperties>
</file>