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33"/>
  </p:notesMasterIdLst>
  <p:handoutMasterIdLst>
    <p:handoutMasterId r:id="rId34"/>
  </p:handoutMasterIdLst>
  <p:sldIdLst>
    <p:sldId id="312" r:id="rId5"/>
    <p:sldId id="304" r:id="rId6"/>
    <p:sldId id="307" r:id="rId7"/>
    <p:sldId id="281" r:id="rId8"/>
    <p:sldId id="323" r:id="rId9"/>
    <p:sldId id="324" r:id="rId10"/>
    <p:sldId id="325" r:id="rId11"/>
    <p:sldId id="341" r:id="rId12"/>
    <p:sldId id="342" r:id="rId13"/>
    <p:sldId id="326" r:id="rId14"/>
    <p:sldId id="327" r:id="rId15"/>
    <p:sldId id="328" r:id="rId16"/>
    <p:sldId id="329" r:id="rId17"/>
    <p:sldId id="330" r:id="rId18"/>
    <p:sldId id="331" r:id="rId19"/>
    <p:sldId id="332" r:id="rId20"/>
    <p:sldId id="344" r:id="rId21"/>
    <p:sldId id="343" r:id="rId22"/>
    <p:sldId id="333" r:id="rId23"/>
    <p:sldId id="335" r:id="rId24"/>
    <p:sldId id="334" r:id="rId25"/>
    <p:sldId id="336" r:id="rId26"/>
    <p:sldId id="337" r:id="rId27"/>
    <p:sldId id="338" r:id="rId28"/>
    <p:sldId id="339" r:id="rId29"/>
    <p:sldId id="346" r:id="rId30"/>
    <p:sldId id="345" r:id="rId31"/>
    <p:sldId id="297" r:id="rId3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p:scale>
          <a:sx n="66" d="100"/>
          <a:sy n="66" d="100"/>
        </p:scale>
        <p:origin x="1330" y="32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655855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587734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Amazon sales data analytics</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671332"/>
            <a:ext cx="5259554" cy="5370651"/>
          </a:xfrm>
        </p:spPr>
        <p:txBody>
          <a:bodyPr/>
          <a:lstStyle/>
          <a:p>
            <a:r>
              <a:rPr lang="en-US" sz="2800" dirty="0"/>
              <a:t>For Revenue trends:</a:t>
            </a:r>
          </a:p>
          <a:p>
            <a:endParaRPr lang="en-US" sz="2800" dirty="0"/>
          </a:p>
          <a:p>
            <a:pPr marL="342900" indent="-342900">
              <a:buFont typeface="Arial" panose="020B0604020202020204" pitchFamily="34" charset="0"/>
              <a:buChar char="•"/>
            </a:pPr>
            <a:r>
              <a:rPr lang="en-US" dirty="0"/>
              <a:t>Month-wise revenue trend</a:t>
            </a:r>
          </a:p>
          <a:p>
            <a:pPr marL="342900" indent="-342900">
              <a:buFont typeface="Arial" panose="020B0604020202020204" pitchFamily="34" charset="0"/>
              <a:buChar char="•"/>
            </a:pPr>
            <a:r>
              <a:rPr lang="en-US" dirty="0"/>
              <a:t>Yearly revenue  trend</a:t>
            </a:r>
          </a:p>
          <a:p>
            <a:pPr marL="342900" indent="-342900">
              <a:buFont typeface="Arial" panose="020B0604020202020204" pitchFamily="34" charset="0"/>
              <a:buChar char="•"/>
            </a:pPr>
            <a:r>
              <a:rPr lang="en-US" dirty="0"/>
              <a:t>Yearly-month-wise revenue trends</a:t>
            </a:r>
          </a:p>
          <a:p>
            <a:pPr marL="342900" indent="-342900">
              <a:buFont typeface="Arial" panose="020B0604020202020204" pitchFamily="34" charset="0"/>
              <a:buChar char="•"/>
            </a:pPr>
            <a:r>
              <a:rPr lang="en-US" dirty="0"/>
              <a:t>Total revenue from each country</a:t>
            </a:r>
          </a:p>
          <a:p>
            <a:pPr marL="342900" indent="-342900">
              <a:buFont typeface="Arial" panose="020B0604020202020204" pitchFamily="34" charset="0"/>
              <a:buChar char="•"/>
            </a:pPr>
            <a:r>
              <a:rPr lang="en-US" dirty="0"/>
              <a:t>Total revenue from each region</a:t>
            </a:r>
          </a:p>
          <a:p>
            <a:pPr marL="342900" indent="-342900">
              <a:buFont typeface="Arial" panose="020B0604020202020204" pitchFamily="34" charset="0"/>
              <a:buChar char="•"/>
            </a:pPr>
            <a:r>
              <a:rPr lang="en-US" dirty="0"/>
              <a:t>Total revenue from each region of a country.</a:t>
            </a:r>
          </a:p>
          <a:p>
            <a:pPr marL="342900" indent="-342900">
              <a:buFont typeface="Arial" panose="020B0604020202020204" pitchFamily="34" charset="0"/>
              <a:buChar char="•"/>
            </a:pPr>
            <a:r>
              <a:rPr lang="en-US" dirty="0"/>
              <a:t>Revenue through online/offline sales channel for every month.</a:t>
            </a:r>
          </a:p>
          <a:p>
            <a:pPr marL="342900" indent="-342900">
              <a:buFont typeface="Arial" panose="020B0604020202020204" pitchFamily="34" charset="0"/>
              <a:buChar char="•"/>
            </a:pPr>
            <a:r>
              <a:rPr lang="en-US" dirty="0"/>
              <a:t>Revenue through online/offline sales channel for every year.</a:t>
            </a:r>
          </a:p>
          <a:p>
            <a:endParaRPr lang="en-US" sz="1700" dirty="0"/>
          </a:p>
        </p:txBody>
      </p:sp>
      <p:pic>
        <p:nvPicPr>
          <p:cNvPr id="6" name="Picture Placeholder 5" descr="A person holding a microphone and standing in front of a group of people">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a:xfrm>
            <a:off x="7414194" y="410780"/>
            <a:ext cx="4344695" cy="6447220"/>
          </a:xfrm>
        </p:spPr>
      </p:pic>
    </p:spTree>
    <p:extLst>
      <p:ext uri="{BB962C8B-B14F-4D97-AF65-F5344CB8AC3E}">
        <p14:creationId xmlns:p14="http://schemas.microsoft.com/office/powerpoint/2010/main" val="764917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F8A053-8139-0542-1FA8-627F37DA29A5}"/>
              </a:ext>
            </a:extLst>
          </p:cNvPr>
          <p:cNvSpPr>
            <a:spLocks noGrp="1"/>
          </p:cNvSpPr>
          <p:nvPr>
            <p:ph type="sldNum" sz="quarter" idx="12"/>
          </p:nvPr>
        </p:nvSpPr>
        <p:spPr/>
        <p:txBody>
          <a:bodyPr/>
          <a:lstStyle/>
          <a:p>
            <a:fld id="{48F63A3B-78C7-47BE-AE5E-E10140E04643}" type="slidenum">
              <a:rPr lang="en-US" smtClean="0"/>
              <a:pPr/>
              <a:t>11</a:t>
            </a:fld>
            <a:endParaRPr lang="en-US" dirty="0"/>
          </a:p>
        </p:txBody>
      </p:sp>
      <p:pic>
        <p:nvPicPr>
          <p:cNvPr id="6" name="Picture 5">
            <a:extLst>
              <a:ext uri="{FF2B5EF4-FFF2-40B4-BE49-F238E27FC236}">
                <a16:creationId xmlns:a16="http://schemas.microsoft.com/office/drawing/2014/main" id="{61DA96C2-BB0E-5CE9-9136-4AB85D4D1613}"/>
              </a:ext>
            </a:extLst>
          </p:cNvPr>
          <p:cNvPicPr>
            <a:picLocks noChangeAspect="1"/>
          </p:cNvPicPr>
          <p:nvPr/>
        </p:nvPicPr>
        <p:blipFill rotWithShape="1">
          <a:blip r:embed="rId2"/>
          <a:srcRect l="7025" t="28500" r="38576" b="3709"/>
          <a:stretch/>
        </p:blipFill>
        <p:spPr>
          <a:xfrm>
            <a:off x="1927146" y="1189033"/>
            <a:ext cx="7748370" cy="5084445"/>
          </a:xfrm>
          <a:prstGeom prst="rect">
            <a:avLst/>
          </a:prstGeom>
        </p:spPr>
      </p:pic>
    </p:spTree>
    <p:extLst>
      <p:ext uri="{BB962C8B-B14F-4D97-AF65-F5344CB8AC3E}">
        <p14:creationId xmlns:p14="http://schemas.microsoft.com/office/powerpoint/2010/main" val="4078579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ED8E3A-61A6-C985-BB23-A7A068A138EA}"/>
              </a:ext>
            </a:extLst>
          </p:cNvPr>
          <p:cNvSpPr>
            <a:spLocks noGrp="1"/>
          </p:cNvSpPr>
          <p:nvPr>
            <p:ph type="sldNum" sz="quarter" idx="12"/>
          </p:nvPr>
        </p:nvSpPr>
        <p:spPr/>
        <p:txBody>
          <a:bodyPr/>
          <a:lstStyle/>
          <a:p>
            <a:fld id="{48F63A3B-78C7-47BE-AE5E-E10140E04643}" type="slidenum">
              <a:rPr lang="en-US" smtClean="0"/>
              <a:pPr/>
              <a:t>12</a:t>
            </a:fld>
            <a:endParaRPr lang="en-US" dirty="0"/>
          </a:p>
        </p:txBody>
      </p:sp>
      <p:pic>
        <p:nvPicPr>
          <p:cNvPr id="8" name="Picture 7">
            <a:extLst>
              <a:ext uri="{FF2B5EF4-FFF2-40B4-BE49-F238E27FC236}">
                <a16:creationId xmlns:a16="http://schemas.microsoft.com/office/drawing/2014/main" id="{ADE5187D-D226-B4EE-424F-6B37A72C59FB}"/>
              </a:ext>
            </a:extLst>
          </p:cNvPr>
          <p:cNvPicPr>
            <a:picLocks noChangeAspect="1"/>
          </p:cNvPicPr>
          <p:nvPr/>
        </p:nvPicPr>
        <p:blipFill rotWithShape="1">
          <a:blip r:embed="rId2"/>
          <a:srcRect l="6283" t="28414" r="38196" b="2077"/>
          <a:stretch/>
        </p:blipFill>
        <p:spPr>
          <a:xfrm>
            <a:off x="1946590" y="1206660"/>
            <a:ext cx="7834018" cy="5143881"/>
          </a:xfrm>
          <a:prstGeom prst="rect">
            <a:avLst/>
          </a:prstGeom>
        </p:spPr>
      </p:pic>
    </p:spTree>
    <p:extLst>
      <p:ext uri="{BB962C8B-B14F-4D97-AF65-F5344CB8AC3E}">
        <p14:creationId xmlns:p14="http://schemas.microsoft.com/office/powerpoint/2010/main" val="1197749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B7F2011-CD1C-06B5-DC07-6E4A7D3C53C8}"/>
              </a:ext>
            </a:extLst>
          </p:cNvPr>
          <p:cNvSpPr>
            <a:spLocks noGrp="1"/>
          </p:cNvSpPr>
          <p:nvPr>
            <p:ph type="sldNum" sz="quarter" idx="12"/>
          </p:nvPr>
        </p:nvSpPr>
        <p:spPr/>
        <p:txBody>
          <a:bodyPr/>
          <a:lstStyle/>
          <a:p>
            <a:fld id="{48F63A3B-78C7-47BE-AE5E-E10140E04643}" type="slidenum">
              <a:rPr lang="en-US" smtClean="0"/>
              <a:pPr/>
              <a:t>13</a:t>
            </a:fld>
            <a:endParaRPr lang="en-US" dirty="0"/>
          </a:p>
        </p:txBody>
      </p:sp>
      <p:pic>
        <p:nvPicPr>
          <p:cNvPr id="4" name="Picture 3">
            <a:extLst>
              <a:ext uri="{FF2B5EF4-FFF2-40B4-BE49-F238E27FC236}">
                <a16:creationId xmlns:a16="http://schemas.microsoft.com/office/drawing/2014/main" id="{216AC4E6-1317-4255-ADF4-4E0E56BBA323}"/>
              </a:ext>
            </a:extLst>
          </p:cNvPr>
          <p:cNvPicPr>
            <a:picLocks noChangeAspect="1"/>
          </p:cNvPicPr>
          <p:nvPr/>
        </p:nvPicPr>
        <p:blipFill rotWithShape="1">
          <a:blip r:embed="rId2"/>
          <a:srcRect l="7025" t="23993" r="57088" b="16822"/>
          <a:stretch/>
        </p:blipFill>
        <p:spPr>
          <a:xfrm>
            <a:off x="2291788" y="1285684"/>
            <a:ext cx="7153153" cy="4286632"/>
          </a:xfrm>
          <a:prstGeom prst="rect">
            <a:avLst/>
          </a:prstGeom>
        </p:spPr>
      </p:pic>
    </p:spTree>
    <p:extLst>
      <p:ext uri="{BB962C8B-B14F-4D97-AF65-F5344CB8AC3E}">
        <p14:creationId xmlns:p14="http://schemas.microsoft.com/office/powerpoint/2010/main" val="1125868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6E5C7F-1387-508C-DA54-8D56524D4B67}"/>
              </a:ext>
            </a:extLst>
          </p:cNvPr>
          <p:cNvSpPr>
            <a:spLocks noGrp="1"/>
          </p:cNvSpPr>
          <p:nvPr>
            <p:ph type="sldNum" sz="quarter" idx="12"/>
          </p:nvPr>
        </p:nvSpPr>
        <p:spPr/>
        <p:txBody>
          <a:bodyPr/>
          <a:lstStyle/>
          <a:p>
            <a:fld id="{48F63A3B-78C7-47BE-AE5E-E10140E04643}" type="slidenum">
              <a:rPr lang="en-US" smtClean="0"/>
              <a:pPr/>
              <a:t>14</a:t>
            </a:fld>
            <a:endParaRPr lang="en-US" dirty="0"/>
          </a:p>
        </p:txBody>
      </p:sp>
      <p:pic>
        <p:nvPicPr>
          <p:cNvPr id="6" name="Picture 5">
            <a:extLst>
              <a:ext uri="{FF2B5EF4-FFF2-40B4-BE49-F238E27FC236}">
                <a16:creationId xmlns:a16="http://schemas.microsoft.com/office/drawing/2014/main" id="{BD084D38-5990-7279-068A-38C4CD3B80F2}"/>
              </a:ext>
            </a:extLst>
          </p:cNvPr>
          <p:cNvPicPr>
            <a:picLocks noChangeAspect="1"/>
          </p:cNvPicPr>
          <p:nvPr/>
        </p:nvPicPr>
        <p:blipFill rotWithShape="1">
          <a:blip r:embed="rId2"/>
          <a:srcRect l="9907" t="19821" r="16627" b="1440"/>
          <a:stretch/>
        </p:blipFill>
        <p:spPr>
          <a:xfrm>
            <a:off x="1445379" y="814833"/>
            <a:ext cx="9301242" cy="5228333"/>
          </a:xfrm>
          <a:prstGeom prst="rect">
            <a:avLst/>
          </a:prstGeom>
        </p:spPr>
      </p:pic>
    </p:spTree>
    <p:extLst>
      <p:ext uri="{BB962C8B-B14F-4D97-AF65-F5344CB8AC3E}">
        <p14:creationId xmlns:p14="http://schemas.microsoft.com/office/powerpoint/2010/main" val="3830117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1C7329-DC0C-981C-15F0-0EA25E230EFE}"/>
              </a:ext>
            </a:extLst>
          </p:cNvPr>
          <p:cNvSpPr>
            <a:spLocks noGrp="1"/>
          </p:cNvSpPr>
          <p:nvPr>
            <p:ph type="sldNum" sz="quarter" idx="12"/>
          </p:nvPr>
        </p:nvSpPr>
        <p:spPr/>
        <p:txBody>
          <a:bodyPr/>
          <a:lstStyle/>
          <a:p>
            <a:fld id="{48F63A3B-78C7-47BE-AE5E-E10140E04643}" type="slidenum">
              <a:rPr lang="en-US" smtClean="0"/>
              <a:pPr/>
              <a:t>15</a:t>
            </a:fld>
            <a:endParaRPr lang="en-US" dirty="0"/>
          </a:p>
        </p:txBody>
      </p:sp>
      <p:pic>
        <p:nvPicPr>
          <p:cNvPr id="8" name="Picture 7">
            <a:extLst>
              <a:ext uri="{FF2B5EF4-FFF2-40B4-BE49-F238E27FC236}">
                <a16:creationId xmlns:a16="http://schemas.microsoft.com/office/drawing/2014/main" id="{8260A81D-34B2-D67C-3BB8-7209A8D266E5}"/>
              </a:ext>
            </a:extLst>
          </p:cNvPr>
          <p:cNvPicPr>
            <a:picLocks noChangeAspect="1"/>
          </p:cNvPicPr>
          <p:nvPr/>
        </p:nvPicPr>
        <p:blipFill rotWithShape="1">
          <a:blip r:embed="rId2"/>
          <a:srcRect l="7121" t="29283" r="2026" b="12655"/>
          <a:stretch/>
        </p:blipFill>
        <p:spPr>
          <a:xfrm>
            <a:off x="794286" y="1639602"/>
            <a:ext cx="10603428" cy="3578796"/>
          </a:xfrm>
          <a:prstGeom prst="rect">
            <a:avLst/>
          </a:prstGeom>
        </p:spPr>
      </p:pic>
    </p:spTree>
    <p:extLst>
      <p:ext uri="{BB962C8B-B14F-4D97-AF65-F5344CB8AC3E}">
        <p14:creationId xmlns:p14="http://schemas.microsoft.com/office/powerpoint/2010/main" val="2722072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B9896F8-3A7F-AA0C-6448-4A69024D95BE}"/>
              </a:ext>
            </a:extLst>
          </p:cNvPr>
          <p:cNvSpPr>
            <a:spLocks noGrp="1"/>
          </p:cNvSpPr>
          <p:nvPr>
            <p:ph type="sldNum" sz="quarter" idx="12"/>
          </p:nvPr>
        </p:nvSpPr>
        <p:spPr/>
        <p:txBody>
          <a:bodyPr/>
          <a:lstStyle/>
          <a:p>
            <a:fld id="{48F63A3B-78C7-47BE-AE5E-E10140E04643}" type="slidenum">
              <a:rPr lang="en-US" smtClean="0"/>
              <a:pPr/>
              <a:t>16</a:t>
            </a:fld>
            <a:endParaRPr lang="en-US" dirty="0"/>
          </a:p>
        </p:txBody>
      </p:sp>
      <p:pic>
        <p:nvPicPr>
          <p:cNvPr id="4" name="Picture 3">
            <a:extLst>
              <a:ext uri="{FF2B5EF4-FFF2-40B4-BE49-F238E27FC236}">
                <a16:creationId xmlns:a16="http://schemas.microsoft.com/office/drawing/2014/main" id="{8C3AE641-3D87-3DC1-4144-E331AE2E7EAB}"/>
              </a:ext>
            </a:extLst>
          </p:cNvPr>
          <p:cNvPicPr>
            <a:picLocks noChangeAspect="1"/>
          </p:cNvPicPr>
          <p:nvPr/>
        </p:nvPicPr>
        <p:blipFill rotWithShape="1">
          <a:blip r:embed="rId2"/>
          <a:srcRect l="6283" t="31926" r="1551" b="1366"/>
          <a:stretch/>
        </p:blipFill>
        <p:spPr>
          <a:xfrm>
            <a:off x="477512" y="1287683"/>
            <a:ext cx="11236975" cy="4282634"/>
          </a:xfrm>
          <a:prstGeom prst="rect">
            <a:avLst/>
          </a:prstGeom>
        </p:spPr>
      </p:pic>
    </p:spTree>
    <p:extLst>
      <p:ext uri="{BB962C8B-B14F-4D97-AF65-F5344CB8AC3E}">
        <p14:creationId xmlns:p14="http://schemas.microsoft.com/office/powerpoint/2010/main" val="754866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F6133B-8DA1-B789-5E24-3867FB0DC98A}"/>
              </a:ext>
            </a:extLst>
          </p:cNvPr>
          <p:cNvSpPr>
            <a:spLocks noGrp="1"/>
          </p:cNvSpPr>
          <p:nvPr>
            <p:ph type="sldNum" sz="quarter" idx="12"/>
          </p:nvPr>
        </p:nvSpPr>
        <p:spPr/>
        <p:txBody>
          <a:bodyPr/>
          <a:lstStyle/>
          <a:p>
            <a:fld id="{48F63A3B-78C7-47BE-AE5E-E10140E04643}" type="slidenum">
              <a:rPr lang="en-US" smtClean="0"/>
              <a:pPr/>
              <a:t>17</a:t>
            </a:fld>
            <a:endParaRPr lang="en-US" dirty="0"/>
          </a:p>
        </p:txBody>
      </p:sp>
      <p:pic>
        <p:nvPicPr>
          <p:cNvPr id="6" name="Picture 5">
            <a:extLst>
              <a:ext uri="{FF2B5EF4-FFF2-40B4-BE49-F238E27FC236}">
                <a16:creationId xmlns:a16="http://schemas.microsoft.com/office/drawing/2014/main" id="{3DE970AB-B9BD-4862-FE06-8CED12E020C6}"/>
              </a:ext>
            </a:extLst>
          </p:cNvPr>
          <p:cNvPicPr>
            <a:picLocks noChangeAspect="1"/>
          </p:cNvPicPr>
          <p:nvPr/>
        </p:nvPicPr>
        <p:blipFill rotWithShape="1">
          <a:blip r:embed="rId2"/>
          <a:srcRect l="7025" t="22260" r="38576" b="10042"/>
          <a:stretch/>
        </p:blipFill>
        <p:spPr>
          <a:xfrm>
            <a:off x="1587544" y="701702"/>
            <a:ext cx="8713923" cy="5687622"/>
          </a:xfrm>
          <a:prstGeom prst="rect">
            <a:avLst/>
          </a:prstGeom>
        </p:spPr>
      </p:pic>
    </p:spTree>
    <p:extLst>
      <p:ext uri="{BB962C8B-B14F-4D97-AF65-F5344CB8AC3E}">
        <p14:creationId xmlns:p14="http://schemas.microsoft.com/office/powerpoint/2010/main" val="1073953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440E78-FB65-48AE-63E8-9B9B7FB8C87E}"/>
              </a:ext>
            </a:extLst>
          </p:cNvPr>
          <p:cNvSpPr>
            <a:spLocks noGrp="1"/>
          </p:cNvSpPr>
          <p:nvPr>
            <p:ph type="sldNum" sz="quarter" idx="12"/>
          </p:nvPr>
        </p:nvSpPr>
        <p:spPr/>
        <p:txBody>
          <a:bodyPr/>
          <a:lstStyle/>
          <a:p>
            <a:fld id="{48F63A3B-78C7-47BE-AE5E-E10140E04643}" type="slidenum">
              <a:rPr lang="en-US" smtClean="0"/>
              <a:pPr/>
              <a:t>18</a:t>
            </a:fld>
            <a:endParaRPr lang="en-US" dirty="0"/>
          </a:p>
        </p:txBody>
      </p:sp>
      <p:pic>
        <p:nvPicPr>
          <p:cNvPr id="4" name="Picture 3">
            <a:extLst>
              <a:ext uri="{FF2B5EF4-FFF2-40B4-BE49-F238E27FC236}">
                <a16:creationId xmlns:a16="http://schemas.microsoft.com/office/drawing/2014/main" id="{4924204F-DA66-68AD-CF8E-CCF924C9C56C}"/>
              </a:ext>
            </a:extLst>
          </p:cNvPr>
          <p:cNvPicPr>
            <a:picLocks noChangeAspect="1"/>
          </p:cNvPicPr>
          <p:nvPr/>
        </p:nvPicPr>
        <p:blipFill rotWithShape="1">
          <a:blip r:embed="rId2"/>
          <a:srcRect l="7025" t="25445" r="38576" b="6654"/>
          <a:stretch/>
        </p:blipFill>
        <p:spPr>
          <a:xfrm>
            <a:off x="1782501" y="940442"/>
            <a:ext cx="8355032" cy="5453371"/>
          </a:xfrm>
          <a:prstGeom prst="rect">
            <a:avLst/>
          </a:prstGeom>
        </p:spPr>
      </p:pic>
    </p:spTree>
    <p:extLst>
      <p:ext uri="{BB962C8B-B14F-4D97-AF65-F5344CB8AC3E}">
        <p14:creationId xmlns:p14="http://schemas.microsoft.com/office/powerpoint/2010/main" val="4257602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671332"/>
            <a:ext cx="5259554" cy="5370651"/>
          </a:xfrm>
        </p:spPr>
        <p:txBody>
          <a:bodyPr/>
          <a:lstStyle/>
          <a:p>
            <a:r>
              <a:rPr lang="en-US" sz="2800" dirty="0"/>
              <a:t>For Profit trends:</a:t>
            </a:r>
          </a:p>
          <a:p>
            <a:endParaRPr lang="en-US" sz="2800" dirty="0"/>
          </a:p>
          <a:p>
            <a:pPr marL="342900" indent="-342900">
              <a:buFont typeface="Arial" panose="020B0604020202020204" pitchFamily="34" charset="0"/>
              <a:buChar char="•"/>
            </a:pPr>
            <a:r>
              <a:rPr lang="en-US" dirty="0"/>
              <a:t>Month-wise profit trend</a:t>
            </a:r>
          </a:p>
          <a:p>
            <a:pPr marL="342900" indent="-342900">
              <a:buFont typeface="Arial" panose="020B0604020202020204" pitchFamily="34" charset="0"/>
              <a:buChar char="•"/>
            </a:pPr>
            <a:r>
              <a:rPr lang="en-US" dirty="0"/>
              <a:t>Yearly profit  trend</a:t>
            </a:r>
          </a:p>
          <a:p>
            <a:pPr marL="342900" indent="-342900">
              <a:buFont typeface="Arial" panose="020B0604020202020204" pitchFamily="34" charset="0"/>
              <a:buChar char="•"/>
            </a:pPr>
            <a:r>
              <a:rPr lang="en-US" dirty="0"/>
              <a:t>Yearly-month-wise profit trends</a:t>
            </a:r>
          </a:p>
          <a:p>
            <a:pPr marL="342900" indent="-342900">
              <a:buFont typeface="Arial" panose="020B0604020202020204" pitchFamily="34" charset="0"/>
              <a:buChar char="•"/>
            </a:pPr>
            <a:r>
              <a:rPr lang="en-US" dirty="0"/>
              <a:t>Total profit from each country</a:t>
            </a:r>
          </a:p>
          <a:p>
            <a:pPr marL="342900" indent="-342900">
              <a:buFont typeface="Arial" panose="020B0604020202020204" pitchFamily="34" charset="0"/>
              <a:buChar char="•"/>
            </a:pPr>
            <a:r>
              <a:rPr lang="en-US" dirty="0"/>
              <a:t>Total profit from each region</a:t>
            </a:r>
          </a:p>
          <a:p>
            <a:pPr marL="342900" indent="-342900">
              <a:buFont typeface="Arial" panose="020B0604020202020204" pitchFamily="34" charset="0"/>
              <a:buChar char="•"/>
            </a:pPr>
            <a:r>
              <a:rPr lang="en-US" dirty="0"/>
              <a:t>Total profit from each region of a country.</a:t>
            </a:r>
          </a:p>
          <a:p>
            <a:pPr marL="342900" indent="-342900">
              <a:buFont typeface="Arial" panose="020B0604020202020204" pitchFamily="34" charset="0"/>
              <a:buChar char="•"/>
            </a:pPr>
            <a:r>
              <a:rPr lang="en-US" dirty="0"/>
              <a:t>Profit through online/offline sales channel for every month.</a:t>
            </a:r>
          </a:p>
          <a:p>
            <a:pPr marL="342900" indent="-342900">
              <a:buFont typeface="Arial" panose="020B0604020202020204" pitchFamily="34" charset="0"/>
              <a:buChar char="•"/>
            </a:pPr>
            <a:r>
              <a:rPr lang="en-US" dirty="0"/>
              <a:t>Profit through online/offline sales channel for every year.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sz="1700" dirty="0"/>
          </a:p>
        </p:txBody>
      </p:sp>
      <p:pic>
        <p:nvPicPr>
          <p:cNvPr id="6" name="Picture Placeholder 5" descr="A person holding a microphone and standing in front of a group of people">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a:xfrm>
            <a:off x="7414194" y="410780"/>
            <a:ext cx="4344695" cy="6447220"/>
          </a:xfrm>
        </p:spPr>
      </p:pic>
    </p:spTree>
    <p:extLst>
      <p:ext uri="{BB962C8B-B14F-4D97-AF65-F5344CB8AC3E}">
        <p14:creationId xmlns:p14="http://schemas.microsoft.com/office/powerpoint/2010/main" val="659048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540774" y="739570"/>
            <a:ext cx="4562168" cy="378236"/>
          </a:xfrm>
        </p:spPr>
        <p:txBody>
          <a:bodyPr/>
          <a:lstStyle/>
          <a:p>
            <a:pPr algn="ctr"/>
            <a:r>
              <a:rPr lang="en-US" sz="2400" dirty="0"/>
              <a:t>Problem statement</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226142" y="1825328"/>
            <a:ext cx="6583680" cy="3207344"/>
          </a:xfrm>
        </p:spPr>
        <p:txBody>
          <a:bodyPr>
            <a:noAutofit/>
          </a:bodyPr>
          <a:lstStyle/>
          <a:p>
            <a:r>
              <a:rPr lang="en-US" sz="1800" dirty="0"/>
              <a:t>Sales management has gained importance to meet increasing competition and the need for improved methods of distribution to reduce cost and to increase profits. Sales management today is the most important function in a commercial and business enterprise. </a:t>
            </a:r>
          </a:p>
          <a:p>
            <a:r>
              <a:rPr lang="en-US" sz="1800" dirty="0"/>
              <a:t>This project aims to perform the following task:</a:t>
            </a:r>
          </a:p>
          <a:p>
            <a:pPr marL="342900" indent="-342900">
              <a:buFont typeface="Arial" panose="020B0604020202020204" pitchFamily="34" charset="0"/>
              <a:buChar char="•"/>
            </a:pPr>
            <a:r>
              <a:rPr lang="en-US" sz="1800" dirty="0"/>
              <a:t>ETL: Extract-Transform-Load some Amazon dataset and find for me Sales-trend -&gt; month-wise, year-wise, yearly-month-wise.</a:t>
            </a:r>
          </a:p>
          <a:p>
            <a:pPr marL="342900" indent="-342900">
              <a:buFont typeface="Arial" panose="020B0604020202020204" pitchFamily="34" charset="0"/>
              <a:buChar char="•"/>
            </a:pPr>
            <a:r>
              <a:rPr lang="en-US" sz="1800" dirty="0"/>
              <a:t>Finding key metrics and factors and show the meaningful relationships between attributes. </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D2CC68-49D6-0262-1F03-D5E194375816}"/>
              </a:ext>
            </a:extLst>
          </p:cNvPr>
          <p:cNvSpPr>
            <a:spLocks noGrp="1"/>
          </p:cNvSpPr>
          <p:nvPr>
            <p:ph type="sldNum" sz="quarter" idx="12"/>
          </p:nvPr>
        </p:nvSpPr>
        <p:spPr/>
        <p:txBody>
          <a:bodyPr/>
          <a:lstStyle/>
          <a:p>
            <a:fld id="{48F63A3B-78C7-47BE-AE5E-E10140E04643}" type="slidenum">
              <a:rPr lang="en-US" smtClean="0"/>
              <a:pPr/>
              <a:t>20</a:t>
            </a:fld>
            <a:endParaRPr lang="en-US" dirty="0"/>
          </a:p>
        </p:txBody>
      </p:sp>
      <p:pic>
        <p:nvPicPr>
          <p:cNvPr id="6" name="Picture 5">
            <a:extLst>
              <a:ext uri="{FF2B5EF4-FFF2-40B4-BE49-F238E27FC236}">
                <a16:creationId xmlns:a16="http://schemas.microsoft.com/office/drawing/2014/main" id="{7E2D5819-1CA4-1240-97BA-7644DBD9BE05}"/>
              </a:ext>
            </a:extLst>
          </p:cNvPr>
          <p:cNvPicPr>
            <a:picLocks noChangeAspect="1"/>
          </p:cNvPicPr>
          <p:nvPr/>
        </p:nvPicPr>
        <p:blipFill rotWithShape="1">
          <a:blip r:embed="rId2"/>
          <a:srcRect l="7025" t="22278" r="39335" b="14599"/>
          <a:stretch/>
        </p:blipFill>
        <p:spPr>
          <a:xfrm>
            <a:off x="2013994" y="905718"/>
            <a:ext cx="7928659" cy="5248351"/>
          </a:xfrm>
          <a:prstGeom prst="rect">
            <a:avLst/>
          </a:prstGeom>
        </p:spPr>
      </p:pic>
    </p:spTree>
    <p:extLst>
      <p:ext uri="{BB962C8B-B14F-4D97-AF65-F5344CB8AC3E}">
        <p14:creationId xmlns:p14="http://schemas.microsoft.com/office/powerpoint/2010/main" val="2707263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451125-5954-9730-0653-D8C12F487316}"/>
              </a:ext>
            </a:extLst>
          </p:cNvPr>
          <p:cNvSpPr>
            <a:spLocks noGrp="1"/>
          </p:cNvSpPr>
          <p:nvPr>
            <p:ph type="sldNum" sz="quarter" idx="12"/>
          </p:nvPr>
        </p:nvSpPr>
        <p:spPr/>
        <p:txBody>
          <a:bodyPr/>
          <a:lstStyle/>
          <a:p>
            <a:fld id="{48F63A3B-78C7-47BE-AE5E-E10140E04643}" type="slidenum">
              <a:rPr lang="en-US" smtClean="0"/>
              <a:pPr/>
              <a:t>21</a:t>
            </a:fld>
            <a:endParaRPr lang="en-US" dirty="0"/>
          </a:p>
        </p:txBody>
      </p:sp>
      <p:pic>
        <p:nvPicPr>
          <p:cNvPr id="8" name="Picture 7">
            <a:extLst>
              <a:ext uri="{FF2B5EF4-FFF2-40B4-BE49-F238E27FC236}">
                <a16:creationId xmlns:a16="http://schemas.microsoft.com/office/drawing/2014/main" id="{65A647AF-005E-3C39-5BD7-B2A0205A11A5}"/>
              </a:ext>
            </a:extLst>
          </p:cNvPr>
          <p:cNvPicPr>
            <a:picLocks noChangeAspect="1"/>
          </p:cNvPicPr>
          <p:nvPr/>
        </p:nvPicPr>
        <p:blipFill rotWithShape="1">
          <a:blip r:embed="rId2"/>
          <a:srcRect l="7025" t="23524" r="39051" b="6117"/>
          <a:stretch/>
        </p:blipFill>
        <p:spPr>
          <a:xfrm>
            <a:off x="2176040" y="1122047"/>
            <a:ext cx="7396223" cy="5026307"/>
          </a:xfrm>
          <a:prstGeom prst="rect">
            <a:avLst/>
          </a:prstGeom>
        </p:spPr>
      </p:pic>
    </p:spTree>
    <p:extLst>
      <p:ext uri="{BB962C8B-B14F-4D97-AF65-F5344CB8AC3E}">
        <p14:creationId xmlns:p14="http://schemas.microsoft.com/office/powerpoint/2010/main" val="1781760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BDC180D-AD7C-FA36-29EC-9D8F8626E077}"/>
              </a:ext>
            </a:extLst>
          </p:cNvPr>
          <p:cNvSpPr>
            <a:spLocks noGrp="1"/>
          </p:cNvSpPr>
          <p:nvPr>
            <p:ph type="sldNum" sz="quarter" idx="12"/>
          </p:nvPr>
        </p:nvSpPr>
        <p:spPr/>
        <p:txBody>
          <a:bodyPr/>
          <a:lstStyle/>
          <a:p>
            <a:fld id="{48F63A3B-78C7-47BE-AE5E-E10140E04643}" type="slidenum">
              <a:rPr lang="en-US" smtClean="0"/>
              <a:pPr/>
              <a:t>22</a:t>
            </a:fld>
            <a:endParaRPr lang="en-US" dirty="0"/>
          </a:p>
        </p:txBody>
      </p:sp>
      <p:pic>
        <p:nvPicPr>
          <p:cNvPr id="4" name="Picture 3">
            <a:extLst>
              <a:ext uri="{FF2B5EF4-FFF2-40B4-BE49-F238E27FC236}">
                <a16:creationId xmlns:a16="http://schemas.microsoft.com/office/drawing/2014/main" id="{A79B917E-7DFE-9476-5469-C09D96936BA0}"/>
              </a:ext>
            </a:extLst>
          </p:cNvPr>
          <p:cNvPicPr>
            <a:picLocks noChangeAspect="1"/>
          </p:cNvPicPr>
          <p:nvPr/>
        </p:nvPicPr>
        <p:blipFill rotWithShape="1">
          <a:blip r:embed="rId2"/>
          <a:srcRect l="7025" t="18991" r="56899" b="22729"/>
          <a:stretch/>
        </p:blipFill>
        <p:spPr>
          <a:xfrm>
            <a:off x="2627453" y="865905"/>
            <a:ext cx="6597569" cy="5667656"/>
          </a:xfrm>
          <a:prstGeom prst="rect">
            <a:avLst/>
          </a:prstGeom>
        </p:spPr>
      </p:pic>
    </p:spTree>
    <p:extLst>
      <p:ext uri="{BB962C8B-B14F-4D97-AF65-F5344CB8AC3E}">
        <p14:creationId xmlns:p14="http://schemas.microsoft.com/office/powerpoint/2010/main" val="4009990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FEB0FD-CBB5-B333-4F63-B2DC0F5BF99E}"/>
              </a:ext>
            </a:extLst>
          </p:cNvPr>
          <p:cNvSpPr>
            <a:spLocks noGrp="1"/>
          </p:cNvSpPr>
          <p:nvPr>
            <p:ph type="sldNum" sz="quarter" idx="12"/>
          </p:nvPr>
        </p:nvSpPr>
        <p:spPr/>
        <p:txBody>
          <a:bodyPr/>
          <a:lstStyle/>
          <a:p>
            <a:fld id="{48F63A3B-78C7-47BE-AE5E-E10140E04643}" type="slidenum">
              <a:rPr lang="en-US" smtClean="0"/>
              <a:pPr/>
              <a:t>23</a:t>
            </a:fld>
            <a:endParaRPr lang="en-US" dirty="0"/>
          </a:p>
        </p:txBody>
      </p:sp>
      <p:pic>
        <p:nvPicPr>
          <p:cNvPr id="6" name="Picture 5">
            <a:extLst>
              <a:ext uri="{FF2B5EF4-FFF2-40B4-BE49-F238E27FC236}">
                <a16:creationId xmlns:a16="http://schemas.microsoft.com/office/drawing/2014/main" id="{A3D685B9-05F8-DAF8-5FA5-F333455A0FAA}"/>
              </a:ext>
            </a:extLst>
          </p:cNvPr>
          <p:cNvPicPr>
            <a:picLocks noChangeAspect="1"/>
          </p:cNvPicPr>
          <p:nvPr/>
        </p:nvPicPr>
        <p:blipFill rotWithShape="1">
          <a:blip r:embed="rId2"/>
          <a:srcRect l="12627" t="22722" r="2595" b="3387"/>
          <a:stretch/>
        </p:blipFill>
        <p:spPr>
          <a:xfrm>
            <a:off x="927903" y="1073551"/>
            <a:ext cx="10336193" cy="4710897"/>
          </a:xfrm>
          <a:prstGeom prst="rect">
            <a:avLst/>
          </a:prstGeom>
        </p:spPr>
      </p:pic>
    </p:spTree>
    <p:extLst>
      <p:ext uri="{BB962C8B-B14F-4D97-AF65-F5344CB8AC3E}">
        <p14:creationId xmlns:p14="http://schemas.microsoft.com/office/powerpoint/2010/main" val="2431943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ECAB95-B17B-1635-77E2-4196AB81D5F0}"/>
              </a:ext>
            </a:extLst>
          </p:cNvPr>
          <p:cNvSpPr>
            <a:spLocks noGrp="1"/>
          </p:cNvSpPr>
          <p:nvPr>
            <p:ph type="sldNum" sz="quarter" idx="12"/>
          </p:nvPr>
        </p:nvSpPr>
        <p:spPr/>
        <p:txBody>
          <a:bodyPr/>
          <a:lstStyle/>
          <a:p>
            <a:fld id="{48F63A3B-78C7-47BE-AE5E-E10140E04643}" type="slidenum">
              <a:rPr lang="en-US" smtClean="0"/>
              <a:pPr/>
              <a:t>24</a:t>
            </a:fld>
            <a:endParaRPr lang="en-US" dirty="0"/>
          </a:p>
        </p:txBody>
      </p:sp>
      <p:pic>
        <p:nvPicPr>
          <p:cNvPr id="8" name="Picture 7">
            <a:extLst>
              <a:ext uri="{FF2B5EF4-FFF2-40B4-BE49-F238E27FC236}">
                <a16:creationId xmlns:a16="http://schemas.microsoft.com/office/drawing/2014/main" id="{B8583DB1-DD86-76B2-A5D2-61F9F4F8463E}"/>
              </a:ext>
            </a:extLst>
          </p:cNvPr>
          <p:cNvPicPr>
            <a:picLocks noChangeAspect="1"/>
          </p:cNvPicPr>
          <p:nvPr/>
        </p:nvPicPr>
        <p:blipFill rotWithShape="1">
          <a:blip r:embed="rId2"/>
          <a:srcRect l="7120" t="34523" r="2595" b="6472"/>
          <a:stretch/>
        </p:blipFill>
        <p:spPr>
          <a:xfrm>
            <a:off x="592237" y="1548114"/>
            <a:ext cx="11007525" cy="3761772"/>
          </a:xfrm>
          <a:prstGeom prst="rect">
            <a:avLst/>
          </a:prstGeom>
        </p:spPr>
      </p:pic>
    </p:spTree>
    <p:extLst>
      <p:ext uri="{BB962C8B-B14F-4D97-AF65-F5344CB8AC3E}">
        <p14:creationId xmlns:p14="http://schemas.microsoft.com/office/powerpoint/2010/main" val="3722342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F4ACD3-4A32-ABD7-73C4-232B598BAD1F}"/>
              </a:ext>
            </a:extLst>
          </p:cNvPr>
          <p:cNvSpPr>
            <a:spLocks noGrp="1"/>
          </p:cNvSpPr>
          <p:nvPr>
            <p:ph type="sldNum" sz="quarter" idx="12"/>
          </p:nvPr>
        </p:nvSpPr>
        <p:spPr/>
        <p:txBody>
          <a:bodyPr/>
          <a:lstStyle/>
          <a:p>
            <a:fld id="{48F63A3B-78C7-47BE-AE5E-E10140E04643}" type="slidenum">
              <a:rPr lang="en-US" smtClean="0"/>
              <a:pPr/>
              <a:t>25</a:t>
            </a:fld>
            <a:endParaRPr lang="en-US" dirty="0"/>
          </a:p>
        </p:txBody>
      </p:sp>
      <p:pic>
        <p:nvPicPr>
          <p:cNvPr id="4" name="Picture 3">
            <a:extLst>
              <a:ext uri="{FF2B5EF4-FFF2-40B4-BE49-F238E27FC236}">
                <a16:creationId xmlns:a16="http://schemas.microsoft.com/office/drawing/2014/main" id="{9C60EE74-3994-2FE7-C888-CB7F6E1B91CB}"/>
              </a:ext>
            </a:extLst>
          </p:cNvPr>
          <p:cNvPicPr>
            <a:picLocks noChangeAspect="1"/>
          </p:cNvPicPr>
          <p:nvPr/>
        </p:nvPicPr>
        <p:blipFill rotWithShape="1">
          <a:blip r:embed="rId2"/>
          <a:srcRect l="10918" t="19103" r="1646" b="4475"/>
          <a:stretch/>
        </p:blipFill>
        <p:spPr>
          <a:xfrm>
            <a:off x="590309" y="934654"/>
            <a:ext cx="10660284" cy="4988691"/>
          </a:xfrm>
          <a:prstGeom prst="rect">
            <a:avLst/>
          </a:prstGeom>
        </p:spPr>
      </p:pic>
    </p:spTree>
    <p:extLst>
      <p:ext uri="{BB962C8B-B14F-4D97-AF65-F5344CB8AC3E}">
        <p14:creationId xmlns:p14="http://schemas.microsoft.com/office/powerpoint/2010/main" val="380627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DE1ADC-0212-7FBC-649E-E568E2AF6181}"/>
              </a:ext>
            </a:extLst>
          </p:cNvPr>
          <p:cNvSpPr>
            <a:spLocks noGrp="1"/>
          </p:cNvSpPr>
          <p:nvPr>
            <p:ph type="sldNum" sz="quarter" idx="12"/>
          </p:nvPr>
        </p:nvSpPr>
        <p:spPr/>
        <p:txBody>
          <a:bodyPr/>
          <a:lstStyle/>
          <a:p>
            <a:fld id="{48F63A3B-78C7-47BE-AE5E-E10140E04643}" type="slidenum">
              <a:rPr lang="en-US" smtClean="0"/>
              <a:pPr/>
              <a:t>26</a:t>
            </a:fld>
            <a:endParaRPr lang="en-US" dirty="0"/>
          </a:p>
        </p:txBody>
      </p:sp>
      <p:pic>
        <p:nvPicPr>
          <p:cNvPr id="6" name="Picture 5">
            <a:extLst>
              <a:ext uri="{FF2B5EF4-FFF2-40B4-BE49-F238E27FC236}">
                <a16:creationId xmlns:a16="http://schemas.microsoft.com/office/drawing/2014/main" id="{43E5FC7F-C064-2D90-38EE-4F5C270AC45C}"/>
              </a:ext>
            </a:extLst>
          </p:cNvPr>
          <p:cNvPicPr>
            <a:picLocks noChangeAspect="1"/>
          </p:cNvPicPr>
          <p:nvPr/>
        </p:nvPicPr>
        <p:blipFill rotWithShape="1">
          <a:blip r:embed="rId2"/>
          <a:srcRect l="6283" t="19115" r="39620" b="12599"/>
          <a:stretch/>
        </p:blipFill>
        <p:spPr>
          <a:xfrm>
            <a:off x="1972576" y="865547"/>
            <a:ext cx="7853309" cy="5126906"/>
          </a:xfrm>
          <a:prstGeom prst="rect">
            <a:avLst/>
          </a:prstGeom>
        </p:spPr>
      </p:pic>
    </p:spTree>
    <p:extLst>
      <p:ext uri="{BB962C8B-B14F-4D97-AF65-F5344CB8AC3E}">
        <p14:creationId xmlns:p14="http://schemas.microsoft.com/office/powerpoint/2010/main" val="1096674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1D5D50-F993-537A-1DE6-D3C4E3648D42}"/>
              </a:ext>
            </a:extLst>
          </p:cNvPr>
          <p:cNvSpPr>
            <a:spLocks noGrp="1"/>
          </p:cNvSpPr>
          <p:nvPr>
            <p:ph type="sldNum" sz="quarter" idx="12"/>
          </p:nvPr>
        </p:nvSpPr>
        <p:spPr/>
        <p:txBody>
          <a:bodyPr/>
          <a:lstStyle/>
          <a:p>
            <a:fld id="{48F63A3B-78C7-47BE-AE5E-E10140E04643}" type="slidenum">
              <a:rPr lang="en-US" smtClean="0"/>
              <a:pPr/>
              <a:t>27</a:t>
            </a:fld>
            <a:endParaRPr lang="en-US" dirty="0"/>
          </a:p>
        </p:txBody>
      </p:sp>
      <p:pic>
        <p:nvPicPr>
          <p:cNvPr id="4" name="Picture 3">
            <a:extLst>
              <a:ext uri="{FF2B5EF4-FFF2-40B4-BE49-F238E27FC236}">
                <a16:creationId xmlns:a16="http://schemas.microsoft.com/office/drawing/2014/main" id="{561AB192-0D81-6CC0-7C2A-BFF99096DD9F}"/>
              </a:ext>
            </a:extLst>
          </p:cNvPr>
          <p:cNvPicPr>
            <a:picLocks noChangeAspect="1"/>
          </p:cNvPicPr>
          <p:nvPr/>
        </p:nvPicPr>
        <p:blipFill rotWithShape="1">
          <a:blip r:embed="rId2"/>
          <a:srcRect l="21171" t="29029" r="35254" b="20507"/>
          <a:stretch/>
        </p:blipFill>
        <p:spPr>
          <a:xfrm>
            <a:off x="2106590" y="1157469"/>
            <a:ext cx="7755039" cy="5051757"/>
          </a:xfrm>
          <a:prstGeom prst="rect">
            <a:avLst/>
          </a:prstGeom>
        </p:spPr>
      </p:pic>
    </p:spTree>
    <p:extLst>
      <p:ext uri="{BB962C8B-B14F-4D97-AF65-F5344CB8AC3E}">
        <p14:creationId xmlns:p14="http://schemas.microsoft.com/office/powerpoint/2010/main" val="2090478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381000" y="4745621"/>
            <a:ext cx="5715000" cy="1112083"/>
          </a:xfrm>
        </p:spPr>
        <p:txBody>
          <a:bodyPr/>
          <a:lstStyle/>
          <a:p>
            <a:r>
              <a:rPr lang="en-US" dirty="0"/>
              <a:t>Thank you</a:t>
            </a:r>
          </a:p>
        </p:txBody>
      </p:sp>
    </p:spTree>
    <p:extLst>
      <p:ext uri="{BB962C8B-B14F-4D97-AF65-F5344CB8AC3E}">
        <p14:creationId xmlns:p14="http://schemas.microsoft.com/office/powerpoint/2010/main" val="197317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erson standing in front of a whiteboard">
            <a:extLst>
              <a:ext uri="{FF2B5EF4-FFF2-40B4-BE49-F238E27FC236}">
                <a16:creationId xmlns:a16="http://schemas.microsoft.com/office/drawing/2014/main" id="{DD186EAB-37C7-E7E6-AE8D-F077D02804F9}"/>
              </a:ext>
            </a:extLst>
          </p:cNvPr>
          <p:cNvPicPr>
            <a:picLocks noGrp="1" noChangeAspect="1"/>
          </p:cNvPicPr>
          <p:nvPr>
            <p:ph type="pic" sz="quarter" idx="11"/>
          </p:nvPr>
        </p:nvPicPr>
        <p:blipFill>
          <a:blip r:embed="rId3">
            <a:duotone>
              <a:prstClr val="black"/>
              <a:schemeClr val="accent1">
                <a:tint val="45000"/>
                <a:satMod val="400000"/>
              </a:schemeClr>
            </a:duotone>
          </a:blip>
          <a:srcRect l="27208" r="27208"/>
          <a:stretch/>
        </p:blipFill>
        <p:spPr>
          <a:xfrm>
            <a:off x="443345" y="0"/>
            <a:ext cx="4344695" cy="6359525"/>
          </a:xfrm>
        </p:spPr>
      </p:pic>
      <p:sp>
        <p:nvSpPr>
          <p:cNvPr id="5" name="Content Placeholder 2">
            <a:extLst>
              <a:ext uri="{FF2B5EF4-FFF2-40B4-BE49-F238E27FC236}">
                <a16:creationId xmlns:a16="http://schemas.microsoft.com/office/drawing/2014/main" id="{D7814F6A-BE4C-35BE-7E7C-175C38F0CF11}"/>
              </a:ext>
            </a:extLst>
          </p:cNvPr>
          <p:cNvSpPr txBox="1">
            <a:spLocks/>
          </p:cNvSpPr>
          <p:nvPr/>
        </p:nvSpPr>
        <p:spPr>
          <a:xfrm>
            <a:off x="5427408" y="2134993"/>
            <a:ext cx="1976554" cy="3207344"/>
          </a:xfrm>
          <a:prstGeom prst="rect">
            <a:avLst/>
          </a:prstGeom>
        </p:spPr>
        <p:txBody>
          <a:bodyPr>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0" i="0" u="none" strike="noStrike" dirty="0">
                <a:solidFill>
                  <a:srgbClr val="000000"/>
                </a:solidFill>
                <a:effectLst/>
                <a:latin typeface="Calibri" panose="020F0502020204030204" pitchFamily="34" charset="0"/>
              </a:rPr>
              <a:t>Region</a:t>
            </a:r>
            <a:r>
              <a:rPr lang="en-US" sz="1200" dirty="0"/>
              <a:t> </a:t>
            </a:r>
          </a:p>
          <a:p>
            <a:r>
              <a:rPr lang="en-US" sz="1800" b="0" i="0" u="none" strike="noStrike" dirty="0">
                <a:solidFill>
                  <a:srgbClr val="000000"/>
                </a:solidFill>
                <a:effectLst/>
                <a:latin typeface="Calibri" panose="020F0502020204030204" pitchFamily="34" charset="0"/>
              </a:rPr>
              <a:t>Country</a:t>
            </a:r>
            <a:r>
              <a:rPr lang="en-US" sz="1200" dirty="0"/>
              <a:t> </a:t>
            </a:r>
          </a:p>
          <a:p>
            <a:r>
              <a:rPr lang="en-US" sz="1800" b="0" i="0" u="none" strike="noStrike" dirty="0">
                <a:solidFill>
                  <a:srgbClr val="000000"/>
                </a:solidFill>
                <a:effectLst/>
                <a:latin typeface="Calibri" panose="020F0502020204030204" pitchFamily="34" charset="0"/>
              </a:rPr>
              <a:t>Item Type</a:t>
            </a:r>
            <a:r>
              <a:rPr lang="en-US" sz="1200" dirty="0"/>
              <a:t> </a:t>
            </a:r>
          </a:p>
          <a:p>
            <a:r>
              <a:rPr lang="en-US" sz="1800" b="0" i="0" u="none" strike="noStrike" dirty="0">
                <a:solidFill>
                  <a:srgbClr val="000000"/>
                </a:solidFill>
                <a:effectLst/>
                <a:latin typeface="Calibri" panose="020F0502020204030204" pitchFamily="34" charset="0"/>
              </a:rPr>
              <a:t>Sales Channel</a:t>
            </a:r>
            <a:r>
              <a:rPr lang="en-US" sz="1200" dirty="0"/>
              <a:t> </a:t>
            </a:r>
          </a:p>
          <a:p>
            <a:r>
              <a:rPr lang="en-US" sz="1800" b="0" i="0" u="none" strike="noStrike" dirty="0">
                <a:solidFill>
                  <a:srgbClr val="000000"/>
                </a:solidFill>
                <a:effectLst/>
                <a:latin typeface="Calibri" panose="020F0502020204030204" pitchFamily="34" charset="0"/>
              </a:rPr>
              <a:t>Order Priority</a:t>
            </a:r>
            <a:r>
              <a:rPr lang="en-US" sz="1200" dirty="0"/>
              <a:t> </a:t>
            </a:r>
          </a:p>
          <a:p>
            <a:r>
              <a:rPr lang="en-US" sz="1800" b="0" i="0" u="none" strike="noStrike" dirty="0">
                <a:solidFill>
                  <a:srgbClr val="000000"/>
                </a:solidFill>
                <a:effectLst/>
                <a:latin typeface="Calibri" panose="020F0502020204030204" pitchFamily="34" charset="0"/>
              </a:rPr>
              <a:t>Order Date</a:t>
            </a:r>
            <a:r>
              <a:rPr lang="en-US" sz="1200" dirty="0"/>
              <a:t> </a:t>
            </a:r>
          </a:p>
          <a:p>
            <a:r>
              <a:rPr lang="en-US" sz="1800" b="0" i="0" u="none" strike="noStrike" dirty="0">
                <a:solidFill>
                  <a:srgbClr val="000000"/>
                </a:solidFill>
                <a:effectLst/>
                <a:latin typeface="Calibri" panose="020F0502020204030204" pitchFamily="34" charset="0"/>
              </a:rPr>
              <a:t>Order ID</a:t>
            </a:r>
            <a:r>
              <a:rPr lang="en-US" sz="1200" dirty="0"/>
              <a:t>  </a:t>
            </a:r>
            <a:endParaRPr lang="en-US" sz="1700" dirty="0"/>
          </a:p>
        </p:txBody>
      </p:sp>
      <p:sp>
        <p:nvSpPr>
          <p:cNvPr id="6" name="Content Placeholder 2">
            <a:extLst>
              <a:ext uri="{FF2B5EF4-FFF2-40B4-BE49-F238E27FC236}">
                <a16:creationId xmlns:a16="http://schemas.microsoft.com/office/drawing/2014/main" id="{410995D3-B8E5-BC80-7C6A-9DA2BF5F0743}"/>
              </a:ext>
            </a:extLst>
          </p:cNvPr>
          <p:cNvSpPr txBox="1">
            <a:spLocks/>
          </p:cNvSpPr>
          <p:nvPr/>
        </p:nvSpPr>
        <p:spPr>
          <a:xfrm>
            <a:off x="8198775" y="2134993"/>
            <a:ext cx="1976554" cy="3207344"/>
          </a:xfrm>
          <a:prstGeom prst="rect">
            <a:avLst/>
          </a:prstGeom>
        </p:spPr>
        <p:txBody>
          <a:bodyPr>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0" i="0" u="none" strike="noStrike" dirty="0">
                <a:solidFill>
                  <a:srgbClr val="000000"/>
                </a:solidFill>
                <a:effectLst/>
                <a:latin typeface="Calibri" panose="020F0502020204030204" pitchFamily="34" charset="0"/>
              </a:rPr>
              <a:t>Ship Date</a:t>
            </a:r>
            <a:r>
              <a:rPr lang="en-US" sz="1200" dirty="0"/>
              <a:t> </a:t>
            </a:r>
          </a:p>
          <a:p>
            <a:r>
              <a:rPr lang="en-US" sz="1800" b="0" i="0" u="none" strike="noStrike" dirty="0">
                <a:solidFill>
                  <a:srgbClr val="000000"/>
                </a:solidFill>
                <a:effectLst/>
                <a:latin typeface="Calibri" panose="020F0502020204030204" pitchFamily="34" charset="0"/>
              </a:rPr>
              <a:t>Units Sold</a:t>
            </a:r>
            <a:r>
              <a:rPr lang="en-US" sz="1200" dirty="0"/>
              <a:t> </a:t>
            </a:r>
            <a:endParaRPr lang="en-US" sz="1800" b="0" i="0" u="none" strike="noStrike" dirty="0">
              <a:solidFill>
                <a:srgbClr val="000000"/>
              </a:solidFill>
              <a:effectLst/>
              <a:latin typeface="Calibri" panose="020F0502020204030204" pitchFamily="34" charset="0"/>
            </a:endParaRPr>
          </a:p>
          <a:p>
            <a:r>
              <a:rPr lang="en-US" sz="1800" b="0" i="0" u="none" strike="noStrike" dirty="0">
                <a:solidFill>
                  <a:srgbClr val="000000"/>
                </a:solidFill>
                <a:effectLst/>
                <a:latin typeface="Calibri" panose="020F0502020204030204" pitchFamily="34" charset="0"/>
              </a:rPr>
              <a:t>Unit Price</a:t>
            </a:r>
          </a:p>
          <a:p>
            <a:r>
              <a:rPr lang="en-US" sz="1800" b="0" i="0" u="none" strike="noStrike" dirty="0">
                <a:solidFill>
                  <a:srgbClr val="000000"/>
                </a:solidFill>
                <a:effectLst/>
                <a:latin typeface="Calibri" panose="020F0502020204030204" pitchFamily="34" charset="0"/>
              </a:rPr>
              <a:t>Unit Cost</a:t>
            </a:r>
            <a:r>
              <a:rPr lang="en-US" sz="1200" dirty="0"/>
              <a:t> </a:t>
            </a:r>
            <a:endParaRPr lang="en-US" sz="1800" b="0" i="0" u="none" strike="noStrike" dirty="0">
              <a:solidFill>
                <a:srgbClr val="000000"/>
              </a:solidFill>
              <a:effectLst/>
              <a:latin typeface="Calibri" panose="020F0502020204030204" pitchFamily="34" charset="0"/>
            </a:endParaRPr>
          </a:p>
          <a:p>
            <a:r>
              <a:rPr lang="en-US" sz="1800" b="0" i="0" u="none" strike="noStrike" dirty="0">
                <a:solidFill>
                  <a:srgbClr val="000000"/>
                </a:solidFill>
                <a:effectLst/>
                <a:latin typeface="Calibri" panose="020F0502020204030204" pitchFamily="34" charset="0"/>
              </a:rPr>
              <a:t>Total Revenue</a:t>
            </a:r>
          </a:p>
          <a:p>
            <a:r>
              <a:rPr lang="en-US" sz="1800" b="0" i="0" u="none" strike="noStrike" dirty="0">
                <a:solidFill>
                  <a:srgbClr val="000000"/>
                </a:solidFill>
                <a:effectLst/>
                <a:latin typeface="Calibri" panose="020F0502020204030204" pitchFamily="34" charset="0"/>
              </a:rPr>
              <a:t>Total Cost</a:t>
            </a:r>
          </a:p>
          <a:p>
            <a:r>
              <a:rPr lang="en-US" sz="1800" b="0" i="0" u="none" strike="noStrike" dirty="0">
                <a:solidFill>
                  <a:srgbClr val="000000"/>
                </a:solidFill>
                <a:effectLst/>
                <a:latin typeface="Calibri" panose="020F0502020204030204" pitchFamily="34" charset="0"/>
              </a:rPr>
              <a:t>Total Profit</a:t>
            </a:r>
            <a:r>
              <a:rPr lang="en-US" sz="1200" dirty="0"/>
              <a:t> </a:t>
            </a:r>
            <a:endParaRPr lang="en-US" sz="1700" dirty="0"/>
          </a:p>
        </p:txBody>
      </p:sp>
      <p:sp>
        <p:nvSpPr>
          <p:cNvPr id="8" name="Title 1">
            <a:extLst>
              <a:ext uri="{FF2B5EF4-FFF2-40B4-BE49-F238E27FC236}">
                <a16:creationId xmlns:a16="http://schemas.microsoft.com/office/drawing/2014/main" id="{AA56450C-8646-C9C7-9DFA-DEB27083879F}"/>
              </a:ext>
            </a:extLst>
          </p:cNvPr>
          <p:cNvSpPr>
            <a:spLocks noGrp="1"/>
          </p:cNvSpPr>
          <p:nvPr>
            <p:ph type="title"/>
          </p:nvPr>
        </p:nvSpPr>
        <p:spPr>
          <a:xfrm>
            <a:off x="5019534" y="1137427"/>
            <a:ext cx="4562168" cy="378236"/>
          </a:xfrm>
        </p:spPr>
        <p:txBody>
          <a:bodyPr/>
          <a:lstStyle/>
          <a:p>
            <a:pPr algn="ctr"/>
            <a:r>
              <a:rPr lang="en-US" sz="2400" dirty="0"/>
              <a:t>Attributes of dataset</a:t>
            </a:r>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671332"/>
            <a:ext cx="5259554" cy="5370651"/>
          </a:xfrm>
        </p:spPr>
        <p:txBody>
          <a:bodyPr/>
          <a:lstStyle/>
          <a:p>
            <a:r>
              <a:rPr lang="en-US" b="1" dirty="0"/>
              <a:t>Considering the given dataset following are the insights drawn in graphical from:</a:t>
            </a:r>
          </a:p>
          <a:p>
            <a:endParaRPr lang="en-US" b="1" dirty="0"/>
          </a:p>
          <a:p>
            <a:r>
              <a:rPr lang="en-US" sz="2800" dirty="0"/>
              <a:t>For sales trends:</a:t>
            </a:r>
          </a:p>
          <a:p>
            <a:pPr marL="342900" indent="-342900">
              <a:buFont typeface="Arial" panose="020B0604020202020204" pitchFamily="34" charset="0"/>
              <a:buChar char="•"/>
            </a:pPr>
            <a:r>
              <a:rPr lang="en-US" dirty="0"/>
              <a:t>Month-wise sales trend</a:t>
            </a:r>
          </a:p>
          <a:p>
            <a:pPr marL="342900" indent="-342900">
              <a:buFont typeface="Arial" panose="020B0604020202020204" pitchFamily="34" charset="0"/>
              <a:buChar char="•"/>
            </a:pPr>
            <a:r>
              <a:rPr lang="en-US" dirty="0"/>
              <a:t>Yearly sales trend</a:t>
            </a:r>
          </a:p>
          <a:p>
            <a:pPr marL="342900" indent="-342900">
              <a:buFont typeface="Arial" panose="020B0604020202020204" pitchFamily="34" charset="0"/>
              <a:buChar char="•"/>
            </a:pPr>
            <a:r>
              <a:rPr lang="en-US" dirty="0"/>
              <a:t>Yearly-month-wise sales trends</a:t>
            </a:r>
          </a:p>
          <a:p>
            <a:pPr marL="342900" indent="-342900">
              <a:buFont typeface="Arial" panose="020B0604020202020204" pitchFamily="34" charset="0"/>
              <a:buChar char="•"/>
            </a:pPr>
            <a:r>
              <a:rPr lang="en-US" dirty="0"/>
              <a:t>Monthly units sold through online/offline sales channel </a:t>
            </a:r>
          </a:p>
          <a:p>
            <a:pPr marL="342900" indent="-342900">
              <a:buFont typeface="Arial" panose="020B0604020202020204" pitchFamily="34" charset="0"/>
              <a:buChar char="•"/>
            </a:pPr>
            <a:r>
              <a:rPr lang="en-US" dirty="0"/>
              <a:t>Yearly units sold through online/offline sales channel</a:t>
            </a:r>
          </a:p>
          <a:p>
            <a:endParaRPr lang="en-US" sz="1700" dirty="0"/>
          </a:p>
        </p:txBody>
      </p:sp>
      <p:pic>
        <p:nvPicPr>
          <p:cNvPr id="6" name="Picture Placeholder 5" descr="A person holding a microphone and standing in front of a group of people">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a:xfrm>
            <a:off x="7414194" y="410780"/>
            <a:ext cx="4344695" cy="6447220"/>
          </a:xfrm>
        </p:spPr>
      </p:pic>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00DCE1-26E9-C404-524E-BA12E4841C7D}"/>
              </a:ext>
            </a:extLst>
          </p:cNvPr>
          <p:cNvSpPr>
            <a:spLocks noGrp="1"/>
          </p:cNvSpPr>
          <p:nvPr>
            <p:ph type="sldNum" sz="quarter" idx="12"/>
          </p:nvPr>
        </p:nvSpPr>
        <p:spPr/>
        <p:txBody>
          <a:bodyPr/>
          <a:lstStyle/>
          <a:p>
            <a:fld id="{48F63A3B-78C7-47BE-AE5E-E10140E04643}" type="slidenum">
              <a:rPr lang="en-US" smtClean="0"/>
              <a:pPr/>
              <a:t>5</a:t>
            </a:fld>
            <a:endParaRPr lang="en-US" dirty="0"/>
          </a:p>
        </p:txBody>
      </p:sp>
      <p:pic>
        <p:nvPicPr>
          <p:cNvPr id="6" name="Picture 5">
            <a:extLst>
              <a:ext uri="{FF2B5EF4-FFF2-40B4-BE49-F238E27FC236}">
                <a16:creationId xmlns:a16="http://schemas.microsoft.com/office/drawing/2014/main" id="{0347BD86-7DD6-67B6-D112-0ACEB2692FAB}"/>
              </a:ext>
            </a:extLst>
          </p:cNvPr>
          <p:cNvPicPr>
            <a:picLocks noChangeAspect="1"/>
          </p:cNvPicPr>
          <p:nvPr/>
        </p:nvPicPr>
        <p:blipFill rotWithShape="1">
          <a:blip r:embed="rId2"/>
          <a:srcRect l="6337" t="23309" r="37271" b="9418"/>
          <a:stretch/>
        </p:blipFill>
        <p:spPr>
          <a:xfrm>
            <a:off x="2010135" y="1022182"/>
            <a:ext cx="7640433" cy="4813635"/>
          </a:xfrm>
          <a:prstGeom prst="rect">
            <a:avLst/>
          </a:prstGeom>
        </p:spPr>
      </p:pic>
    </p:spTree>
    <p:extLst>
      <p:ext uri="{BB962C8B-B14F-4D97-AF65-F5344CB8AC3E}">
        <p14:creationId xmlns:p14="http://schemas.microsoft.com/office/powerpoint/2010/main" val="3073419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86B7B4-4351-9FF3-963E-E5A03B490F32}"/>
              </a:ext>
            </a:extLst>
          </p:cNvPr>
          <p:cNvSpPr>
            <a:spLocks noGrp="1"/>
          </p:cNvSpPr>
          <p:nvPr>
            <p:ph type="sldNum" sz="quarter" idx="12"/>
          </p:nvPr>
        </p:nvSpPr>
        <p:spPr/>
        <p:txBody>
          <a:bodyPr/>
          <a:lstStyle/>
          <a:p>
            <a:fld id="{48F63A3B-78C7-47BE-AE5E-E10140E04643}" type="slidenum">
              <a:rPr lang="en-US" smtClean="0"/>
              <a:pPr/>
              <a:t>6</a:t>
            </a:fld>
            <a:endParaRPr lang="en-US" dirty="0"/>
          </a:p>
        </p:txBody>
      </p:sp>
      <p:pic>
        <p:nvPicPr>
          <p:cNvPr id="8" name="Picture 7">
            <a:extLst>
              <a:ext uri="{FF2B5EF4-FFF2-40B4-BE49-F238E27FC236}">
                <a16:creationId xmlns:a16="http://schemas.microsoft.com/office/drawing/2014/main" id="{59FA2A37-89C2-4FE0-0648-08148E58B9B3}"/>
              </a:ext>
            </a:extLst>
          </p:cNvPr>
          <p:cNvPicPr>
            <a:picLocks noChangeAspect="1"/>
          </p:cNvPicPr>
          <p:nvPr/>
        </p:nvPicPr>
        <p:blipFill rotWithShape="1">
          <a:blip r:embed="rId2"/>
          <a:srcRect l="6283" t="15382" r="36297" b="13843"/>
          <a:stretch/>
        </p:blipFill>
        <p:spPr>
          <a:xfrm>
            <a:off x="2139464" y="1151680"/>
            <a:ext cx="7528822" cy="4867155"/>
          </a:xfrm>
          <a:prstGeom prst="rect">
            <a:avLst/>
          </a:prstGeom>
        </p:spPr>
      </p:pic>
    </p:spTree>
    <p:extLst>
      <p:ext uri="{BB962C8B-B14F-4D97-AF65-F5344CB8AC3E}">
        <p14:creationId xmlns:p14="http://schemas.microsoft.com/office/powerpoint/2010/main" val="712266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BDC148-1668-F48C-26A5-C871B47DCE07}"/>
              </a:ext>
            </a:extLst>
          </p:cNvPr>
          <p:cNvSpPr>
            <a:spLocks noGrp="1"/>
          </p:cNvSpPr>
          <p:nvPr>
            <p:ph type="sldNum" sz="quarter" idx="12"/>
          </p:nvPr>
        </p:nvSpPr>
        <p:spPr/>
        <p:txBody>
          <a:bodyPr/>
          <a:lstStyle/>
          <a:p>
            <a:fld id="{48F63A3B-78C7-47BE-AE5E-E10140E04643}" type="slidenum">
              <a:rPr lang="en-US" smtClean="0"/>
              <a:pPr/>
              <a:t>7</a:t>
            </a:fld>
            <a:endParaRPr lang="en-US" dirty="0"/>
          </a:p>
        </p:txBody>
      </p:sp>
      <p:pic>
        <p:nvPicPr>
          <p:cNvPr id="4" name="Picture 3">
            <a:extLst>
              <a:ext uri="{FF2B5EF4-FFF2-40B4-BE49-F238E27FC236}">
                <a16:creationId xmlns:a16="http://schemas.microsoft.com/office/drawing/2014/main" id="{6875F37C-78E7-2FB9-0B68-44C8FDD65D67}"/>
              </a:ext>
            </a:extLst>
          </p:cNvPr>
          <p:cNvPicPr>
            <a:picLocks noChangeAspect="1"/>
          </p:cNvPicPr>
          <p:nvPr/>
        </p:nvPicPr>
        <p:blipFill rotWithShape="1">
          <a:blip r:embed="rId2"/>
          <a:srcRect l="7025" t="15583" r="34683" b="7264"/>
          <a:stretch/>
        </p:blipFill>
        <p:spPr>
          <a:xfrm>
            <a:off x="2100768" y="1137212"/>
            <a:ext cx="7378898" cy="5071489"/>
          </a:xfrm>
          <a:prstGeom prst="rect">
            <a:avLst/>
          </a:prstGeom>
        </p:spPr>
      </p:pic>
    </p:spTree>
    <p:extLst>
      <p:ext uri="{BB962C8B-B14F-4D97-AF65-F5344CB8AC3E}">
        <p14:creationId xmlns:p14="http://schemas.microsoft.com/office/powerpoint/2010/main" val="1684631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0BF6AD-D44E-DCD7-6C9E-FBE98A1E6D9C}"/>
              </a:ext>
            </a:extLst>
          </p:cNvPr>
          <p:cNvSpPr>
            <a:spLocks noGrp="1"/>
          </p:cNvSpPr>
          <p:nvPr>
            <p:ph type="sldNum" sz="quarter" idx="12"/>
          </p:nvPr>
        </p:nvSpPr>
        <p:spPr/>
        <p:txBody>
          <a:bodyPr/>
          <a:lstStyle/>
          <a:p>
            <a:fld id="{48F63A3B-78C7-47BE-AE5E-E10140E04643}" type="slidenum">
              <a:rPr lang="en-US" smtClean="0"/>
              <a:pPr/>
              <a:t>8</a:t>
            </a:fld>
            <a:endParaRPr lang="en-US" dirty="0"/>
          </a:p>
        </p:txBody>
      </p:sp>
      <p:pic>
        <p:nvPicPr>
          <p:cNvPr id="4" name="Picture 3">
            <a:extLst>
              <a:ext uri="{FF2B5EF4-FFF2-40B4-BE49-F238E27FC236}">
                <a16:creationId xmlns:a16="http://schemas.microsoft.com/office/drawing/2014/main" id="{337AA17F-C330-8C61-0C7C-9974BB271345}"/>
              </a:ext>
            </a:extLst>
          </p:cNvPr>
          <p:cNvPicPr>
            <a:picLocks noChangeAspect="1"/>
          </p:cNvPicPr>
          <p:nvPr/>
        </p:nvPicPr>
        <p:blipFill rotWithShape="1">
          <a:blip r:embed="rId2"/>
          <a:srcRect l="6283" t="23091" r="37341" b="9659"/>
          <a:stretch/>
        </p:blipFill>
        <p:spPr>
          <a:xfrm>
            <a:off x="2069673" y="1088021"/>
            <a:ext cx="8052653" cy="5058136"/>
          </a:xfrm>
          <a:prstGeom prst="rect">
            <a:avLst/>
          </a:prstGeom>
        </p:spPr>
      </p:pic>
    </p:spTree>
    <p:extLst>
      <p:ext uri="{BB962C8B-B14F-4D97-AF65-F5344CB8AC3E}">
        <p14:creationId xmlns:p14="http://schemas.microsoft.com/office/powerpoint/2010/main" val="3795883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3A5160-9A58-7DBB-5BD4-78391D963B78}"/>
              </a:ext>
            </a:extLst>
          </p:cNvPr>
          <p:cNvSpPr>
            <a:spLocks noGrp="1"/>
          </p:cNvSpPr>
          <p:nvPr>
            <p:ph type="sldNum" sz="quarter" idx="12"/>
          </p:nvPr>
        </p:nvSpPr>
        <p:spPr/>
        <p:txBody>
          <a:bodyPr/>
          <a:lstStyle/>
          <a:p>
            <a:fld id="{48F63A3B-78C7-47BE-AE5E-E10140E04643}" type="slidenum">
              <a:rPr lang="en-US" smtClean="0"/>
              <a:pPr/>
              <a:t>9</a:t>
            </a:fld>
            <a:endParaRPr lang="en-US" dirty="0"/>
          </a:p>
        </p:txBody>
      </p:sp>
      <p:pic>
        <p:nvPicPr>
          <p:cNvPr id="6" name="Picture 5">
            <a:extLst>
              <a:ext uri="{FF2B5EF4-FFF2-40B4-BE49-F238E27FC236}">
                <a16:creationId xmlns:a16="http://schemas.microsoft.com/office/drawing/2014/main" id="{100A641F-5E45-095E-E8CB-160B0D7CAFE4}"/>
              </a:ext>
            </a:extLst>
          </p:cNvPr>
          <p:cNvPicPr>
            <a:picLocks noChangeAspect="1"/>
          </p:cNvPicPr>
          <p:nvPr/>
        </p:nvPicPr>
        <p:blipFill rotWithShape="1">
          <a:blip r:embed="rId2"/>
          <a:srcRect l="6283" t="18278" r="37341" b="14205"/>
          <a:stretch/>
        </p:blipFill>
        <p:spPr>
          <a:xfrm>
            <a:off x="1944700" y="1215342"/>
            <a:ext cx="7986378" cy="5016506"/>
          </a:xfrm>
          <a:prstGeom prst="rect">
            <a:avLst/>
          </a:prstGeom>
        </p:spPr>
      </p:pic>
    </p:spTree>
    <p:extLst>
      <p:ext uri="{BB962C8B-B14F-4D97-AF65-F5344CB8AC3E}">
        <p14:creationId xmlns:p14="http://schemas.microsoft.com/office/powerpoint/2010/main" val="313721957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{D395877E-36EA-49C4-BD28-057804B7C8EC}tf78438558_win32</Template>
  <TotalTime>115</TotalTime>
  <Words>291</Words>
  <Application>Microsoft Office PowerPoint</Application>
  <PresentationFormat>Widescreen</PresentationFormat>
  <Paragraphs>73</Paragraphs>
  <Slides>28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Arial Black</vt:lpstr>
      <vt:lpstr>Calibri</vt:lpstr>
      <vt:lpstr>Sabon Next LT</vt:lpstr>
      <vt:lpstr>Custom</vt:lpstr>
      <vt:lpstr>Amazon sales data analytics</vt:lpstr>
      <vt:lpstr>Problem statement</vt:lpstr>
      <vt:lpstr>Attributes of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daksh ule</dc:creator>
  <cp:lastModifiedBy>daksh ule</cp:lastModifiedBy>
  <cp:revision>1</cp:revision>
  <dcterms:created xsi:type="dcterms:W3CDTF">2024-08-12T06:42:42Z</dcterms:created>
  <dcterms:modified xsi:type="dcterms:W3CDTF">2024-08-12T08:38:27Z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