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07" r:id="rId7"/>
    <p:sldId id="281" r:id="rId8"/>
    <p:sldId id="323" r:id="rId9"/>
    <p:sldId id="324" r:id="rId10"/>
    <p:sldId id="326" r:id="rId11"/>
    <p:sldId id="327" r:id="rId12"/>
    <p:sldId id="328" r:id="rId13"/>
    <p:sldId id="329" r:id="rId14"/>
    <p:sldId id="330" r:id="rId15"/>
    <p:sldId id="332" r:id="rId16"/>
    <p:sldId id="331" r:id="rId17"/>
    <p:sldId id="333" r:id="rId18"/>
    <p:sldId id="334"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75" d="100"/>
          <a:sy n="75" d="100"/>
        </p:scale>
        <p:origin x="974" y="125"/>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5585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0792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47718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Financial data analysis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7F2011-CD1C-06B5-DC07-6E4A7D3C53C8}"/>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5" name="Picture 4">
            <a:extLst>
              <a:ext uri="{FF2B5EF4-FFF2-40B4-BE49-F238E27FC236}">
                <a16:creationId xmlns:a16="http://schemas.microsoft.com/office/drawing/2014/main" id="{377F6DAE-D0F5-20B8-E63E-76CF46BBF75B}"/>
              </a:ext>
            </a:extLst>
          </p:cNvPr>
          <p:cNvPicPr>
            <a:picLocks noChangeAspect="1"/>
          </p:cNvPicPr>
          <p:nvPr/>
        </p:nvPicPr>
        <p:blipFill rotWithShape="1">
          <a:blip r:embed="rId2"/>
          <a:srcRect l="21333" t="33333" r="47167" b="25185"/>
          <a:stretch/>
        </p:blipFill>
        <p:spPr>
          <a:xfrm>
            <a:off x="2341880" y="930392"/>
            <a:ext cx="7406640" cy="5486400"/>
          </a:xfrm>
          <a:prstGeom prst="rect">
            <a:avLst/>
          </a:prstGeom>
        </p:spPr>
      </p:pic>
      <p:sp>
        <p:nvSpPr>
          <p:cNvPr id="6" name="TextBox 5">
            <a:extLst>
              <a:ext uri="{FF2B5EF4-FFF2-40B4-BE49-F238E27FC236}">
                <a16:creationId xmlns:a16="http://schemas.microsoft.com/office/drawing/2014/main" id="{9E9B811F-F142-6DA1-9139-5663F5DE0BC9}"/>
              </a:ext>
            </a:extLst>
          </p:cNvPr>
          <p:cNvSpPr txBox="1"/>
          <p:nvPr/>
        </p:nvSpPr>
        <p:spPr>
          <a:xfrm>
            <a:off x="4145280" y="396405"/>
            <a:ext cx="3901440" cy="366090"/>
          </a:xfrm>
          <a:prstGeom prst="rect">
            <a:avLst/>
          </a:prstGeom>
          <a:noFill/>
        </p:spPr>
        <p:txBody>
          <a:bodyPr wrap="square" rtlCol="0">
            <a:spAutoFit/>
          </a:bodyPr>
          <a:lstStyle/>
          <a:p>
            <a:r>
              <a:rPr lang="en-US" dirty="0"/>
              <a:t>Best Scatter Plot with Degree 3</a:t>
            </a:r>
            <a:endParaRPr lang="en-IN" dirty="0"/>
          </a:p>
        </p:txBody>
      </p:sp>
    </p:spTree>
    <p:extLst>
      <p:ext uri="{BB962C8B-B14F-4D97-AF65-F5344CB8AC3E}">
        <p14:creationId xmlns:p14="http://schemas.microsoft.com/office/powerpoint/2010/main" val="112586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589280" y="559572"/>
            <a:ext cx="5405120" cy="6054588"/>
          </a:xfrm>
        </p:spPr>
        <p:txBody>
          <a:bodyPr>
            <a:normAutofit/>
          </a:bodyPr>
          <a:lstStyle/>
          <a:p>
            <a:r>
              <a:rPr lang="en-US" sz="1700" b="1" dirty="0"/>
              <a:t>For further insights we have calculated coefficient of correlation and coefficient of determination.</a:t>
            </a:r>
          </a:p>
          <a:p>
            <a:endParaRPr lang="en-US" sz="1700" b="1" dirty="0"/>
          </a:p>
          <a:p>
            <a:r>
              <a:rPr lang="en-US" sz="1700" b="1" dirty="0"/>
              <a:t> Correlation coefficient (0.61):</a:t>
            </a:r>
          </a:p>
          <a:p>
            <a:r>
              <a:rPr lang="en-US" sz="1700" b="1" dirty="0"/>
              <a:t>    </a:t>
            </a:r>
            <a:r>
              <a:rPr lang="en-US" sz="1700" dirty="0"/>
              <a:t>- Indicates a moderate to strong positive linear relationship between market capitalization and quarterly sales.</a:t>
            </a:r>
          </a:p>
          <a:p>
            <a:r>
              <a:rPr lang="en-US" sz="1700" dirty="0"/>
              <a:t>    - As market capitalization increases, quarterly sales tend to increase as well.</a:t>
            </a:r>
          </a:p>
          <a:p>
            <a:endParaRPr lang="en-US" sz="1700" b="1" dirty="0"/>
          </a:p>
          <a:p>
            <a:r>
              <a:rPr lang="en-US" sz="1700" b="1" dirty="0"/>
              <a:t>- Coefficient of determination (R^2) (0.37):</a:t>
            </a:r>
          </a:p>
          <a:p>
            <a:r>
              <a:rPr lang="en-US" sz="1700" b="1" dirty="0"/>
              <a:t>    - </a:t>
            </a:r>
            <a:r>
              <a:rPr lang="en-US" sz="1700" dirty="0"/>
              <a:t>Suggests that about 37% of the variation in quarterly sales can be explained by the variation in market capitalization.</a:t>
            </a:r>
          </a:p>
          <a:p>
            <a:r>
              <a:rPr lang="en-US" sz="1700" dirty="0"/>
              <a:t>    - This means that while there is a significant relationship between the two variables, there are still other factors influencing quarterly sales that are not captured by market capitalization alone.</a:t>
            </a:r>
          </a:p>
          <a:p>
            <a:endParaRPr lang="en-US" sz="1700" b="1" dirty="0"/>
          </a:p>
          <a:p>
            <a:endParaRPr lang="en-US" sz="1700" b="1" dirty="0"/>
          </a:p>
          <a:p>
            <a:endParaRPr lang="en-US" sz="1700"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426365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BFFC61-25A2-7AB4-F509-6EF5A8FBABAE}"/>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4" name="Picture 3">
            <a:extLst>
              <a:ext uri="{FF2B5EF4-FFF2-40B4-BE49-F238E27FC236}">
                <a16:creationId xmlns:a16="http://schemas.microsoft.com/office/drawing/2014/main" id="{00CF2FCC-96BD-ADF0-8254-FDC2EF4B49C9}"/>
              </a:ext>
            </a:extLst>
          </p:cNvPr>
          <p:cNvPicPr>
            <a:picLocks noChangeAspect="1"/>
          </p:cNvPicPr>
          <p:nvPr/>
        </p:nvPicPr>
        <p:blipFill rotWithShape="1">
          <a:blip r:embed="rId2"/>
          <a:srcRect l="18417" t="27555" r="43500" b="41334"/>
          <a:stretch/>
        </p:blipFill>
        <p:spPr>
          <a:xfrm>
            <a:off x="1889760" y="1513840"/>
            <a:ext cx="8468166" cy="3891280"/>
          </a:xfrm>
          <a:prstGeom prst="rect">
            <a:avLst/>
          </a:prstGeom>
        </p:spPr>
      </p:pic>
    </p:spTree>
    <p:extLst>
      <p:ext uri="{BB962C8B-B14F-4D97-AF65-F5344CB8AC3E}">
        <p14:creationId xmlns:p14="http://schemas.microsoft.com/office/powerpoint/2010/main" val="315676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589280" y="559572"/>
            <a:ext cx="5405120" cy="6054588"/>
          </a:xfrm>
        </p:spPr>
        <p:txBody>
          <a:bodyPr>
            <a:normAutofit lnSpcReduction="10000"/>
          </a:bodyPr>
          <a:lstStyle/>
          <a:p>
            <a:endParaRPr lang="en-US" sz="1700" dirty="0"/>
          </a:p>
          <a:p>
            <a:r>
              <a:rPr lang="en-US" sz="1700" b="1" dirty="0"/>
              <a:t>Lastly to finish up we have a decision tree. Here we have split the data into training and test sets and trained the model.</a:t>
            </a:r>
          </a:p>
          <a:p>
            <a:endParaRPr lang="en-US" sz="1700" b="1" dirty="0"/>
          </a:p>
          <a:p>
            <a:r>
              <a:rPr lang="en-US" sz="1700" b="1" dirty="0"/>
              <a:t>Tree plot displays the following parameters for each node:</a:t>
            </a:r>
          </a:p>
          <a:p>
            <a:endParaRPr lang="en-US" sz="1700" dirty="0"/>
          </a:p>
          <a:p>
            <a:r>
              <a:rPr lang="en-US" sz="1700" b="1" dirty="0"/>
              <a:t>1. Mar Cap-Crore: </a:t>
            </a:r>
            <a:r>
              <a:rPr lang="en-US" sz="1700" dirty="0"/>
              <a:t>This is the feature (or attribute) being used to split the data at this node. In this case, it's the market capitalization in Crores.</a:t>
            </a:r>
          </a:p>
          <a:p>
            <a:endParaRPr lang="en-US" sz="1700" dirty="0"/>
          </a:p>
          <a:p>
            <a:r>
              <a:rPr lang="en-US" sz="1700" b="1" dirty="0"/>
              <a:t>2. Squared Error: </a:t>
            </a:r>
            <a:r>
              <a:rPr lang="en-US" sz="1700" dirty="0"/>
              <a:t>This is the measure of impurity or variance in the target variable (Quarterly Sales) for the samples in this node. </a:t>
            </a:r>
            <a:r>
              <a:rPr lang="en-US" sz="1700" dirty="0">
                <a:solidFill>
                  <a:srgbClr val="FF0000"/>
                </a:solidFill>
              </a:rPr>
              <a:t>A lower value indicates more homogeneous samples.</a:t>
            </a:r>
          </a:p>
          <a:p>
            <a:endParaRPr lang="en-US" sz="1700" dirty="0"/>
          </a:p>
          <a:p>
            <a:r>
              <a:rPr lang="en-US" sz="1700" b="1" dirty="0"/>
              <a:t>3. Samples: </a:t>
            </a:r>
            <a:r>
              <a:rPr lang="en-US" sz="1700" dirty="0"/>
              <a:t>This represents the number of data points (samples) that fall within this node.</a:t>
            </a:r>
          </a:p>
          <a:p>
            <a:endParaRPr lang="en-US" sz="1700" dirty="0"/>
          </a:p>
          <a:p>
            <a:r>
              <a:rPr lang="en-US" sz="1700" b="1" dirty="0"/>
              <a:t>4. Values: </a:t>
            </a:r>
            <a:r>
              <a:rPr lang="en-US" sz="1700" dirty="0"/>
              <a:t>This shows the distribution of the target variable (Quarterly Sales) for the samples in this node. It's usually represented as a list of values, where each value corresponds to a specific class or range of values.</a:t>
            </a:r>
          </a:p>
          <a:p>
            <a:endParaRPr lang="en-US" sz="1700"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394890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DB12F2-7082-CDE4-0660-DF97E11B86F2}"/>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a16="http://schemas.microsoft.com/office/drawing/2014/main" id="{6237FB35-B90D-E7A7-6DDD-396F4A1F64BD}"/>
              </a:ext>
            </a:extLst>
          </p:cNvPr>
          <p:cNvPicPr>
            <a:picLocks noChangeAspect="1"/>
          </p:cNvPicPr>
          <p:nvPr/>
        </p:nvPicPr>
        <p:blipFill rotWithShape="1">
          <a:blip r:embed="rId2"/>
          <a:srcRect l="1417" t="8592" r="26333" b="18074"/>
          <a:stretch/>
        </p:blipFill>
        <p:spPr>
          <a:xfrm>
            <a:off x="71121" y="1"/>
            <a:ext cx="12120880" cy="6857999"/>
          </a:xfrm>
          <a:prstGeom prst="rect">
            <a:avLst/>
          </a:prstGeom>
        </p:spPr>
      </p:pic>
    </p:spTree>
    <p:extLst>
      <p:ext uri="{BB962C8B-B14F-4D97-AF65-F5344CB8AC3E}">
        <p14:creationId xmlns:p14="http://schemas.microsoft.com/office/powerpoint/2010/main" val="335931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33B7-C0B4-5952-C41C-9705E934016C}"/>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94203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40774" y="739570"/>
            <a:ext cx="4562168" cy="378236"/>
          </a:xfrm>
        </p:spPr>
        <p:txBody>
          <a:bodyPr/>
          <a:lstStyle/>
          <a:p>
            <a:pPr algn="ctr"/>
            <a:r>
              <a:rPr lang="en-US" sz="2400"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26142" y="1471366"/>
            <a:ext cx="6583680" cy="3207344"/>
          </a:xfrm>
        </p:spPr>
        <p:txBody>
          <a:bodyPr>
            <a:noAutofit/>
          </a:bodyPr>
          <a:lstStyle/>
          <a:p>
            <a:r>
              <a:rPr lang="en-US" sz="1800" dirty="0"/>
              <a:t>Without analyzing the competition, it is difficult for a business to survive. You are tasked to </a:t>
            </a:r>
            <a:r>
              <a:rPr lang="en-US" sz="1800" dirty="0" err="1"/>
              <a:t>analyse</a:t>
            </a:r>
            <a:r>
              <a:rPr lang="en-US" sz="1800" dirty="0"/>
              <a:t> the competition for the management to provide better results. This data set has information on the market capitalization of the top 500 companies in India. Serial </a:t>
            </a:r>
            <a:r>
              <a:rPr lang="en-US" sz="1800" dirty="0" err="1"/>
              <a:t>NumberNameName</a:t>
            </a:r>
            <a:r>
              <a:rPr lang="en-US" sz="1800" dirty="0"/>
              <a:t> of </a:t>
            </a:r>
            <a:r>
              <a:rPr lang="en-US" sz="1800" dirty="0" err="1"/>
              <a:t>CompanyMar</a:t>
            </a:r>
            <a:r>
              <a:rPr lang="en-US" sz="1800" dirty="0"/>
              <a:t> Cap – </a:t>
            </a:r>
            <a:r>
              <a:rPr lang="en-US" sz="1800" dirty="0" err="1"/>
              <a:t>CroreMarket</a:t>
            </a:r>
            <a:r>
              <a:rPr lang="en-US" sz="1800" dirty="0"/>
              <a:t> Capitalization in </a:t>
            </a:r>
            <a:r>
              <a:rPr lang="en-US" sz="1800" dirty="0" err="1"/>
              <a:t>CroresSales</a:t>
            </a:r>
            <a:r>
              <a:rPr lang="en-US" sz="1800" dirty="0"/>
              <a:t> </a:t>
            </a:r>
            <a:r>
              <a:rPr lang="en-US" sz="1800" dirty="0" err="1"/>
              <a:t>Qtr</a:t>
            </a:r>
            <a:r>
              <a:rPr lang="en-US" sz="1800" dirty="0"/>
              <a:t> – </a:t>
            </a:r>
            <a:r>
              <a:rPr lang="en-US" sz="1800" dirty="0" err="1"/>
              <a:t>CroreQuarterly</a:t>
            </a:r>
            <a:r>
              <a:rPr lang="en-US" sz="1800" dirty="0"/>
              <a:t> Sale in crores</a:t>
            </a:r>
          </a:p>
          <a:p>
            <a:r>
              <a:rPr lang="en-US" sz="1800" dirty="0"/>
              <a:t>This project aims to perform the following task:</a:t>
            </a:r>
          </a:p>
          <a:p>
            <a:pPr marL="342900" indent="-342900">
              <a:buFont typeface="Arial" panose="020B0604020202020204" pitchFamily="34" charset="0"/>
              <a:buChar char="•"/>
            </a:pPr>
            <a:r>
              <a:rPr lang="en-US" sz="1800" dirty="0"/>
              <a:t>ETL: Extract-Transform-Load some Amazon dataset and find for me Sales-trend -&gt; month-wise, year-wise, yearly-month-wise.</a:t>
            </a:r>
          </a:p>
          <a:p>
            <a:pPr marL="342900" indent="-342900">
              <a:buFont typeface="Arial" panose="020B0604020202020204" pitchFamily="34" charset="0"/>
              <a:buChar char="•"/>
            </a:pPr>
            <a:r>
              <a:rPr lang="en-US" sz="1800" dirty="0"/>
              <a:t>Finding key metrics and factors and show the meaningful relationships between attributes.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5" name="Content Placeholder 2">
            <a:extLst>
              <a:ext uri="{FF2B5EF4-FFF2-40B4-BE49-F238E27FC236}">
                <a16:creationId xmlns:a16="http://schemas.microsoft.com/office/drawing/2014/main" id="{D7814F6A-BE4C-35BE-7E7C-175C38F0CF11}"/>
              </a:ext>
            </a:extLst>
          </p:cNvPr>
          <p:cNvSpPr txBox="1">
            <a:spLocks/>
          </p:cNvSpPr>
          <p:nvPr/>
        </p:nvSpPr>
        <p:spPr>
          <a:xfrm>
            <a:off x="6096000" y="2134993"/>
            <a:ext cx="3283974" cy="3207344"/>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000000"/>
                </a:solidFill>
                <a:latin typeface="Calibri" panose="020F0502020204030204" pitchFamily="34" charset="0"/>
              </a:rPr>
              <a:t>Name(of Companies)</a:t>
            </a:r>
          </a:p>
          <a:p>
            <a:endParaRPr lang="en-US" sz="180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Sales-</a:t>
            </a:r>
            <a:r>
              <a:rPr lang="en-US" sz="1800" dirty="0" err="1">
                <a:solidFill>
                  <a:srgbClr val="000000"/>
                </a:solidFill>
                <a:latin typeface="Calibri" panose="020F0502020204030204" pitchFamily="34" charset="0"/>
              </a:rPr>
              <a:t>Otr</a:t>
            </a:r>
            <a:r>
              <a:rPr lang="en-US" sz="1800" dirty="0">
                <a:solidFill>
                  <a:srgbClr val="000000"/>
                </a:solidFill>
                <a:latin typeface="Calibri" panose="020F0502020204030204" pitchFamily="34" charset="0"/>
              </a:rPr>
              <a:t>(</a:t>
            </a:r>
            <a:r>
              <a:rPr lang="en-US" sz="1800" dirty="0" err="1">
                <a:solidFill>
                  <a:srgbClr val="000000"/>
                </a:solidFill>
                <a:latin typeface="Calibri" panose="020F0502020204030204" pitchFamily="34" charset="0"/>
              </a:rPr>
              <a:t>quaterly</a:t>
            </a:r>
            <a:r>
              <a:rPr lang="en-US" sz="1800" dirty="0">
                <a:solidFill>
                  <a:srgbClr val="000000"/>
                </a:solidFill>
                <a:latin typeface="Calibri" panose="020F0502020204030204" pitchFamily="34" charset="0"/>
              </a:rPr>
              <a:t> sales)</a:t>
            </a:r>
          </a:p>
          <a:p>
            <a:endParaRPr lang="en-US" sz="180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Mar – Cap(market capitalization)</a:t>
            </a:r>
            <a:endParaRPr lang="en-US" sz="1200" dirty="0"/>
          </a:p>
        </p:txBody>
      </p:sp>
      <p:sp>
        <p:nvSpPr>
          <p:cNvPr id="8" name="Title 1">
            <a:extLst>
              <a:ext uri="{FF2B5EF4-FFF2-40B4-BE49-F238E27FC236}">
                <a16:creationId xmlns:a16="http://schemas.microsoft.com/office/drawing/2014/main" id="{AA56450C-8646-C9C7-9DFA-DEB27083879F}"/>
              </a:ext>
            </a:extLst>
          </p:cNvPr>
          <p:cNvSpPr>
            <a:spLocks noGrp="1"/>
          </p:cNvSpPr>
          <p:nvPr>
            <p:ph type="title"/>
          </p:nvPr>
        </p:nvSpPr>
        <p:spPr>
          <a:xfrm>
            <a:off x="5019534" y="1137427"/>
            <a:ext cx="4562168" cy="378236"/>
          </a:xfrm>
        </p:spPr>
        <p:txBody>
          <a:bodyPr/>
          <a:lstStyle/>
          <a:p>
            <a:pPr algn="ctr"/>
            <a:r>
              <a:rPr lang="en-US" sz="2400" dirty="0"/>
              <a:t>Attributes of dataset</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36446" y="671333"/>
            <a:ext cx="5259554" cy="761227"/>
          </a:xfrm>
        </p:spPr>
        <p:txBody>
          <a:bodyPr>
            <a:normAutofit/>
          </a:bodyPr>
          <a:lstStyle/>
          <a:p>
            <a:r>
              <a:rPr lang="en-US" sz="1600" dirty="0"/>
              <a:t>From given financial data, after sorting the data for top 10 companies with maximum market </a:t>
            </a:r>
            <a:r>
              <a:rPr lang="en-US" sz="1600" dirty="0" err="1"/>
              <a:t>capitalisation</a:t>
            </a:r>
            <a:r>
              <a:rPr lang="en-US" sz="1600" dirty="0"/>
              <a:t>, following are the obtained results:</a:t>
            </a:r>
          </a:p>
          <a:p>
            <a:endParaRPr lang="en-US" b="1" dirty="0"/>
          </a:p>
          <a:p>
            <a:endParaRPr lang="en-US" dirty="0"/>
          </a:p>
          <a:p>
            <a:endParaRPr lang="en-US" sz="1700"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pic>
        <p:nvPicPr>
          <p:cNvPr id="4" name="Picture 3">
            <a:extLst>
              <a:ext uri="{FF2B5EF4-FFF2-40B4-BE49-F238E27FC236}">
                <a16:creationId xmlns:a16="http://schemas.microsoft.com/office/drawing/2014/main" id="{6065FDD4-9A53-776B-ECCE-13B0868A54B1}"/>
              </a:ext>
            </a:extLst>
          </p:cNvPr>
          <p:cNvPicPr>
            <a:picLocks noChangeAspect="1"/>
          </p:cNvPicPr>
          <p:nvPr/>
        </p:nvPicPr>
        <p:blipFill rotWithShape="1">
          <a:blip r:embed="rId4"/>
          <a:srcRect l="19251" t="52593" r="51915" b="27703"/>
          <a:stretch/>
        </p:blipFill>
        <p:spPr>
          <a:xfrm>
            <a:off x="568960" y="2265680"/>
            <a:ext cx="6766560" cy="2600960"/>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00DCE1-26E9-C404-524E-BA12E4841C7D}"/>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7" name="Picture 6">
            <a:extLst>
              <a:ext uri="{FF2B5EF4-FFF2-40B4-BE49-F238E27FC236}">
                <a16:creationId xmlns:a16="http://schemas.microsoft.com/office/drawing/2014/main" id="{589AEFA0-6195-55C9-DBF4-6D6C201D1012}"/>
              </a:ext>
            </a:extLst>
          </p:cNvPr>
          <p:cNvPicPr>
            <a:picLocks noChangeAspect="1"/>
          </p:cNvPicPr>
          <p:nvPr/>
        </p:nvPicPr>
        <p:blipFill rotWithShape="1">
          <a:blip r:embed="rId2"/>
          <a:srcRect l="21250" t="33037" r="44333" b="25037"/>
          <a:stretch/>
        </p:blipFill>
        <p:spPr>
          <a:xfrm>
            <a:off x="2072640" y="904239"/>
            <a:ext cx="7640320" cy="5235377"/>
          </a:xfrm>
          <a:prstGeom prst="rect">
            <a:avLst/>
          </a:prstGeom>
        </p:spPr>
      </p:pic>
    </p:spTree>
    <p:extLst>
      <p:ext uri="{BB962C8B-B14F-4D97-AF65-F5344CB8AC3E}">
        <p14:creationId xmlns:p14="http://schemas.microsoft.com/office/powerpoint/2010/main" val="307341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86B7B4-4351-9FF3-963E-E5A03B490F32}"/>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4" name="Picture 3">
            <a:extLst>
              <a:ext uri="{FF2B5EF4-FFF2-40B4-BE49-F238E27FC236}">
                <a16:creationId xmlns:a16="http://schemas.microsoft.com/office/drawing/2014/main" id="{26C14417-89E4-823B-FBF5-7AB4A83957A9}"/>
              </a:ext>
            </a:extLst>
          </p:cNvPr>
          <p:cNvPicPr>
            <a:picLocks noChangeAspect="1"/>
          </p:cNvPicPr>
          <p:nvPr/>
        </p:nvPicPr>
        <p:blipFill rotWithShape="1">
          <a:blip r:embed="rId2"/>
          <a:srcRect l="21167" t="33333" r="44917" b="24444"/>
          <a:stretch/>
        </p:blipFill>
        <p:spPr>
          <a:xfrm>
            <a:off x="2184400" y="978056"/>
            <a:ext cx="7487920" cy="5243384"/>
          </a:xfrm>
          <a:prstGeom prst="rect">
            <a:avLst/>
          </a:prstGeom>
        </p:spPr>
      </p:pic>
    </p:spTree>
    <p:extLst>
      <p:ext uri="{BB962C8B-B14F-4D97-AF65-F5344CB8AC3E}">
        <p14:creationId xmlns:p14="http://schemas.microsoft.com/office/powerpoint/2010/main" val="71226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589280" y="559572"/>
            <a:ext cx="5405120" cy="6054588"/>
          </a:xfrm>
        </p:spPr>
        <p:txBody>
          <a:bodyPr>
            <a:normAutofit fontScale="92500" lnSpcReduction="20000"/>
          </a:bodyPr>
          <a:lstStyle/>
          <a:p>
            <a:r>
              <a:rPr lang="en-US" sz="1700" b="1" dirty="0"/>
              <a:t>For further insights we have scatter plots with line of regression and threshold calculated for cubic polynomial.</a:t>
            </a:r>
          </a:p>
          <a:p>
            <a:endParaRPr lang="en-US" sz="1700" dirty="0"/>
          </a:p>
          <a:p>
            <a:r>
              <a:rPr lang="en-US" sz="1700" dirty="0"/>
              <a:t>The threshold value represents the market capitalization level beyond which quarterly sales tend to increase significantly.</a:t>
            </a:r>
          </a:p>
          <a:p>
            <a:endParaRPr lang="en-US" sz="1700" b="1" dirty="0"/>
          </a:p>
          <a:p>
            <a:r>
              <a:rPr lang="en-US" sz="1700" b="1" dirty="0"/>
              <a:t>Why cubic model?</a:t>
            </a:r>
          </a:p>
          <a:p>
            <a:r>
              <a:rPr lang="en-US" sz="1700" dirty="0"/>
              <a:t>Cubic models are often more flexible than quadratic models, but less prone to overfitting than higher-degree models like quartic or quintic.</a:t>
            </a:r>
          </a:p>
          <a:p>
            <a:r>
              <a:rPr lang="en-US" sz="1700" dirty="0"/>
              <a:t>By selecting the cubic model, it is likely to get a better generalization of the data, and the threshold value it provides should be more reliable.</a:t>
            </a:r>
          </a:p>
          <a:p>
            <a:endParaRPr lang="en-US" sz="1700" dirty="0"/>
          </a:p>
          <a:p>
            <a:r>
              <a:rPr lang="en-US" sz="1700" b="1" dirty="0"/>
              <a:t>Experimental results:</a:t>
            </a:r>
          </a:p>
          <a:p>
            <a:r>
              <a:rPr lang="en-US" sz="1700" dirty="0"/>
              <a:t> In  model with  degree 4 polynomial regression line does touch some points on the scatter plot, but doesn't intersect them perfectly. This suggests that the model is capturing the general trend of the data, but might not be fitting each point exactly.</a:t>
            </a:r>
          </a:p>
          <a:p>
            <a:endParaRPr lang="en-US" sz="1700" dirty="0"/>
          </a:p>
          <a:p>
            <a:r>
              <a:rPr lang="en-US" sz="1700" b="1" dirty="0"/>
              <a:t>Degree 3 (Cubic): </a:t>
            </a:r>
          </a:p>
          <a:p>
            <a:r>
              <a:rPr lang="en-US" sz="1700" dirty="0"/>
              <a:t>Threshold value</a:t>
            </a:r>
            <a:r>
              <a:rPr lang="en-US" sz="1700" b="1" dirty="0"/>
              <a:t> 380669</a:t>
            </a:r>
            <a:r>
              <a:rPr lang="en-US" sz="1700" dirty="0"/>
              <a:t>, this means that quarterly sales tend to increase significantly when market capitalization exceeds this value.</a:t>
            </a:r>
          </a:p>
          <a:p>
            <a:endParaRPr lang="en-US" sz="1700" dirty="0"/>
          </a:p>
          <a:p>
            <a:r>
              <a:rPr lang="en-US" sz="1700" dirty="0"/>
              <a:t>    - This value is lower than the quadratic model's threshold, which might indicate that the cubic model is capturing a more complex relationship and avoid overfitting.</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7649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F8A053-8139-0542-1FA8-627F37DA29A5}"/>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id="{2FB16D8D-8133-C03F-4650-DC34C8B92BBA}"/>
              </a:ext>
            </a:extLst>
          </p:cNvPr>
          <p:cNvPicPr>
            <a:picLocks noChangeAspect="1"/>
          </p:cNvPicPr>
          <p:nvPr/>
        </p:nvPicPr>
        <p:blipFill rotWithShape="1">
          <a:blip r:embed="rId2"/>
          <a:srcRect l="21333" t="36591" r="46917" b="23556"/>
          <a:stretch/>
        </p:blipFill>
        <p:spPr>
          <a:xfrm>
            <a:off x="2600960" y="944879"/>
            <a:ext cx="7244080" cy="5114587"/>
          </a:xfrm>
          <a:prstGeom prst="rect">
            <a:avLst/>
          </a:prstGeom>
        </p:spPr>
      </p:pic>
    </p:spTree>
    <p:extLst>
      <p:ext uri="{BB962C8B-B14F-4D97-AF65-F5344CB8AC3E}">
        <p14:creationId xmlns:p14="http://schemas.microsoft.com/office/powerpoint/2010/main" val="407857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ED8E3A-61A6-C985-BB23-A7A068A138EA}"/>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4" name="Picture 3">
            <a:extLst>
              <a:ext uri="{FF2B5EF4-FFF2-40B4-BE49-F238E27FC236}">
                <a16:creationId xmlns:a16="http://schemas.microsoft.com/office/drawing/2014/main" id="{D830272A-0D02-484E-3FA3-603A65D7E144}"/>
              </a:ext>
            </a:extLst>
          </p:cNvPr>
          <p:cNvPicPr>
            <a:picLocks noChangeAspect="1"/>
          </p:cNvPicPr>
          <p:nvPr/>
        </p:nvPicPr>
        <p:blipFill rotWithShape="1">
          <a:blip r:embed="rId2"/>
          <a:srcRect l="21166" t="48742" r="46667" b="12444"/>
          <a:stretch/>
        </p:blipFill>
        <p:spPr>
          <a:xfrm>
            <a:off x="2407920" y="1428350"/>
            <a:ext cx="7071360" cy="4799731"/>
          </a:xfrm>
          <a:prstGeom prst="rect">
            <a:avLst/>
          </a:prstGeom>
        </p:spPr>
      </p:pic>
      <p:sp>
        <p:nvSpPr>
          <p:cNvPr id="5" name="TextBox 4">
            <a:extLst>
              <a:ext uri="{FF2B5EF4-FFF2-40B4-BE49-F238E27FC236}">
                <a16:creationId xmlns:a16="http://schemas.microsoft.com/office/drawing/2014/main" id="{BE3142CA-CB93-53C0-F3FA-A0EB28B7CB25}"/>
              </a:ext>
            </a:extLst>
          </p:cNvPr>
          <p:cNvSpPr txBox="1"/>
          <p:nvPr/>
        </p:nvSpPr>
        <p:spPr>
          <a:xfrm>
            <a:off x="2245360" y="457199"/>
            <a:ext cx="7396480" cy="1200329"/>
          </a:xfrm>
          <a:prstGeom prst="rect">
            <a:avLst/>
          </a:prstGeom>
          <a:noFill/>
        </p:spPr>
        <p:txBody>
          <a:bodyPr wrap="square" rtlCol="0">
            <a:spAutoFit/>
          </a:bodyPr>
          <a:lstStyle/>
          <a:p>
            <a:r>
              <a:rPr lang="en-US" dirty="0"/>
              <a:t>Line of regression with Degree 1, Threshold value -8029</a:t>
            </a:r>
          </a:p>
          <a:p>
            <a:r>
              <a:rPr lang="en-US" dirty="0"/>
              <a:t>    - This suggests that the linear model doesn't capture the relationship well, as the threshold value is negative and doesn't make practical sense.</a:t>
            </a:r>
          </a:p>
          <a:p>
            <a:endParaRPr lang="en-IN" dirty="0"/>
          </a:p>
        </p:txBody>
      </p:sp>
    </p:spTree>
    <p:extLst>
      <p:ext uri="{BB962C8B-B14F-4D97-AF65-F5344CB8AC3E}">
        <p14:creationId xmlns:p14="http://schemas.microsoft.com/office/powerpoint/2010/main" val="119774938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{D395877E-36EA-49C4-BD28-057804B7C8EC}tf78438558_win32</Template>
  <TotalTime>167</TotalTime>
  <Words>690</Words>
  <Application>Microsoft Office PowerPoint</Application>
  <PresentationFormat>Widescreen</PresentationFormat>
  <Paragraphs>63</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Sabon Next LT</vt:lpstr>
      <vt:lpstr>Custom</vt:lpstr>
      <vt:lpstr>Financial data analysis</vt:lpstr>
      <vt:lpstr>Problem statement</vt:lpstr>
      <vt:lpstr>Attributes of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daksh ule</dc:creator>
  <cp:lastModifiedBy>daksh ule</cp:lastModifiedBy>
  <cp:revision>2</cp:revision>
  <dcterms:created xsi:type="dcterms:W3CDTF">2024-08-12T06:42:42Z</dcterms:created>
  <dcterms:modified xsi:type="dcterms:W3CDTF">2024-08-15T06:52:50Z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