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81A29363-794F-471E-9689-F6ABCB1ED09D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78B248B-49B4-4042-B3A7-7DB3AEE05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042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9363-794F-471E-9689-F6ABCB1ED09D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248B-49B4-4042-B3A7-7DB3AEE05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190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1A29363-794F-471E-9689-F6ABCB1ED09D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78B248B-49B4-4042-B3A7-7DB3AEE05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225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9363-794F-471E-9689-F6ABCB1ED09D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248B-49B4-4042-B3A7-7DB3AEE05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907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1A29363-794F-471E-9689-F6ABCB1ED09D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78B248B-49B4-4042-B3A7-7DB3AEE05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726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1A29363-794F-471E-9689-F6ABCB1ED09D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78B248B-49B4-4042-B3A7-7DB3AEE05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0010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1A29363-794F-471E-9689-F6ABCB1ED09D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78B248B-49B4-4042-B3A7-7DB3AEE05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203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9363-794F-471E-9689-F6ABCB1ED09D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248B-49B4-4042-B3A7-7DB3AEE05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870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1A29363-794F-471E-9689-F6ABCB1ED09D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78B248B-49B4-4042-B3A7-7DB3AEE05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5451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9363-794F-471E-9689-F6ABCB1ED09D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248B-49B4-4042-B3A7-7DB3AEE05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225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1A29363-794F-471E-9689-F6ABCB1ED09D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78B248B-49B4-4042-B3A7-7DB3AEE05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089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29363-794F-471E-9689-F6ABCB1ED09D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B248B-49B4-4042-B3A7-7DB3AEE05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57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8DCC-3783-E92A-45EF-8DAD59ACA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ui-sans-serif"/>
              </a:rPr>
              <a:t>Defending Against Phishing Attacks: A Comprehensive Guide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E45D3-A264-84A1-7F30-CCBC3F3BB6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5258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Tm="4000">
        <p15:prstTrans prst="airplane"/>
      </p:transition>
    </mc:Choice>
    <mc:Fallback>
      <p:transition spd="slow" advTm="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D7BF-162E-2FA9-4426-7C211FCA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86D53-D135-706A-9962-B2FE3CE92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b="0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ui-sans-serif"/>
              </a:rPr>
              <a:t>                 </a:t>
            </a:r>
          </a:p>
          <a:p>
            <a:pPr marL="0" indent="0">
              <a:buNone/>
            </a:pPr>
            <a:r>
              <a:rPr lang="en-IN" sz="4400" dirty="0">
                <a:solidFill>
                  <a:schemeClr val="accent5">
                    <a:lumMod val="75000"/>
                  </a:schemeClr>
                </a:solidFill>
                <a:highlight>
                  <a:srgbClr val="FFFFFF"/>
                </a:highlight>
                <a:latin typeface="ui-sans-serif"/>
              </a:rPr>
              <a:t>         </a:t>
            </a:r>
            <a:r>
              <a:rPr lang="en-IN" sz="4400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ui-sans-serif"/>
              </a:rPr>
              <a:t>Avoiding Phishing Websites</a:t>
            </a:r>
            <a:endParaRPr lang="en-IN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305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9E80-CC3A-53CD-4A19-FED04FAC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32029-4773-1DB9-23E2-37B1B2B15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Double-check the URL for misspellings or extra characters that may indicate a fake website.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Ensure the website has a valid SSL certificate, indicated by "https://" and a padlock icon in the address bar.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 cautious of pop-up windows asking for personal information or login credentials.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 reputable security software with anti-phishing features to help identify malicious websites.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2017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BF68-F766-58F4-E67C-528C846D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3F667-15AA-4197-849D-9924125A0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           </a:t>
            </a:r>
          </a:p>
          <a:p>
            <a:pPr marL="0" indent="0">
              <a:buNone/>
            </a:pPr>
            <a:endParaRPr lang="en-IN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IN" sz="4400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ui-sans-serif"/>
              </a:rPr>
              <a:t>                    Social Engineering Tactics</a:t>
            </a:r>
            <a:endParaRPr lang="en-IN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8531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43C1-E44A-5481-6A27-2B3B0319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8CD94-58F1-FE9D-B9E6-2E36B319F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Attackers often exploit human psychology to manipulate individuals into divulging sensitive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Common social engineering tactics include pretexting, baiting, and tailgating.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 wary of unsolicited requests for personal or financial information, even if they appear to come from trusted sources.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8576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2A2B-733D-9FC3-1C51-FD0FB08E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38F58-8AFA-FE04-D97F-C7B6DC0EC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b="1" i="0" dirty="0">
              <a:solidFill>
                <a:schemeClr val="accent5">
                  <a:lumMod val="75000"/>
                </a:schemeClr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endParaRPr lang="en-US" sz="4400" b="1" dirty="0">
              <a:solidFill>
                <a:schemeClr val="accent5">
                  <a:lumMod val="75000"/>
                </a:schemeClr>
              </a:solidFill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sz="4000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ui-sans-serif"/>
              </a:rPr>
              <a:t>Best Practices for Avoiding Phishing Attacks</a:t>
            </a:r>
            <a:endParaRPr lang="en-IN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971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C9BB-011E-F939-63D1-5FCA2E54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E099B-44AE-8435-3056-A9CEFD265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Educate yourself and your team about the latest phishing techniques and warning signs.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Implement multi-factor authentication (MFA) to add an extra layer of security to your accounts.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Regularly update your software and operating systems to patch known vulnerabilities.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 strong, unique passwords for each online account and consider using a reputable password manager.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Report phishing attempts to the appropriate authorities or IT/security teams.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9443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023C-01F2-D0AA-D46C-15071735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B899E-157B-3A3A-A95C-EAF676326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IN" sz="4400" b="1" i="0" dirty="0">
              <a:solidFill>
                <a:schemeClr val="accent5">
                  <a:lumMod val="75000"/>
                </a:schemeClr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 algn="l">
              <a:buNone/>
            </a:pPr>
            <a:r>
              <a:rPr lang="en-IN" sz="4400" b="1" dirty="0">
                <a:solidFill>
                  <a:schemeClr val="accent5">
                    <a:lumMod val="75000"/>
                  </a:schemeClr>
                </a:solidFill>
                <a:highlight>
                  <a:srgbClr val="FFFFFF"/>
                </a:highlight>
                <a:latin typeface="ui-sans-serif"/>
              </a:rPr>
              <a:t>                  </a:t>
            </a:r>
            <a:r>
              <a:rPr lang="en-IN" sz="4400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ui-sans-serif"/>
              </a:rPr>
              <a:t>Case Studies</a:t>
            </a:r>
          </a:p>
        </p:txBody>
      </p:sp>
    </p:spTree>
    <p:extLst>
      <p:ext uri="{BB962C8B-B14F-4D97-AF65-F5344CB8AC3E}">
        <p14:creationId xmlns:p14="http://schemas.microsoft.com/office/powerpoint/2010/main" val="23476930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0FFF-3DCB-7613-70E2-34B75E97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E7BA2-2999-8BCD-9245-E5FCA0EF0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Share real-life examples of successful phishing attacks and their consequences to highlight the importance of vigilance.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688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8E37-7032-5726-9C13-E9B2F33C5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EFEC-2CA0-0BBC-E91A-E612E5E3D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4400" b="1" i="0" dirty="0">
              <a:solidFill>
                <a:schemeClr val="accent5">
                  <a:lumMod val="75000"/>
                </a:schemeClr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IN" sz="4400" b="1" dirty="0">
                <a:solidFill>
                  <a:schemeClr val="accent5">
                    <a:lumMod val="75000"/>
                  </a:schemeClr>
                </a:solidFill>
                <a:highlight>
                  <a:srgbClr val="FFFFFF"/>
                </a:highlight>
                <a:latin typeface="ui-sans-serif"/>
              </a:rPr>
              <a:t>               </a:t>
            </a:r>
          </a:p>
          <a:p>
            <a:pPr marL="0" indent="0">
              <a:buNone/>
            </a:pPr>
            <a:r>
              <a:rPr lang="en-IN" sz="4400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ui-sans-serif"/>
              </a:rPr>
              <a:t>                   Conclusion</a:t>
            </a:r>
            <a:endParaRPr lang="en-IN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6363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3670F-FD4E-9699-AC89-45FCE68B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277A4-DEE9-A5FF-F092-BF6FA1388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Phishing attacks continue to evolve, but by staying informed and adopting proactive security measures, we can better protect ourselves and our organizations.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Remember to always verify the legitimacy of requests for personal or financial information before responding.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008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57013-D8EB-7455-DF29-77032B76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175398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29C59-0F0E-5817-E732-1134B5883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ui-sans-serif"/>
              </a:rPr>
              <a:t>  </a:t>
            </a:r>
          </a:p>
          <a:p>
            <a:pPr marL="0" indent="0">
              <a:buNone/>
            </a:pPr>
            <a:r>
              <a:rPr lang="en-IN" sz="4800" b="1" dirty="0">
                <a:solidFill>
                  <a:schemeClr val="accent5">
                    <a:lumMod val="75000"/>
                  </a:schemeClr>
                </a:solidFill>
                <a:highlight>
                  <a:srgbClr val="FFFFFF"/>
                </a:highlight>
                <a:latin typeface="ui-sans-serif"/>
              </a:rPr>
              <a:t>           </a:t>
            </a:r>
            <a:r>
              <a:rPr lang="en-IN" sz="4800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ui-sans-serif"/>
              </a:rPr>
              <a:t>Introduction</a:t>
            </a:r>
            <a:endParaRPr lang="en-IN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7771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F2AC-1692-F705-D492-8ECD1972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892B9-3055-1D55-3EC2-EF8A7F07D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4800" b="1" i="0" dirty="0">
              <a:solidFill>
                <a:schemeClr val="accent6">
                  <a:lumMod val="75000"/>
                </a:schemeClr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48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IN" sz="4800" b="1" i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022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187B-04A7-2443-FEFE-389708ED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409D7-CFDC-0492-F375-E6614BA47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Conclude the presentation with a thank you message and encourage participants to stay vigilant against phishing attacks.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158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FD62-4F88-6975-0F64-BF9A04BC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EE317-1053-8565-89B6-14C20C226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Welcome to our presentation on defending against phishing attacks.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Phishing attacks are a prevalent form of cybercrime aimed at stealing sensitive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this session, we'll learn how to recognize and avoid phishing emails, websites, and social engineering tactics.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338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E866-7C4B-7EC3-343E-FD093D53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4330C-8CC3-64F6-8668-4C7E0033E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ui-sans-serif"/>
              </a:rPr>
              <a:t>     </a:t>
            </a:r>
          </a:p>
          <a:p>
            <a:pPr marL="0" indent="0">
              <a:buNone/>
            </a:pPr>
            <a:r>
              <a:rPr lang="en-IN" sz="4400" b="1" dirty="0">
                <a:solidFill>
                  <a:schemeClr val="accent5">
                    <a:lumMod val="75000"/>
                  </a:schemeClr>
                </a:solidFill>
                <a:highlight>
                  <a:srgbClr val="FFFFFF"/>
                </a:highlight>
                <a:latin typeface="ui-sans-serif"/>
              </a:rPr>
              <a:t>                 </a:t>
            </a:r>
            <a:r>
              <a:rPr lang="en-IN" sz="4400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ui-sans-serif"/>
              </a:rPr>
              <a:t>What is Phishing</a:t>
            </a:r>
            <a:endParaRPr lang="en-IN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2618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45EF-2458-813A-0C94-7FA52FE5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A448-C971-4AE4-C26D-37867ED15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Phishing is a fraudulent attempt to obtain sensitive information such as usernames, passwords, and credit card details by disguising as a trustworthy entity.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Attackers often use email, fake websites, and social engineering tactics to trick individuals into revealing their personal information.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755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2D65-673D-FAA1-0ABA-0F4CAF28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6F25B-1B1F-42A1-1FFD-9DB3C801B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ui-sans-serif"/>
              </a:rPr>
              <a:t>   </a:t>
            </a:r>
          </a:p>
          <a:p>
            <a:pPr marL="0" indent="0">
              <a:buNone/>
            </a:pPr>
            <a:r>
              <a:rPr lang="en-IN" sz="4800" b="1" dirty="0">
                <a:solidFill>
                  <a:schemeClr val="accent5">
                    <a:lumMod val="75000"/>
                  </a:schemeClr>
                </a:solidFill>
                <a:highlight>
                  <a:srgbClr val="FFFFFF"/>
                </a:highlight>
                <a:latin typeface="ui-sans-serif"/>
              </a:rPr>
              <a:t>        </a:t>
            </a:r>
            <a:r>
              <a:rPr lang="en-IN" sz="4800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ui-sans-serif"/>
              </a:rPr>
              <a:t>Types of Phishing Attacks</a:t>
            </a:r>
            <a:endParaRPr lang="en-IN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875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6A37-D827-81C7-A52D-1D91E48A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9AD48-7DD6-D4ED-0113-F3AA5A67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Email Phishing: Fraudulent emails that mimic legitimate organizations to deceive recipients.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Spear Phishing: Targeted phishing attacks aimed at specific individuals or organizations.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Pharming: Redirecting users to fake websites without their knowledge.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Vishing: Phishing attacks conducted over the phone.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Smishing: Phishing attacks via SMS or text messages.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1454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73B1-B513-3DEA-16B8-EFB51F5C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BBDC5-BBB9-42D4-512C-FF0D2D8AE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4400" b="1" i="0" dirty="0">
              <a:solidFill>
                <a:schemeClr val="accent5">
                  <a:lumMod val="75000"/>
                </a:schemeClr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IN" sz="4400" b="1" dirty="0">
                <a:solidFill>
                  <a:schemeClr val="accent5">
                    <a:lumMod val="75000"/>
                  </a:schemeClr>
                </a:solidFill>
                <a:highlight>
                  <a:srgbClr val="FFFFFF"/>
                </a:highlight>
                <a:latin typeface="ui-sans-serif"/>
              </a:rPr>
              <a:t>             </a:t>
            </a:r>
            <a:r>
              <a:rPr lang="en-IN" sz="4400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ui-sans-serif"/>
              </a:rPr>
              <a:t>Recognizing Phishing Emails</a:t>
            </a:r>
            <a:endParaRPr lang="en-IN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795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28D7-7F62-EBB8-5799-DF99A830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9C694-1B8B-0D5E-637A-A2010AC1B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Check the sender's email address for inconsistencies or slight variations from the legitimate domain.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Beware of urgent or threatening language designed to prompt immediate 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Look for spelling and grammar errors, as legitimate organizations typically maintain professional communication standards.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Avoid clicking on suspicious links or downloading attachments from unknown sources.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987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airplane"/>
      </p:transition>
    </mc:Choice>
    <mc:Fallback xmlns="">
      <p:transition spd="slow" advTm="5000">
        <p:fade/>
      </p:transition>
    </mc:Fallback>
  </mc:AlternateContent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9</TotalTime>
  <Words>514</Words>
  <Application>Microsoft Office PowerPoint</Application>
  <PresentationFormat>Widescreen</PresentationFormat>
  <Paragraphs>55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 Light</vt:lpstr>
      <vt:lpstr>Rockwell</vt:lpstr>
      <vt:lpstr>Times New Roman</vt:lpstr>
      <vt:lpstr>ui-sans-serif</vt:lpstr>
      <vt:lpstr>Wingdings</vt:lpstr>
      <vt:lpstr>Atlas</vt:lpstr>
      <vt:lpstr>Defending Against Phishing Attacks: A Comprehensive Guide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Defending Against Phishing Attacks: A Comprehensive Guide</dc:title>
  <dc:creator>Darshan Sawant</dc:creator>
  <cp:lastModifiedBy>Darshan Sawant</cp:lastModifiedBy>
  <cp:revision>3</cp:revision>
  <dcterms:created xsi:type="dcterms:W3CDTF">2024-05-24T17:39:49Z</dcterms:created>
  <dcterms:modified xsi:type="dcterms:W3CDTF">2024-05-29T05:20:11Z</dcterms:modified>
</cp:coreProperties>
</file>