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1" r:id="rId10"/>
    <p:sldId id="266" r:id="rId11"/>
    <p:sldId id="267" r:id="rId12"/>
    <p:sldId id="280" r:id="rId13"/>
    <p:sldId id="281" r:id="rId14"/>
    <p:sldId id="282" r:id="rId15"/>
    <p:sldId id="283" r:id="rId16"/>
    <p:sldId id="284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05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45D9-96CD-42F4-96AE-5DC24E15D1B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2962F-63CF-4105-B276-7435DE3E9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321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4151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7793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46329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8528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6435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7805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1509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3549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9957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0315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2778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4357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8848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762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A1E991-A4CF-489A-A991-F3DB46C38429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E02602-A256-4713-B67E-9A68ABD168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908" y="857232"/>
            <a:ext cx="7851648" cy="198597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INTRODUCTION TO DOCKER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6" descr="https://azure.microsoft.com/svghandler/container-registry/?width=600&amp;height=315">
            <a:extLst>
              <a:ext uri="{FF2B5EF4-FFF2-40B4-BE49-F238E27FC236}">
                <a16:creationId xmlns=""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0" y="2071678"/>
            <a:ext cx="5170750" cy="27146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/>
          <p:cNvSpPr/>
          <p:nvPr/>
        </p:nvSpPr>
        <p:spPr>
          <a:xfrm>
            <a:off x="7143768" y="5429264"/>
            <a:ext cx="1274722" cy="106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785794"/>
            <a:ext cx="41078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/>
              <a:t>Some Docker</a:t>
            </a:r>
            <a:r>
              <a:rPr sz="3200" spc="-45" dirty="0"/>
              <a:t> </a:t>
            </a:r>
            <a:r>
              <a:rPr sz="3200" spc="5" dirty="0"/>
              <a:t>vocabulary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57290" y="1428736"/>
            <a:ext cx="7237095" cy="484491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8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smtClean="0">
                <a:latin typeface="Arial"/>
                <a:cs typeface="Arial"/>
              </a:rPr>
              <a:t>Docker</a:t>
            </a:r>
            <a:r>
              <a:rPr sz="1800" b="1" spc="-10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8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smtClean="0">
                <a:latin typeface="Arial"/>
                <a:cs typeface="Arial"/>
              </a:rPr>
              <a:t>Docker</a:t>
            </a:r>
            <a:r>
              <a:rPr sz="1800" b="1" spc="-10" smtClean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20" y="2714620"/>
            <a:ext cx="764393" cy="101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720" y="1500174"/>
            <a:ext cx="764393" cy="1019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20" y="4000504"/>
            <a:ext cx="764393" cy="1019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5365329"/>
            <a:ext cx="731018" cy="97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714356"/>
            <a:ext cx="4146550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pic>
        <p:nvPicPr>
          <p:cNvPr id="1026" name="Picture 2" descr="C:\Users\Pranav\Desktop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88"/>
            <a:ext cx="6858048" cy="26603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2910" y="4572008"/>
            <a:ext cx="2105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 --version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1285860"/>
            <a:ext cx="2948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apt install docker.io</a:t>
            </a:r>
            <a:endParaRPr lang="en-US" sz="2000" dirty="0">
              <a:latin typeface="+mj-lt"/>
            </a:endParaRPr>
          </a:p>
        </p:txBody>
      </p:sp>
      <p:pic>
        <p:nvPicPr>
          <p:cNvPr id="1027" name="Picture 3" descr="C:\Users\Pranav\Desktop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072074"/>
            <a:ext cx="6643734" cy="1595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nav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429552" cy="1143008"/>
          </a:xfrm>
          <a:prstGeom prst="rect">
            <a:avLst/>
          </a:prstGeom>
          <a:noFill/>
        </p:spPr>
      </p:pic>
      <p:pic>
        <p:nvPicPr>
          <p:cNvPr id="2051" name="Picture 3" descr="C:\Users\Pranav\Desktop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000372"/>
            <a:ext cx="7500990" cy="347496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714356"/>
            <a:ext cx="3359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systemctl</a:t>
            </a:r>
            <a:r>
              <a:rPr lang="en-US" sz="2000" dirty="0" smtClean="0">
                <a:latin typeface="+mj-lt"/>
              </a:rPr>
              <a:t> status </a:t>
            </a:r>
            <a:r>
              <a:rPr lang="en-US" sz="2000" dirty="0" err="1" smtClean="0">
                <a:latin typeface="+mj-lt"/>
              </a:rPr>
              <a:t>docker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428868"/>
            <a:ext cx="3307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run hello-world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Pranav\Desktop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8001056" cy="8191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14348" y="785794"/>
            <a:ext cx="2432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images</a:t>
            </a:r>
            <a:endParaRPr lang="en-US" sz="2000" dirty="0">
              <a:latin typeface="+mj-lt"/>
            </a:endParaRPr>
          </a:p>
        </p:txBody>
      </p:sp>
      <p:pic>
        <p:nvPicPr>
          <p:cNvPr id="3074" name="Picture 2" descr="C:\Users\Pranav\Desktop\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0"/>
            <a:ext cx="8001056" cy="1071570"/>
          </a:xfrm>
          <a:prstGeom prst="rect">
            <a:avLst/>
          </a:prstGeom>
          <a:noFill/>
        </p:spPr>
      </p:pic>
      <p:pic>
        <p:nvPicPr>
          <p:cNvPr id="3075" name="Picture 3" descr="C:\Users\Pranav\Desktop\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500570"/>
            <a:ext cx="8199219" cy="19288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4348" y="2214554"/>
            <a:ext cx="443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ps</a:t>
            </a:r>
            <a:r>
              <a:rPr lang="en-US" sz="2000" dirty="0" smtClean="0">
                <a:latin typeface="+mj-lt"/>
              </a:rPr>
              <a:t> (or) $ </a:t>
            </a:r>
            <a:r>
              <a:rPr lang="en-US" sz="2000" dirty="0" err="1" smtClean="0">
                <a:latin typeface="+mj-lt"/>
              </a:rPr>
              <a:t>sudo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ps</a:t>
            </a:r>
            <a:r>
              <a:rPr lang="en-US" sz="2000" dirty="0" smtClean="0">
                <a:latin typeface="+mj-lt"/>
              </a:rPr>
              <a:t> -a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3857628"/>
            <a:ext cx="34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login(with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hub)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anav\Desktop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858180" cy="1500198"/>
          </a:xfrm>
          <a:prstGeom prst="rect">
            <a:avLst/>
          </a:prstGeom>
          <a:noFill/>
        </p:spPr>
      </p:pic>
      <p:pic>
        <p:nvPicPr>
          <p:cNvPr id="4099" name="Picture 3" descr="C:\Users\Pranav\Desktop\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214686"/>
            <a:ext cx="7929618" cy="1285884"/>
          </a:xfrm>
          <a:prstGeom prst="rect">
            <a:avLst/>
          </a:prstGeom>
          <a:noFill/>
        </p:spPr>
      </p:pic>
      <p:pic>
        <p:nvPicPr>
          <p:cNvPr id="4100" name="Picture 4" descr="C:\Users\Pranav\Desktop\1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5286388"/>
            <a:ext cx="7858180" cy="85725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714356"/>
            <a:ext cx="2309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run </a:t>
            </a:r>
            <a:r>
              <a:rPr lang="en-US" sz="2000" dirty="0" err="1" smtClean="0">
                <a:latin typeface="+mj-lt"/>
              </a:rPr>
              <a:t>ubuntu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714884"/>
            <a:ext cx="2961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run –it –d </a:t>
            </a:r>
            <a:r>
              <a:rPr lang="en-US" sz="2000" dirty="0" err="1" smtClean="0">
                <a:latin typeface="+mj-lt"/>
              </a:rPr>
              <a:t>ubuntu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ranav\Desktop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86824" cy="205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857232"/>
            <a:ext cx="404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exec –it &lt;container id&gt; bash</a:t>
            </a:r>
            <a:endParaRPr lang="en-US" sz="2000" dirty="0">
              <a:latin typeface="+mj-lt"/>
            </a:endParaRPr>
          </a:p>
        </p:txBody>
      </p:sp>
      <p:pic>
        <p:nvPicPr>
          <p:cNvPr id="5123" name="Picture 3" descr="C:\Users\Pranav\Desktop\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929066"/>
            <a:ext cx="8501122" cy="571504"/>
          </a:xfrm>
          <a:prstGeom prst="rect">
            <a:avLst/>
          </a:prstGeom>
          <a:noFill/>
        </p:spPr>
      </p:pic>
      <p:pic>
        <p:nvPicPr>
          <p:cNvPr id="5124" name="Picture 4" descr="C:\Users\Pranav\Desktop\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023042"/>
            <a:ext cx="8715436" cy="165013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3500438"/>
            <a:ext cx="3144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stop &lt;container id&gt;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500570"/>
            <a:ext cx="2991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rm</a:t>
            </a:r>
            <a:r>
              <a:rPr lang="en-US" sz="2000" dirty="0" smtClean="0">
                <a:latin typeface="+mj-lt"/>
              </a:rPr>
              <a:t> &lt;</a:t>
            </a:r>
            <a:r>
              <a:rPr lang="en-US" sz="2000" dirty="0" err="1" smtClean="0">
                <a:latin typeface="+mj-lt"/>
              </a:rPr>
              <a:t>conatiner</a:t>
            </a:r>
            <a:r>
              <a:rPr lang="en-US" sz="2000" dirty="0" smtClean="0">
                <a:latin typeface="+mj-lt"/>
              </a:rPr>
              <a:t> id&gt;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anav\Desktop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572428" cy="642942"/>
          </a:xfrm>
          <a:prstGeom prst="rect">
            <a:avLst/>
          </a:prstGeom>
          <a:noFill/>
        </p:spPr>
      </p:pic>
      <p:pic>
        <p:nvPicPr>
          <p:cNvPr id="6147" name="Picture 3" descr="C:\Users\Pranav\Desktop\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571744"/>
            <a:ext cx="7581900" cy="1143008"/>
          </a:xfrm>
          <a:prstGeom prst="rect">
            <a:avLst/>
          </a:prstGeom>
          <a:noFill/>
        </p:spPr>
      </p:pic>
      <p:pic>
        <p:nvPicPr>
          <p:cNvPr id="6148" name="Picture 4" descr="C:\Users\Pranav\Desktop\1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500570"/>
            <a:ext cx="8786906" cy="167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85786" y="714356"/>
            <a:ext cx="629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commit &lt;container id&gt; &lt;user name/image name&gt;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00240"/>
            <a:ext cx="44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$ </a:t>
            </a:r>
            <a:r>
              <a:rPr lang="en-US" sz="2000" dirty="0" err="1" smtClean="0">
                <a:latin typeface="+mj-lt"/>
              </a:rPr>
              <a:t>docker</a:t>
            </a:r>
            <a:r>
              <a:rPr lang="en-US" sz="2000" dirty="0" smtClean="0">
                <a:latin typeface="+mj-lt"/>
              </a:rPr>
              <a:t> push &lt;user name/ image name&gt;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3857628"/>
            <a:ext cx="51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Checking the pushed Repository at </a:t>
            </a:r>
            <a:r>
              <a:rPr lang="en-US" dirty="0" err="1" smtClean="0"/>
              <a:t>Docker</a:t>
            </a:r>
            <a:r>
              <a:rPr lang="en-US" dirty="0" smtClean="0"/>
              <a:t> hub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SECTION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3071810"/>
            <a:ext cx="7772400" cy="1509712"/>
          </a:xfrm>
        </p:spPr>
        <p:txBody>
          <a:bodyPr>
            <a:normAutofit fontScale="92500" lnSpcReduction="10000"/>
          </a:bodyPr>
          <a:lstStyle/>
          <a:p>
            <a:pPr marL="12700" marR="5080">
              <a:lnSpc>
                <a:spcPct val="100000"/>
              </a:lnSpc>
            </a:pP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en-US" sz="3200" spc="-5" dirty="0" err="1" smtClean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lang="en-US" sz="3200" spc="-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Container  </a:t>
            </a:r>
          </a:p>
          <a:p>
            <a:pPr marL="12700" marR="5080">
              <a:lnSpc>
                <a:spcPct val="100000"/>
              </a:lnSpc>
            </a:pPr>
            <a:r>
              <a:rPr lang="en-US" sz="3200" spc="-5" dirty="0" err="1" smtClean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</a:p>
          <a:p>
            <a:pPr marL="12700" marR="5080">
              <a:lnSpc>
                <a:spcPct val="100000"/>
              </a:lnSpc>
            </a:pP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lang="en-US" sz="32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lang="en-US" sz="32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00" y="714356"/>
            <a:ext cx="707199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5248956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5248956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5248956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5248956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544145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7" y="5441456"/>
            <a:ext cx="5871845" cy="370614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4617724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4617724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4617723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4617723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481022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3986492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39864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3986492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39864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4179025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3352292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33522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3352292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3352292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354482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718107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71810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718107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71810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91061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2080828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2080828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2080828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2080828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227333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434267"/>
            <a:ext cx="14478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43426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434267"/>
            <a:ext cx="601599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434267"/>
            <a:ext cx="601599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62677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7" y="4810223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578537" y="4179024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7" y="3544826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7" y="2910613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5" y="2273336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5" y="1626774"/>
            <a:ext cx="5871845" cy="361637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785794"/>
            <a:ext cx="27051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5" dirty="0"/>
              <a:t>Docker</a:t>
            </a:r>
            <a:r>
              <a:rPr sz="3200" spc="-70" dirty="0"/>
              <a:t> </a:t>
            </a:r>
            <a:r>
              <a:rPr sz="3200" spc="5" dirty="0"/>
              <a:t>Volumes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1472" y="1643050"/>
            <a:ext cx="80632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directory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910" y="2428868"/>
            <a:ext cx="6289675" cy="201850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20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20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20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20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20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2000" spc="-5">
                <a:solidFill>
                  <a:srgbClr val="244256"/>
                </a:solidFill>
                <a:latin typeface="Arial"/>
                <a:cs typeface="Arial"/>
              </a:rPr>
              <a:t>Dockerfile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xmlns="" id="{1FE55174-EBE4-4179-9476-AA1160DDDB52}"/>
              </a:ext>
            </a:extLst>
          </p:cNvPr>
          <p:cNvSpPr/>
          <p:nvPr/>
        </p:nvSpPr>
        <p:spPr>
          <a:xfrm>
            <a:off x="285720" y="4500570"/>
            <a:ext cx="2743200" cy="19195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xmlns="" id="{70BE9FC3-E4BB-4347-8852-76878489C5E3}"/>
              </a:ext>
            </a:extLst>
          </p:cNvPr>
          <p:cNvSpPr/>
          <p:nvPr/>
        </p:nvSpPr>
        <p:spPr>
          <a:xfrm>
            <a:off x="6072198" y="4714884"/>
            <a:ext cx="2643504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xmlns="" id="{9C3224D3-2E17-4C35-91D9-66B43CC05ED8}"/>
              </a:ext>
            </a:extLst>
          </p:cNvPr>
          <p:cNvSpPr/>
          <p:nvPr/>
        </p:nvSpPr>
        <p:spPr>
          <a:xfrm>
            <a:off x="6000760" y="1857364"/>
            <a:ext cx="2643504" cy="17733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xmlns="" id="{7FB55D82-4C24-4636-80BE-0C0F962BF3B9}"/>
              </a:ext>
            </a:extLst>
          </p:cNvPr>
          <p:cNvSpPr/>
          <p:nvPr/>
        </p:nvSpPr>
        <p:spPr>
          <a:xfrm>
            <a:off x="357158" y="1857364"/>
            <a:ext cx="2743200" cy="180400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928670"/>
            <a:ext cx="18573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+mn-lt"/>
              </a:rPr>
              <a:t>Agenda</a:t>
            </a:r>
            <a:endParaRPr sz="4000" b="1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596" y="2357430"/>
            <a:ext cx="2494280" cy="130869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spc="-5" dirty="0" err="1">
                <a:solidFill>
                  <a:schemeClr val="bg1"/>
                </a:solidFill>
                <a:latin typeface="Arial Rounded MT Bold" pitchFamily="34" charset="0"/>
                <a:cs typeface="Arial"/>
              </a:rPr>
              <a:t>Section</a:t>
            </a:r>
            <a:r>
              <a:rPr lang="es-ES" sz="12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</a:t>
            </a:r>
            <a:r>
              <a:rPr lang="es-ES" sz="1200" spc="0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1: </a:t>
            </a:r>
            <a:endParaRPr lang="es-ES" sz="1200" spc="-5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What is Docker</a:t>
            </a:r>
            <a:endParaRPr lang="es-ES" sz="1100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What is </a:t>
            </a:r>
            <a:r>
              <a:rPr sz="1100" spc="-5">
                <a:solidFill>
                  <a:schemeClr val="bg1"/>
                </a:solidFill>
                <a:latin typeface="Arial Rounded MT Bold" pitchFamily="34" charset="0"/>
                <a:cs typeface="Arial"/>
              </a:rPr>
              <a:t>Docker </a:t>
            </a:r>
            <a:r>
              <a:rPr lang="en-US" sz="1100" spc="-5" dirty="0" err="1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vs</a:t>
            </a:r>
            <a:r>
              <a:rPr lang="en-US" sz="1100" spc="-5" dirty="0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VMs</a:t>
            </a:r>
            <a:r>
              <a:rPr sz="1100" spc="-5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 </a:t>
            </a:r>
            <a:endParaRPr lang="es-ES" sz="1100" spc="-5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spc="-5" dirty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Basic Docker </a:t>
            </a:r>
            <a:r>
              <a:rPr sz="1100" spc="-5">
                <a:solidFill>
                  <a:schemeClr val="bg1"/>
                </a:solidFill>
                <a:latin typeface="Arial Rounded MT Bold" pitchFamily="34" charset="0"/>
                <a:cs typeface="Arial"/>
              </a:rPr>
              <a:t>Commands  </a:t>
            </a:r>
            <a:endParaRPr lang="en-US" sz="1100" spc="-5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n-US" sz="1100" spc="-5" dirty="0" err="1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Docker</a:t>
            </a:r>
            <a:r>
              <a:rPr lang="en-US" sz="1100" spc="-5" dirty="0" smtClean="0">
                <a:solidFill>
                  <a:schemeClr val="bg1"/>
                </a:solidFill>
                <a:latin typeface="Arial Rounded MT Bold" pitchFamily="34" charset="0"/>
                <a:cs typeface="Arial"/>
              </a:rPr>
              <a:t> file</a:t>
            </a:r>
            <a:endParaRPr sz="1100" dirty="0">
              <a:solidFill>
                <a:schemeClr val="bg1"/>
              </a:solidFill>
              <a:latin typeface="Arial Rounded MT Bold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4" y="5072074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Anatomy of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image  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43636" y="2357430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2198" y="5214950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8992" y="2143116"/>
            <a:ext cx="2358289" cy="385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928670"/>
            <a:ext cx="3362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1472" y="1785926"/>
            <a:ext cx="8375015" cy="3005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4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4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4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4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4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24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24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4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4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SECTION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662" y="2643182"/>
            <a:ext cx="7772400" cy="1509712"/>
          </a:xfrm>
        </p:spPr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857232"/>
            <a:ext cx="5585460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7" y="1835032"/>
            <a:ext cx="2921635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7" y="1835032"/>
            <a:ext cx="2921635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4" y="1406665"/>
            <a:ext cx="11093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5" y="3738492"/>
            <a:ext cx="2670175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5" y="3738492"/>
            <a:ext cx="2670175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9" y="3790773"/>
            <a:ext cx="852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263964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263964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40" y="236684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6" y="236684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3134227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3104240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2631202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4" y="2358394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312578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783296"/>
            <a:ext cx="5208905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783296"/>
            <a:ext cx="5208905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8" y="1354927"/>
            <a:ext cx="11093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3686759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3686759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3" y="3739047"/>
            <a:ext cx="852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2587911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2612111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4" y="231510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3052507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7" y="2315100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308249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261213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7" y="2339332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3716292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3716292"/>
            <a:ext cx="1978660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1" y="3768573"/>
            <a:ext cx="8528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2612135"/>
            <a:ext cx="818998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4" y="2339332"/>
            <a:ext cx="512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8596" y="5000636"/>
            <a:ext cx="8216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20" y="928670"/>
            <a:ext cx="7252334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9" y="2042506"/>
            <a:ext cx="2597785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9" y="2042506"/>
            <a:ext cx="2597785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4851290"/>
            <a:ext cx="0" cy="763693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6" y="1614133"/>
            <a:ext cx="12782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4161757"/>
            <a:ext cx="0" cy="364067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3724759"/>
            <a:ext cx="1676400" cy="268021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4" y="2360013"/>
            <a:ext cx="818985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8" y="2087198"/>
            <a:ext cx="25850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3118929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793254"/>
            <a:ext cx="736600" cy="325967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793254"/>
            <a:ext cx="736600" cy="210314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5617521"/>
            <a:ext cx="5384800" cy="267381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4" y="276694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4" y="4507689"/>
            <a:ext cx="4806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4525592"/>
            <a:ext cx="1223010" cy="210314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929723"/>
            <a:ext cx="45364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3176716"/>
            <a:ext cx="0" cy="1002453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4" y="2978145"/>
            <a:ext cx="199499" cy="279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4153158"/>
            <a:ext cx="163974" cy="281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2" y="2298135"/>
            <a:ext cx="428625" cy="508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761431"/>
            <a:ext cx="104574" cy="13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9" y="2298135"/>
            <a:ext cx="104775" cy="463127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735984"/>
            <a:ext cx="79324" cy="147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912145"/>
            <a:ext cx="746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6660" y="1912145"/>
            <a:ext cx="11518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SECTION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10" y="2786058"/>
            <a:ext cx="7772400" cy="1509712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Docker</a:t>
            </a:r>
            <a:r>
              <a:rPr lang="en-US" sz="5400" dirty="0" smtClean="0"/>
              <a:t> Compose</a:t>
            </a:r>
            <a:endParaRPr lang="en-US" sz="5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6011813"/>
            <a:ext cx="2990044" cy="7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6040821"/>
            <a:ext cx="2900680" cy="656167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0034" y="928670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720" y="1643050"/>
            <a:ext cx="4218305" cy="595207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596" y="2357430"/>
            <a:ext cx="3761740" cy="97693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4876" y="1643050"/>
            <a:ext cx="4230370" cy="595207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9" y="4348525"/>
            <a:ext cx="518513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57752" y="2357430"/>
            <a:ext cx="3909695" cy="121802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4544225"/>
            <a:ext cx="794628" cy="140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8" y="4587823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4532792"/>
            <a:ext cx="103874" cy="110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5" y="4317491"/>
            <a:ext cx="518513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70" y="5021839"/>
            <a:ext cx="282951" cy="380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4465705"/>
            <a:ext cx="278356" cy="38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3829035"/>
            <a:ext cx="278356" cy="380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6" y="4270858"/>
            <a:ext cx="487823" cy="650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4600491"/>
            <a:ext cx="878608" cy="140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8" y="4644091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4" y="4589057"/>
            <a:ext cx="103879" cy="110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3963825"/>
            <a:ext cx="878498" cy="774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7" y="4068192"/>
            <a:ext cx="699135" cy="573193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4" y="4016391"/>
            <a:ext cx="107217" cy="121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4597424"/>
            <a:ext cx="844598" cy="699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7" y="4641025"/>
            <a:ext cx="663575" cy="502073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5074089"/>
            <a:ext cx="107754" cy="1186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4804557"/>
            <a:ext cx="2855595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9" y="4804556"/>
            <a:ext cx="2855595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5980955"/>
            <a:ext cx="640978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9" y="5986820"/>
            <a:ext cx="640973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8" y="5992687"/>
            <a:ext cx="640973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6" y="5985249"/>
            <a:ext cx="640973" cy="796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5" y="5977788"/>
            <a:ext cx="640973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4162491"/>
            <a:ext cx="556848" cy="740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8" y="5409188"/>
            <a:ext cx="1735455" cy="469053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55149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55149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4" y="5398922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54611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5461188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60" y="5345123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5709755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5709755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7" y="5593689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5217523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5217523"/>
            <a:ext cx="238760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7" y="5101423"/>
            <a:ext cx="4172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5" y="2143625"/>
            <a:ext cx="1781733" cy="2928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5" y="2099233"/>
            <a:ext cx="274955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2099233"/>
            <a:ext cx="274955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832496"/>
            <a:ext cx="5836688" cy="4644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70" y="1847960"/>
            <a:ext cx="5647797" cy="452744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847960"/>
            <a:ext cx="5492750" cy="4592347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86314" y="2428868"/>
            <a:ext cx="3831435" cy="32521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nginx</a:t>
            </a:r>
            <a:r>
              <a:rPr lang="en-US" sz="1400" dirty="0" smtClean="0">
                <a:latin typeface="+mj-lt"/>
              </a:rPr>
              <a:t>: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              image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 err="1" smtClean="0">
                <a:latin typeface="+mj-lt"/>
              </a:rPr>
              <a:t>nginx:latest</a:t>
            </a:r>
            <a:r>
              <a:rPr lang="en-US" sz="1400" dirty="0" smtClean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        ports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 smtClean="0">
                <a:latin typeface="+mj-lt"/>
              </a:rPr>
              <a:t>-</a:t>
            </a:r>
          </a:p>
          <a:p>
            <a:r>
              <a:rPr lang="en-US" sz="1400" dirty="0" smtClean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8080:80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        volumes</a:t>
            </a:r>
            <a:r>
              <a:rPr lang="en-US" sz="1400" dirty="0" smtClean="0">
                <a:latin typeface="+mj-lt"/>
              </a:rPr>
              <a:t>: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-./</a:t>
            </a:r>
            <a:r>
              <a:rPr lang="en-US" sz="1400" dirty="0" smtClean="0">
                <a:latin typeface="+mj-lt"/>
              </a:rPr>
              <a:t>code:/code - </a:t>
            </a:r>
            <a:r>
              <a:rPr lang="en-US" sz="1400" dirty="0" smtClean="0">
                <a:latin typeface="+mj-lt"/>
              </a:rPr>
              <a:t>.</a:t>
            </a:r>
          </a:p>
          <a:p>
            <a:r>
              <a:rPr lang="en-US" sz="1400" dirty="0" smtClean="0">
                <a:latin typeface="+mj-lt"/>
              </a:rPr>
              <a:t>	-/</a:t>
            </a:r>
            <a:r>
              <a:rPr lang="en-US" sz="1400" dirty="0" err="1" smtClean="0">
                <a:latin typeface="+mj-lt"/>
              </a:rPr>
              <a:t>site.conf</a:t>
            </a:r>
            <a:r>
              <a:rPr lang="en-US" sz="1400" dirty="0" smtClean="0">
                <a:latin typeface="+mj-lt"/>
              </a:rPr>
              <a:t>:/etc/</a:t>
            </a:r>
            <a:r>
              <a:rPr lang="en-US" sz="1400" dirty="0" err="1" smtClean="0">
                <a:latin typeface="+mj-lt"/>
              </a:rPr>
              <a:t>nginx</a:t>
            </a:r>
            <a:r>
              <a:rPr lang="en-US" sz="1400" dirty="0" smtClean="0">
                <a:latin typeface="+mj-lt"/>
              </a:rPr>
              <a:t>/</a:t>
            </a:r>
            <a:r>
              <a:rPr lang="en-US" sz="1400" dirty="0" err="1" smtClean="0">
                <a:latin typeface="+mj-lt"/>
              </a:rPr>
              <a:t>conf.d</a:t>
            </a:r>
            <a:r>
              <a:rPr lang="en-US" sz="1400" dirty="0" smtClean="0">
                <a:latin typeface="+mj-lt"/>
              </a:rPr>
              <a:t>/</a:t>
            </a:r>
            <a:r>
              <a:rPr lang="en-US" sz="1400" dirty="0" err="1" smtClean="0">
                <a:latin typeface="+mj-lt"/>
              </a:rPr>
              <a:t>site.conf</a:t>
            </a:r>
            <a:r>
              <a:rPr lang="en-US" sz="1400" dirty="0" smtClean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            links:</a:t>
            </a:r>
          </a:p>
          <a:p>
            <a:r>
              <a:rPr lang="en-US" sz="1400" dirty="0" smtClean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- </a:t>
            </a:r>
            <a:r>
              <a:rPr lang="en-US" sz="1400" dirty="0" err="1" smtClean="0">
                <a:latin typeface="+mj-lt"/>
              </a:rPr>
              <a:t>php</a:t>
            </a:r>
            <a:r>
              <a:rPr lang="en-US" sz="1400" dirty="0" smtClean="0">
                <a:latin typeface="+mj-lt"/>
              </a:rPr>
              <a:t> </a:t>
            </a:r>
            <a:endParaRPr lang="en-US" sz="1400" dirty="0" smtClean="0">
              <a:latin typeface="+mj-lt"/>
            </a:endParaRPr>
          </a:p>
          <a:p>
            <a:endParaRPr lang="en-US" sz="1400" dirty="0" smtClean="0">
              <a:latin typeface="+mj-lt"/>
            </a:endParaRPr>
          </a:p>
          <a:p>
            <a:r>
              <a:rPr lang="en-US" sz="1400" dirty="0" err="1" smtClean="0">
                <a:latin typeface="+mj-lt"/>
              </a:rPr>
              <a:t>php</a:t>
            </a:r>
            <a:r>
              <a:rPr lang="en-US" sz="1400" dirty="0" smtClean="0">
                <a:latin typeface="+mj-lt"/>
              </a:rPr>
              <a:t>: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image</a:t>
            </a:r>
            <a:r>
              <a:rPr lang="en-US" sz="1400" dirty="0" smtClean="0">
                <a:latin typeface="+mj-lt"/>
              </a:rPr>
              <a:t>: php:7-fpm 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volumes:</a:t>
            </a:r>
          </a:p>
          <a:p>
            <a:r>
              <a:rPr lang="en-US" sz="1400" dirty="0" smtClean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	 </a:t>
            </a:r>
            <a:r>
              <a:rPr lang="en-US" sz="1400" dirty="0" smtClean="0">
                <a:latin typeface="+mj-lt"/>
              </a:rPr>
              <a:t>- ./code:/code</a:t>
            </a:r>
            <a:endParaRPr sz="1400" dirty="0">
              <a:latin typeface="+mj-lt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1472" y="1000108"/>
            <a:ext cx="7569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2" y="2231349"/>
            <a:ext cx="487823" cy="650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7772400" cy="1362456"/>
          </a:xfrm>
        </p:spPr>
        <p:txBody>
          <a:bodyPr/>
          <a:lstStyle/>
          <a:p>
            <a:pPr algn="ctr"/>
            <a:r>
              <a:rPr sz="6000" smtClean="0">
                <a:solidFill>
                  <a:schemeClr val="tx1"/>
                </a:solidFill>
              </a:rPr>
              <a:t>THANK YOU!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3143240" y="3571876"/>
            <a:ext cx="2942744" cy="246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1000108"/>
            <a:ext cx="7772400" cy="1362456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1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034" y="3071810"/>
            <a:ext cx="7772400" cy="2143140"/>
          </a:xfrm>
        </p:spPr>
        <p:txBody>
          <a:bodyPr>
            <a:norm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 smtClean="0">
                <a:latin typeface="Arial"/>
                <a:cs typeface="Arial"/>
              </a:rPr>
              <a:t>What </a:t>
            </a:r>
            <a:r>
              <a:rPr lang="en-US" sz="3600" spc="-5" dirty="0" smtClean="0">
                <a:latin typeface="Arial"/>
                <a:cs typeface="Arial"/>
              </a:rPr>
              <a:t>is</a:t>
            </a:r>
            <a:r>
              <a:rPr lang="en-US" sz="3600" spc="-95" dirty="0" smtClean="0">
                <a:latin typeface="Arial"/>
                <a:cs typeface="Arial"/>
              </a:rPr>
              <a:t> </a:t>
            </a:r>
            <a:r>
              <a:rPr lang="en-US" sz="3600" spc="-5" dirty="0" err="1" smtClean="0">
                <a:latin typeface="Arial"/>
                <a:cs typeface="Arial"/>
              </a:rPr>
              <a:t>Docker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</a:p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latin typeface="Arial"/>
                <a:cs typeface="Arial"/>
              </a:rPr>
              <a:t>Docker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vs</a:t>
            </a:r>
            <a:r>
              <a:rPr lang="en-US" sz="3600" dirty="0" smtClean="0">
                <a:latin typeface="Arial"/>
                <a:cs typeface="Arial"/>
              </a:rPr>
              <a:t> VMs</a:t>
            </a:r>
          </a:p>
          <a:p>
            <a:pPr marL="12700" marR="5080">
              <a:lnSpc>
                <a:spcPct val="100000"/>
              </a:lnSpc>
            </a:pPr>
            <a:r>
              <a:rPr lang="en-US" sz="3600" spc="-10" dirty="0" smtClean="0">
                <a:latin typeface="Arial"/>
                <a:cs typeface="Arial"/>
              </a:rPr>
              <a:t>Basic </a:t>
            </a:r>
            <a:r>
              <a:rPr lang="en-US" sz="3600" spc="-5" dirty="0" err="1" smtClean="0">
                <a:latin typeface="Arial"/>
                <a:cs typeface="Arial"/>
              </a:rPr>
              <a:t>Docker</a:t>
            </a:r>
            <a:r>
              <a:rPr lang="en-US" sz="3600" spc="-95" dirty="0" smtClean="0">
                <a:latin typeface="Arial"/>
                <a:cs typeface="Arial"/>
              </a:rPr>
              <a:t> </a:t>
            </a:r>
            <a:r>
              <a:rPr lang="en-US" sz="3600" spc="-5" dirty="0" smtClean="0">
                <a:latin typeface="Arial"/>
                <a:cs typeface="Arial"/>
              </a:rPr>
              <a:t>Commands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8991" y="714357"/>
            <a:ext cx="45719" cy="571504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44" y="1428736"/>
            <a:ext cx="5040779" cy="113774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3306" y="2714620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2348485"/>
            <a:ext cx="2830068" cy="2145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864487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3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6314" y="2285992"/>
            <a:ext cx="3513454" cy="291874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224" y="1142984"/>
            <a:ext cx="335597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What </a:t>
            </a:r>
            <a:r>
              <a:rPr sz="2800" spc="0" dirty="0"/>
              <a:t>is </a:t>
            </a:r>
            <a:r>
              <a:rPr sz="2800" spc="10" dirty="0"/>
              <a:t>a</a:t>
            </a:r>
            <a:r>
              <a:rPr sz="2800" spc="-50" dirty="0"/>
              <a:t> </a:t>
            </a:r>
            <a:r>
              <a:rPr sz="2800" spc="5" dirty="0"/>
              <a:t>container?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57158" y="2143116"/>
            <a:ext cx="3962692" cy="430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4544975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5155285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4544975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4" y="5230776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712976"/>
            <a:ext cx="2253996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4480" y="1142984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7" y="1828801"/>
            <a:ext cx="1443609" cy="243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4" y="3182873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3107435"/>
            <a:ext cx="113348" cy="151131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xmlns="" val="33237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1142984"/>
            <a:ext cx="62151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Docker </a:t>
            </a:r>
            <a:r>
              <a:rPr sz="3600" dirty="0"/>
              <a:t>containers </a:t>
            </a:r>
            <a:r>
              <a:rPr sz="3600" spc="-5" dirty="0"/>
              <a:t>are NOT</a:t>
            </a:r>
            <a:r>
              <a:rPr sz="3600" spc="-95" dirty="0"/>
              <a:t> </a:t>
            </a:r>
            <a:r>
              <a:rPr sz="3600" spc="-5" dirty="0"/>
              <a:t>VMs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034" y="2143116"/>
            <a:ext cx="5643602" cy="112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cs typeface="Arial"/>
              </a:rPr>
              <a:t>Easy </a:t>
            </a:r>
            <a:r>
              <a:rPr sz="2350" dirty="0">
                <a:solidFill>
                  <a:srgbClr val="244256"/>
                </a:solidFill>
                <a:cs typeface="Arial"/>
              </a:rPr>
              <a:t>connection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to</a:t>
            </a:r>
            <a:r>
              <a:rPr sz="2350" spc="-30" dirty="0">
                <a:solidFill>
                  <a:srgbClr val="244256"/>
                </a:solidFill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make</a:t>
            </a:r>
            <a:endParaRPr sz="2350"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cs typeface="Arial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architectures</a:t>
            </a:r>
            <a:endParaRPr sz="2350"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cs typeface="Arial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cs typeface="Arial"/>
              </a:rPr>
              <a:t>benefits</a:t>
            </a:r>
            <a:endParaRPr sz="2350"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xmlns="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5486400" y="3699088"/>
            <a:ext cx="914400" cy="12192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xmlns="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2362200" y="3632200"/>
            <a:ext cx="914400" cy="12192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1C8F516-CF7A-45FB-9879-171A1CA10941}"/>
              </a:ext>
            </a:extLst>
          </p:cNvPr>
          <p:cNvSpPr txBox="1"/>
          <p:nvPr/>
        </p:nvSpPr>
        <p:spPr>
          <a:xfrm>
            <a:off x="1943100" y="4918288"/>
            <a:ext cx="241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Virtual Machine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35D21AD1-87F2-4977-8B7B-EEA4631C59CF}"/>
              </a:ext>
            </a:extLst>
          </p:cNvPr>
          <p:cNvSpPr txBox="1"/>
          <p:nvPr/>
        </p:nvSpPr>
        <p:spPr>
          <a:xfrm>
            <a:off x="5162550" y="48514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62" y="785794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578864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578864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199131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2199131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81940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81940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4292345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4766310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3051813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367207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3051813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367207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6" y="4292345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5" y="4762502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5568949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5569712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2056" y="2645978"/>
            <a:ext cx="3827634" cy="2459849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E71EE657-B032-4EAF-956C-D882576272BD}"/>
              </a:ext>
            </a:extLst>
          </p:cNvPr>
          <p:cNvCxnSpPr/>
          <p:nvPr/>
        </p:nvCxnSpPr>
        <p:spPr>
          <a:xfrm rot="5400000">
            <a:off x="2479225" y="4009603"/>
            <a:ext cx="5316585" cy="1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47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785794"/>
            <a:ext cx="64547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3371626"/>
            <a:ext cx="2502535" cy="2862580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6" y="4117091"/>
            <a:ext cx="1063625" cy="596900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4103158"/>
            <a:ext cx="45085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4103158"/>
            <a:ext cx="45085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6" y="4937723"/>
            <a:ext cx="1113155" cy="10668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9" y="5975554"/>
            <a:ext cx="43815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8" y="5975554"/>
            <a:ext cx="43815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10" y="3555326"/>
            <a:ext cx="3701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5" y="4553491"/>
            <a:ext cx="3701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500" y="5467455"/>
            <a:ext cx="3701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980798"/>
            <a:ext cx="136017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980798"/>
            <a:ext cx="136017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3976924"/>
            <a:ext cx="291274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4629290"/>
            <a:ext cx="291274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7" y="5225288"/>
            <a:ext cx="291281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9124" y="1571612"/>
            <a:ext cx="3639185" cy="456353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662" y="1571612"/>
            <a:ext cx="3425190" cy="456353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14546" y="1285860"/>
            <a:ext cx="4472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3603610"/>
            <a:ext cx="421684" cy="403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9" y="4577540"/>
            <a:ext cx="1668959" cy="40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5497205"/>
            <a:ext cx="421684" cy="40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5" y="4386258"/>
            <a:ext cx="291299" cy="42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3588693"/>
            <a:ext cx="1972310" cy="1010073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8" y="5432822"/>
            <a:ext cx="1958975" cy="1010073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7" y="4703256"/>
            <a:ext cx="318135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7" y="4703256"/>
            <a:ext cx="318135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4" y="5667655"/>
            <a:ext cx="431399" cy="477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6" y="3875575"/>
            <a:ext cx="541023" cy="47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7" y="4689391"/>
            <a:ext cx="3761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2" y="5294222"/>
            <a:ext cx="3761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2" y="4056691"/>
            <a:ext cx="3761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2033443"/>
            <a:ext cx="189547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2026077"/>
            <a:ext cx="157226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2026077"/>
            <a:ext cx="16002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7" y="3934060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5" y="3821609"/>
            <a:ext cx="371899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4086575"/>
            <a:ext cx="178574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6" y="3934060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3" y="3821609"/>
            <a:ext cx="371899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4086575"/>
            <a:ext cx="178574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7" y="5798656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5686206"/>
            <a:ext cx="371874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5951204"/>
            <a:ext cx="178574" cy="2380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6" y="5798656"/>
            <a:ext cx="518795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5686206"/>
            <a:ext cx="371874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8" y="5951204"/>
            <a:ext cx="178549" cy="238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2541931"/>
            <a:ext cx="549298" cy="590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2562528"/>
            <a:ext cx="568198" cy="7891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698577"/>
            <a:ext cx="485094" cy="508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799154"/>
            <a:ext cx="205104" cy="183727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8" y="2672711"/>
            <a:ext cx="290195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2" y="2862897"/>
            <a:ext cx="198755" cy="135467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8" y="2672711"/>
            <a:ext cx="290195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8" y="2696654"/>
            <a:ext cx="45085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696654"/>
            <a:ext cx="45085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696654"/>
            <a:ext cx="96520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696654"/>
            <a:ext cx="96520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696653"/>
            <a:ext cx="0" cy="10668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pptFA1D.tmp</Template>
  <TotalTime>290</TotalTime>
  <Words>694</Words>
  <Application>Microsoft Office PowerPoint</Application>
  <PresentationFormat>On-screen Show (4:3)</PresentationFormat>
  <Paragraphs>202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INTRODUCTION TO DOCKER</vt:lpstr>
      <vt:lpstr>Agenda</vt:lpstr>
      <vt:lpstr>SECTION 1</vt:lpstr>
      <vt:lpstr>Lightweight, open, secure platform Simplify building, shipping, running apps</vt:lpstr>
      <vt:lpstr>What is a container?</vt:lpstr>
      <vt:lpstr>The Role of Images and Containers</vt:lpstr>
      <vt:lpstr>Docker containers are NOT VMs</vt:lpstr>
      <vt:lpstr>Docker Containers Versus Virtual Machines</vt:lpstr>
      <vt:lpstr>Using Docker: Build, Ship, Run Workflow</vt:lpstr>
      <vt:lpstr>Some Docker vocabulary</vt:lpstr>
      <vt:lpstr>Basic Docker Commands</vt:lpstr>
      <vt:lpstr>Slide 12</vt:lpstr>
      <vt:lpstr>Slide 13</vt:lpstr>
      <vt:lpstr>Slide 14</vt:lpstr>
      <vt:lpstr>Slide 15</vt:lpstr>
      <vt:lpstr>Slide 16</vt:lpstr>
      <vt:lpstr>SECTION 2</vt:lpstr>
      <vt:lpstr>Each Dockerfile Command Creates a Layer</vt:lpstr>
      <vt:lpstr>Docker Volumes</vt:lpstr>
      <vt:lpstr>Why Use Volumes</vt:lpstr>
      <vt:lpstr>SECTION 3</vt:lpstr>
      <vt:lpstr>What is Docker Bridge Networking</vt:lpstr>
      <vt:lpstr>Docker Bridge Networking and Port Mapping</vt:lpstr>
      <vt:lpstr>SECTION 4</vt:lpstr>
      <vt:lpstr>Docker Compose: Multi Container Applications</vt:lpstr>
      <vt:lpstr>Docker Compose: Multi Container Applications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Pranav</dc:creator>
  <cp:lastModifiedBy>Pranav</cp:lastModifiedBy>
  <cp:revision>34</cp:revision>
  <dcterms:created xsi:type="dcterms:W3CDTF">2021-03-10T03:14:10Z</dcterms:created>
  <dcterms:modified xsi:type="dcterms:W3CDTF">2021-03-11T09:32:07Z</dcterms:modified>
</cp:coreProperties>
</file>