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10"/>
  </p:notesMasterIdLst>
  <p:sldIdLst>
    <p:sldId id="256" r:id="rId2"/>
    <p:sldId id="257" r:id="rId3"/>
    <p:sldId id="258" r:id="rId4"/>
    <p:sldId id="259" r:id="rId5"/>
    <p:sldId id="261" r:id="rId6"/>
    <p:sldId id="263"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24" autoAdjust="0"/>
  </p:normalViewPr>
  <p:slideViewPr>
    <p:cSldViewPr>
      <p:cViewPr varScale="1">
        <p:scale>
          <a:sx n="83" d="100"/>
          <a:sy n="83" d="100"/>
        </p:scale>
        <p:origin x="-8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CDD31-E229-4B41-A899-B42A10B2CB28}" type="datetimeFigureOut">
              <a:rPr lang="en-US" smtClean="0"/>
              <a:pPr/>
              <a:t>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47EEF3-F927-4336-A094-4184ADF201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47EEF3-F927-4336-A094-4184ADF2010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47EEF3-F927-4336-A094-4184ADF2010D}"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CDC4A3E-89EB-4FAE-94DF-3399D8670934}" type="datetimeFigureOut">
              <a:rPr lang="en-US" smtClean="0"/>
              <a:pPr/>
              <a:t>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A36974F-0905-4FE1-971B-9A4561A4CE4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DC4A3E-89EB-4FAE-94DF-3399D8670934}"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DC4A3E-89EB-4FAE-94DF-3399D8670934}"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DC4A3E-89EB-4FAE-94DF-3399D8670934}"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DC4A3E-89EB-4FAE-94DF-3399D8670934}" type="datetimeFigureOut">
              <a:rPr lang="en-US" smtClean="0"/>
              <a:pPr/>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A36974F-0905-4FE1-971B-9A4561A4CE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DC4A3E-89EB-4FAE-94DF-3399D8670934}"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DC4A3E-89EB-4FAE-94DF-3399D8670934}" type="datetimeFigureOut">
              <a:rPr lang="en-US" smtClean="0"/>
              <a:pPr/>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DC4A3E-89EB-4FAE-94DF-3399D8670934}" type="datetimeFigureOut">
              <a:rPr lang="en-US" smtClean="0"/>
              <a:pPr/>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C4A3E-89EB-4FAE-94DF-3399D8670934}" type="datetimeFigureOut">
              <a:rPr lang="en-US" smtClean="0"/>
              <a:pPr/>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DC4A3E-89EB-4FAE-94DF-3399D8670934}"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DC4A3E-89EB-4FAE-94DF-3399D8670934}" type="datetimeFigureOut">
              <a:rPr lang="en-US" smtClean="0"/>
              <a:pPr/>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6974F-0905-4FE1-971B-9A4561A4CE4E}"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CDC4A3E-89EB-4FAE-94DF-3399D8670934}" type="datetimeFigureOut">
              <a:rPr lang="en-US" smtClean="0"/>
              <a:pPr/>
              <a:t>1/9/2021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A36974F-0905-4FE1-971B-9A4561A4CE4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pull dir="d"/>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981200"/>
            <a:ext cx="7924800" cy="1384995"/>
          </a:xfrm>
          <a:prstGeom prst="rect">
            <a:avLst/>
          </a:prstGeom>
          <a:noFill/>
        </p:spPr>
        <p:txBody>
          <a:bodyPr wrap="square" rtlCol="0">
            <a:spAutoFit/>
          </a:bodyPr>
          <a:lstStyle/>
          <a:p>
            <a:pPr lvl="1" algn="ctr"/>
            <a:endParaRPr lang="en-US" sz="2800" b="1" dirty="0" smtClean="0">
              <a:latin typeface="+mj-lt"/>
            </a:endParaRPr>
          </a:p>
          <a:p>
            <a:pPr lvl="1" algn="ctr"/>
            <a:endParaRPr lang="en-US" sz="2800" b="1" dirty="0" smtClean="0">
              <a:latin typeface="+mj-lt"/>
            </a:endParaRPr>
          </a:p>
          <a:p>
            <a:pPr lvl="1" algn="ctr"/>
            <a:r>
              <a:rPr lang="en-US" sz="2800" b="1" dirty="0" smtClean="0">
                <a:latin typeface="+mj-lt"/>
              </a:rPr>
              <a:t>“ONLINE PHARMACY”</a:t>
            </a:r>
            <a:endParaRPr lang="en-US" sz="2800" b="1" dirty="0">
              <a:latin typeface="+mj-lt"/>
            </a:endParaRPr>
          </a:p>
        </p:txBody>
      </p:sp>
      <p:sp>
        <p:nvSpPr>
          <p:cNvPr id="5" name="TextBox 4"/>
          <p:cNvSpPr txBox="1"/>
          <p:nvPr/>
        </p:nvSpPr>
        <p:spPr>
          <a:xfrm>
            <a:off x="304800" y="4495800"/>
            <a:ext cx="3657600" cy="1692771"/>
          </a:xfrm>
          <a:prstGeom prst="rect">
            <a:avLst/>
          </a:prstGeom>
          <a:noFill/>
        </p:spPr>
        <p:txBody>
          <a:bodyPr wrap="square" rtlCol="0">
            <a:spAutoFit/>
          </a:bodyPr>
          <a:lstStyle/>
          <a:p>
            <a:pPr algn="ctr"/>
            <a:r>
              <a:rPr lang="en-US" sz="2400" dirty="0" smtClean="0"/>
              <a:t>Under the guidance of</a:t>
            </a:r>
            <a:r>
              <a:rPr lang="en-US" sz="2000" dirty="0" smtClean="0"/>
              <a:t>:</a:t>
            </a:r>
          </a:p>
          <a:p>
            <a:pPr algn="ctr"/>
            <a:endParaRPr lang="en-US" sz="2000" dirty="0" smtClean="0"/>
          </a:p>
          <a:p>
            <a:pPr algn="ctr"/>
            <a:r>
              <a:rPr lang="en-US" sz="2000" dirty="0" smtClean="0"/>
              <a:t>Mrs. K S  JYOTHI M.Tech. </a:t>
            </a:r>
          </a:p>
          <a:p>
            <a:pPr algn="ctr"/>
            <a:r>
              <a:rPr lang="en-US" sz="2000" dirty="0" smtClean="0"/>
              <a:t>Asst. Prof., Dept. of CSE,</a:t>
            </a:r>
          </a:p>
          <a:p>
            <a:pPr algn="ctr"/>
            <a:r>
              <a:rPr lang="en-US" sz="2000" dirty="0" smtClean="0"/>
              <a:t>CIT, Gubbi, Tumakuru.</a:t>
            </a:r>
          </a:p>
        </p:txBody>
      </p:sp>
      <p:sp>
        <p:nvSpPr>
          <p:cNvPr id="6" name="TextBox 5"/>
          <p:cNvSpPr txBox="1"/>
          <p:nvPr/>
        </p:nvSpPr>
        <p:spPr>
          <a:xfrm>
            <a:off x="5867400" y="4419600"/>
            <a:ext cx="3276600" cy="2062103"/>
          </a:xfrm>
          <a:prstGeom prst="rect">
            <a:avLst/>
          </a:prstGeom>
          <a:noFill/>
        </p:spPr>
        <p:txBody>
          <a:bodyPr wrap="square" rtlCol="0">
            <a:spAutoFit/>
          </a:bodyPr>
          <a:lstStyle/>
          <a:p>
            <a:r>
              <a:rPr lang="en-US" sz="2000" dirty="0" smtClean="0"/>
              <a:t>Presented By</a:t>
            </a:r>
            <a:r>
              <a:rPr lang="en-US" sz="2400" dirty="0" smtClean="0"/>
              <a:t>:</a:t>
            </a:r>
          </a:p>
          <a:p>
            <a:endParaRPr lang="en-US" sz="2400" dirty="0" smtClean="0"/>
          </a:p>
          <a:p>
            <a:r>
              <a:rPr lang="en-US" sz="2000" dirty="0" smtClean="0"/>
              <a:t>1.DARSHAN  MR </a:t>
            </a:r>
            <a:r>
              <a:rPr lang="en-US" sz="2000" dirty="0" smtClean="0"/>
              <a:t>	  (</a:t>
            </a:r>
            <a:r>
              <a:rPr lang="en-US" sz="2000" dirty="0" smtClean="0"/>
              <a:t>1CG17CS021)</a:t>
            </a:r>
            <a:endParaRPr lang="en-US" sz="2000" dirty="0" smtClean="0"/>
          </a:p>
          <a:p>
            <a:r>
              <a:rPr lang="en-US" sz="2000" dirty="0" smtClean="0"/>
              <a:t>2.MANOJ  KUMAR  D </a:t>
            </a:r>
            <a:endParaRPr lang="en-US" sz="2000" dirty="0" smtClean="0"/>
          </a:p>
          <a:p>
            <a:r>
              <a:rPr lang="en-US" sz="2000" dirty="0" smtClean="0"/>
              <a:t>(</a:t>
            </a:r>
            <a:r>
              <a:rPr lang="en-US" sz="2000" dirty="0" smtClean="0"/>
              <a:t>1CG17CS053)  </a:t>
            </a:r>
            <a:endParaRPr lang="en-US" sz="2000" dirty="0"/>
          </a:p>
        </p:txBody>
      </p:sp>
      <p:pic>
        <p:nvPicPr>
          <p:cNvPr id="20" name="Picture 3" descr="CIT LOGO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381000"/>
            <a:ext cx="962759" cy="61956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Rectangle 20"/>
          <p:cNvSpPr/>
          <p:nvPr/>
        </p:nvSpPr>
        <p:spPr>
          <a:xfrm>
            <a:off x="1295400" y="228600"/>
            <a:ext cx="6313714" cy="1292662"/>
          </a:xfrm>
          <a:prstGeom prst="rect">
            <a:avLst/>
          </a:prstGeom>
        </p:spPr>
        <p:txBody>
          <a:bodyPr wrap="square">
            <a:spAutoFit/>
          </a:bodyPr>
          <a:lstStyle/>
          <a:p>
            <a:pPr lvl="0" algn="ctr" eaLnBrk="0" fontAlgn="base" hangingPunct="0">
              <a:spcBef>
                <a:spcPct val="0"/>
              </a:spcBef>
              <a:spcAft>
                <a:spcPct val="0"/>
              </a:spcAft>
              <a:tabLst>
                <a:tab pos="2743200" algn="ctr"/>
                <a:tab pos="5286375" algn="l"/>
              </a:tabLst>
            </a:pPr>
            <a:r>
              <a:rPr lang="en-US" sz="2400" b="1" dirty="0">
                <a:solidFill>
                  <a:schemeClr val="bg1"/>
                </a:solidFill>
                <a:latin typeface="Times New Roman" pitchFamily="18" charset="0"/>
                <a:ea typeface="Times New Roman" panose="02020603050405020304" pitchFamily="18" charset="0"/>
                <a:cs typeface="Times New Roman" pitchFamily="18" charset="0"/>
              </a:rPr>
              <a:t>Channabasaveshwara Institute of Technology</a:t>
            </a:r>
            <a:endParaRPr lang="en-US" sz="2400" b="1" dirty="0">
              <a:solidFill>
                <a:schemeClr val="bg1"/>
              </a:solidFill>
              <a:latin typeface="Times New Roman" pitchFamily="18" charset="0"/>
              <a:cs typeface="Times New Roman" pitchFamily="18" charset="0"/>
            </a:endParaRPr>
          </a:p>
          <a:p>
            <a:pPr lvl="0" algn="ctr" eaLnBrk="0" fontAlgn="base" hangingPunct="0">
              <a:spcBef>
                <a:spcPct val="0"/>
              </a:spcBef>
              <a:spcAft>
                <a:spcPct val="0"/>
              </a:spcAft>
              <a:tabLst>
                <a:tab pos="2743200" algn="ctr"/>
                <a:tab pos="5286375"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(Affiliated to VTU, Belgaum &amp; Approved by AICTE, New Delhi)</a:t>
            </a:r>
            <a:endParaRPr lang="en-US"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tabLst>
                <a:tab pos="2743200" algn="ctr"/>
                <a:tab pos="5286375" algn="l"/>
              </a:tabLs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NAAC Accredited &amp;  ISO 9001:2015 Certified Institution)</a:t>
            </a:r>
          </a:p>
          <a:p>
            <a:pPr lvl="0" algn="ctr" eaLnBrk="0" fontAlgn="base" hangingPunct="0">
              <a:spcBef>
                <a:spcPct val="0"/>
              </a:spcBef>
              <a:spcAft>
                <a:spcPct val="0"/>
              </a:spcAft>
              <a:tabLst>
                <a:tab pos="2743200" algn="ctr"/>
                <a:tab pos="5286375" algn="l"/>
              </a:tabLst>
            </a:pPr>
            <a:r>
              <a:rPr lang="en-US" dirty="0">
                <a:solidFill>
                  <a:schemeClr val="bg1"/>
                </a:solidFill>
                <a:latin typeface="Times New Roman" panose="02020603050405020304" pitchFamily="18" charset="0"/>
                <a:cs typeface="Times New Roman" panose="02020603050405020304" pitchFamily="18" charset="0"/>
              </a:rPr>
              <a:t> NH 206 (B.H. Road), Gubbi, Tumkur – 572 216. Karnataka.</a:t>
            </a:r>
            <a:endPar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 name="Picture 21" descr="D:\CIT 2\NAAC\Post SSR\Execution - Final Phase\Institute PPT\Supporting Documents\ppt images\NAAC_LOGO.png"/>
          <p:cNvPicPr/>
          <p:nvPr/>
        </p:nvPicPr>
        <p:blipFill>
          <a:blip r:embed="rId4" cstate="print"/>
          <a:srcRect/>
          <a:stretch>
            <a:fillRect/>
          </a:stretch>
        </p:blipFill>
        <p:spPr bwMode="auto">
          <a:xfrm>
            <a:off x="7543800" y="228601"/>
            <a:ext cx="634618" cy="685800"/>
          </a:xfrm>
          <a:prstGeom prst="rect">
            <a:avLst/>
          </a:prstGeom>
          <a:noFill/>
          <a:ln w="9525">
            <a:noFill/>
            <a:miter lim="800000"/>
            <a:headEnd/>
            <a:tailEnd/>
          </a:ln>
        </p:spPr>
      </p:pic>
      <p:pic>
        <p:nvPicPr>
          <p:cNvPr id="23" name="Picture 22" descr="D:\CIT 2\NAAC\Post SSR\Execution - Final Phase\Institute PPT\Supporting Documents\ppt images\download (2).png"/>
          <p:cNvPicPr/>
          <p:nvPr/>
        </p:nvPicPr>
        <p:blipFill>
          <a:blip r:embed="rId5" cstate="print"/>
          <a:srcRect/>
          <a:stretch>
            <a:fillRect/>
          </a:stretch>
        </p:blipFill>
        <p:spPr bwMode="auto">
          <a:xfrm>
            <a:off x="8305800" y="228600"/>
            <a:ext cx="609600" cy="685801"/>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4"/>
                                        </p:tgtEl>
                                      </p:cBhvr>
                                      <p:to x="80000" y="100000"/>
                                    </p:animScale>
                                    <p:anim by="(#ppt_w*0.10)" calcmode="lin" valueType="num">
                                      <p:cBhvr>
                                        <p:cTn id="7" dur="250" autoRev="1" fill="hold">
                                          <p:stCondLst>
                                            <p:cond delay="0"/>
                                          </p:stCondLst>
                                        </p:cTn>
                                        <p:tgtEl>
                                          <p:spTgt spid="4"/>
                                        </p:tgtEl>
                                        <p:attrNameLst>
                                          <p:attrName>ppt_x</p:attrName>
                                        </p:attrNameLst>
                                      </p:cBhvr>
                                    </p:anim>
                                    <p:anim by="(-#ppt_w*0.10)" calcmode="lin" valueType="num">
                                      <p:cBhvr>
                                        <p:cTn id="8" dur="250" autoRev="1" fill="hold">
                                          <p:stCondLst>
                                            <p:cond delay="0"/>
                                          </p:stCondLst>
                                        </p:cTn>
                                        <p:tgtEl>
                                          <p:spTgt spid="4"/>
                                        </p:tgtEl>
                                        <p:attrNameLst>
                                          <p:attrName>ppt_y</p:attrName>
                                        </p:attrNameLst>
                                      </p:cBhvr>
                                    </p:anim>
                                    <p:animRot by="-480000">
                                      <p:cBhvr>
                                        <p:cTn id="9" dur="250" autoRev="1"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117090-B0C4-4DB3-A0EE-D866BAF561F4}"/>
              </a:ext>
            </a:extLst>
          </p:cNvPr>
          <p:cNvSpPr/>
          <p:nvPr/>
        </p:nvSpPr>
        <p:spPr>
          <a:xfrm>
            <a:off x="152400" y="685800"/>
            <a:ext cx="4876800"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CONTENTS</a:t>
            </a:r>
          </a:p>
        </p:txBody>
      </p:sp>
      <p:sp>
        <p:nvSpPr>
          <p:cNvPr id="7" name="Rectangle 6">
            <a:extLst>
              <a:ext uri="{FF2B5EF4-FFF2-40B4-BE49-F238E27FC236}">
                <a16:creationId xmlns:a16="http://schemas.microsoft.com/office/drawing/2014/main" xmlns="" id="{9AC14487-3941-4F2A-8EFA-156DF69D9BE6}"/>
              </a:ext>
            </a:extLst>
          </p:cNvPr>
          <p:cNvSpPr/>
          <p:nvPr/>
        </p:nvSpPr>
        <p:spPr>
          <a:xfrm>
            <a:off x="3581400" y="1600200"/>
            <a:ext cx="5410200" cy="365125"/>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Why is Online Pharmacy?</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86B523EA-C0A9-44FF-9CB9-5D8BBC178BAA}"/>
              </a:ext>
            </a:extLst>
          </p:cNvPr>
          <p:cNvSpPr/>
          <p:nvPr/>
        </p:nvSpPr>
        <p:spPr>
          <a:xfrm>
            <a:off x="3581400" y="3962400"/>
            <a:ext cx="5383094" cy="365125"/>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Limitations</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50916DC2-C4DC-4E76-9040-6FD9252A7D5C}"/>
              </a:ext>
            </a:extLst>
          </p:cNvPr>
          <p:cNvSpPr/>
          <p:nvPr/>
        </p:nvSpPr>
        <p:spPr>
          <a:xfrm>
            <a:off x="3581400" y="3351498"/>
            <a:ext cx="5383094" cy="365125"/>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Benefits</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592D791A-3E61-4FAE-8F6F-01E3E27984A5}"/>
              </a:ext>
            </a:extLst>
          </p:cNvPr>
          <p:cNvSpPr/>
          <p:nvPr/>
        </p:nvSpPr>
        <p:spPr>
          <a:xfrm>
            <a:off x="3581400" y="2767732"/>
            <a:ext cx="5383094" cy="365125"/>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Uses</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D25D0CB0-29F9-4BEC-A238-2FF6F2CAAD52}"/>
              </a:ext>
            </a:extLst>
          </p:cNvPr>
          <p:cNvSpPr/>
          <p:nvPr/>
        </p:nvSpPr>
        <p:spPr>
          <a:xfrm>
            <a:off x="3581400" y="2183966"/>
            <a:ext cx="5383094" cy="365125"/>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Implementation</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CCDA39BA-0538-4BA5-94C1-3C022D2474C7}"/>
              </a:ext>
            </a:extLst>
          </p:cNvPr>
          <p:cNvSpPr/>
          <p:nvPr/>
        </p:nvSpPr>
        <p:spPr>
          <a:xfrm>
            <a:off x="3581400" y="4572000"/>
            <a:ext cx="5383094" cy="380999"/>
          </a:xfrm>
          <a:prstGeom prst="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Conclusion</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mph" presetSubtype="0" fill="hold" grpId="0" nodeType="clickEffect">
                                  <p:stCondLst>
                                    <p:cond delay="0"/>
                                  </p:stCondLst>
                                  <p:childTnLst>
                                    <p:animClr clrSpc="rgb">
                                      <p:cBhvr override="childStyle">
                                        <p:cTn id="15" dur="250" autoRev="1" fill="hold"/>
                                        <p:tgtEl>
                                          <p:spTgt spid="7"/>
                                        </p:tgtEl>
                                        <p:attrNameLst>
                                          <p:attrName>style.color</p:attrName>
                                        </p:attrNameLst>
                                      </p:cBhvr>
                                      <p:to>
                                        <a:schemeClr val="bg1"/>
                                      </p:to>
                                    </p:animClr>
                                    <p:animClr clrSpc="rgb">
                                      <p:cBhvr>
                                        <p:cTn id="16" dur="250" autoRev="1" fill="hold"/>
                                        <p:tgtEl>
                                          <p:spTgt spid="7"/>
                                        </p:tgtEl>
                                        <p:attrNameLst>
                                          <p:attrName>fillcolor</p:attrName>
                                        </p:attrNameLst>
                                      </p:cBhvr>
                                      <p:to>
                                        <a:schemeClr val="bg1"/>
                                      </p:to>
                                    </p:animClr>
                                    <p:set>
                                      <p:cBhvr>
                                        <p:cTn id="17" dur="250" autoRev="1" fill="hold"/>
                                        <p:tgtEl>
                                          <p:spTgt spid="7"/>
                                        </p:tgtEl>
                                        <p:attrNameLst>
                                          <p:attrName>fill.type</p:attrName>
                                        </p:attrNameLst>
                                      </p:cBhvr>
                                      <p:to>
                                        <p:strVal val="solid"/>
                                      </p:to>
                                    </p:set>
                                    <p:set>
                                      <p:cBhvr>
                                        <p:cTn id="18" dur="250" autoRev="1" fill="hold"/>
                                        <p:tgtEl>
                                          <p:spTgt spid="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7" presetClass="emph" presetSubtype="0" fill="hold" grpId="0" nodeType="clickEffect">
                                  <p:stCondLst>
                                    <p:cond delay="0"/>
                                  </p:stCondLst>
                                  <p:childTnLst>
                                    <p:animClr clrSpc="rgb">
                                      <p:cBhvr override="childStyle">
                                        <p:cTn id="22" dur="250" autoRev="1" fill="hold"/>
                                        <p:tgtEl>
                                          <p:spTgt spid="12"/>
                                        </p:tgtEl>
                                        <p:attrNameLst>
                                          <p:attrName>style.color</p:attrName>
                                        </p:attrNameLst>
                                      </p:cBhvr>
                                      <p:to>
                                        <a:schemeClr val="bg1"/>
                                      </p:to>
                                    </p:animClr>
                                    <p:animClr clrSpc="rgb">
                                      <p:cBhvr>
                                        <p:cTn id="23" dur="250" autoRev="1" fill="hold"/>
                                        <p:tgtEl>
                                          <p:spTgt spid="12"/>
                                        </p:tgtEl>
                                        <p:attrNameLst>
                                          <p:attrName>fillcolor</p:attrName>
                                        </p:attrNameLst>
                                      </p:cBhvr>
                                      <p:to>
                                        <a:schemeClr val="bg1"/>
                                      </p:to>
                                    </p:animClr>
                                    <p:set>
                                      <p:cBhvr>
                                        <p:cTn id="24" dur="250" autoRev="1" fill="hold"/>
                                        <p:tgtEl>
                                          <p:spTgt spid="12"/>
                                        </p:tgtEl>
                                        <p:attrNameLst>
                                          <p:attrName>fill.type</p:attrName>
                                        </p:attrNameLst>
                                      </p:cBhvr>
                                      <p:to>
                                        <p:strVal val="solid"/>
                                      </p:to>
                                    </p:set>
                                    <p:set>
                                      <p:cBhvr>
                                        <p:cTn id="25" dur="250" autoRev="1" fill="hold"/>
                                        <p:tgtEl>
                                          <p:spTgt spid="12"/>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11"/>
                                        </p:tgtEl>
                                        <p:attrNameLst>
                                          <p:attrName>style.color</p:attrName>
                                        </p:attrNameLst>
                                      </p:cBhvr>
                                      <p:to>
                                        <a:schemeClr val="bg1"/>
                                      </p:to>
                                    </p:animClr>
                                    <p:animClr clrSpc="rgb">
                                      <p:cBhvr>
                                        <p:cTn id="30" dur="250" autoRev="1" fill="hold"/>
                                        <p:tgtEl>
                                          <p:spTgt spid="11"/>
                                        </p:tgtEl>
                                        <p:attrNameLst>
                                          <p:attrName>fillcolor</p:attrName>
                                        </p:attrNameLst>
                                      </p:cBhvr>
                                      <p:to>
                                        <a:schemeClr val="bg1"/>
                                      </p:to>
                                    </p:animClr>
                                    <p:set>
                                      <p:cBhvr>
                                        <p:cTn id="31" dur="250" autoRev="1" fill="hold"/>
                                        <p:tgtEl>
                                          <p:spTgt spid="11"/>
                                        </p:tgtEl>
                                        <p:attrNameLst>
                                          <p:attrName>fill.type</p:attrName>
                                        </p:attrNameLst>
                                      </p:cBhvr>
                                      <p:to>
                                        <p:strVal val="solid"/>
                                      </p:to>
                                    </p:set>
                                    <p:set>
                                      <p:cBhvr>
                                        <p:cTn id="32" dur="250" autoRev="1" fill="hold"/>
                                        <p:tgtEl>
                                          <p:spTgt spid="1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7" presetClass="emph" presetSubtype="0" fill="hold" grpId="1" nodeType="clickEffect">
                                  <p:stCondLst>
                                    <p:cond delay="0"/>
                                  </p:stCondLst>
                                  <p:childTnLst>
                                    <p:animClr clrSpc="rgb">
                                      <p:cBhvr override="childStyle">
                                        <p:cTn id="36" dur="250" autoRev="1" fill="hold"/>
                                        <p:tgtEl>
                                          <p:spTgt spid="10"/>
                                        </p:tgtEl>
                                        <p:attrNameLst>
                                          <p:attrName>style.color</p:attrName>
                                        </p:attrNameLst>
                                      </p:cBhvr>
                                      <p:to>
                                        <a:schemeClr val="bg1"/>
                                      </p:to>
                                    </p:animClr>
                                    <p:animClr clrSpc="rgb">
                                      <p:cBhvr>
                                        <p:cTn id="37" dur="250" autoRev="1" fill="hold"/>
                                        <p:tgtEl>
                                          <p:spTgt spid="10"/>
                                        </p:tgtEl>
                                        <p:attrNameLst>
                                          <p:attrName>fillcolor</p:attrName>
                                        </p:attrNameLst>
                                      </p:cBhvr>
                                      <p:to>
                                        <a:schemeClr val="bg1"/>
                                      </p:to>
                                    </p:animClr>
                                    <p:set>
                                      <p:cBhvr>
                                        <p:cTn id="38" dur="250" autoRev="1" fill="hold"/>
                                        <p:tgtEl>
                                          <p:spTgt spid="10"/>
                                        </p:tgtEl>
                                        <p:attrNameLst>
                                          <p:attrName>fill.type</p:attrName>
                                        </p:attrNameLst>
                                      </p:cBhvr>
                                      <p:to>
                                        <p:strVal val="solid"/>
                                      </p:to>
                                    </p:set>
                                    <p:set>
                                      <p:cBhvr>
                                        <p:cTn id="39" dur="250" autoRev="1" fill="hold"/>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27" presetClass="emph" presetSubtype="0" fill="hold" grpId="0" nodeType="clickEffect">
                                  <p:stCondLst>
                                    <p:cond delay="0"/>
                                  </p:stCondLst>
                                  <p:childTnLst>
                                    <p:animClr clrSpc="rgb">
                                      <p:cBhvr override="childStyle">
                                        <p:cTn id="43" dur="250" autoRev="1" fill="hold"/>
                                        <p:tgtEl>
                                          <p:spTgt spid="9"/>
                                        </p:tgtEl>
                                        <p:attrNameLst>
                                          <p:attrName>style.color</p:attrName>
                                        </p:attrNameLst>
                                      </p:cBhvr>
                                      <p:to>
                                        <a:schemeClr val="bg1"/>
                                      </p:to>
                                    </p:animClr>
                                    <p:animClr clrSpc="rgb">
                                      <p:cBhvr>
                                        <p:cTn id="44" dur="250" autoRev="1" fill="hold"/>
                                        <p:tgtEl>
                                          <p:spTgt spid="9"/>
                                        </p:tgtEl>
                                        <p:attrNameLst>
                                          <p:attrName>fillcolor</p:attrName>
                                        </p:attrNameLst>
                                      </p:cBhvr>
                                      <p:to>
                                        <a:schemeClr val="bg1"/>
                                      </p:to>
                                    </p:animClr>
                                    <p:set>
                                      <p:cBhvr>
                                        <p:cTn id="45" dur="250" autoRev="1" fill="hold"/>
                                        <p:tgtEl>
                                          <p:spTgt spid="9"/>
                                        </p:tgtEl>
                                        <p:attrNameLst>
                                          <p:attrName>fill.type</p:attrName>
                                        </p:attrNameLst>
                                      </p:cBhvr>
                                      <p:to>
                                        <p:strVal val="solid"/>
                                      </p:to>
                                    </p:set>
                                    <p:set>
                                      <p:cBhvr>
                                        <p:cTn id="46" dur="250" autoRev="1" fill="hold"/>
                                        <p:tgtEl>
                                          <p:spTgt spid="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7" presetClass="emph" presetSubtype="0" fill="hold" grpId="0" nodeType="clickEffect">
                                  <p:stCondLst>
                                    <p:cond delay="0"/>
                                  </p:stCondLst>
                                  <p:childTnLst>
                                    <p:animClr clrSpc="rgb">
                                      <p:cBhvr override="childStyle">
                                        <p:cTn id="50" dur="250" autoRev="1" fill="hold"/>
                                        <p:tgtEl>
                                          <p:spTgt spid="13"/>
                                        </p:tgtEl>
                                        <p:attrNameLst>
                                          <p:attrName>style.color</p:attrName>
                                        </p:attrNameLst>
                                      </p:cBhvr>
                                      <p:to>
                                        <a:schemeClr val="bg1"/>
                                      </p:to>
                                    </p:animClr>
                                    <p:animClr clrSpc="rgb">
                                      <p:cBhvr>
                                        <p:cTn id="51" dur="250" autoRev="1" fill="hold"/>
                                        <p:tgtEl>
                                          <p:spTgt spid="13"/>
                                        </p:tgtEl>
                                        <p:attrNameLst>
                                          <p:attrName>fillcolor</p:attrName>
                                        </p:attrNameLst>
                                      </p:cBhvr>
                                      <p:to>
                                        <a:schemeClr val="bg1"/>
                                      </p:to>
                                    </p:animClr>
                                    <p:set>
                                      <p:cBhvr>
                                        <p:cTn id="52" dur="250" autoRev="1" fill="hold"/>
                                        <p:tgtEl>
                                          <p:spTgt spid="13"/>
                                        </p:tgtEl>
                                        <p:attrNameLst>
                                          <p:attrName>fill.type</p:attrName>
                                        </p:attrNameLst>
                                      </p:cBhvr>
                                      <p:to>
                                        <p:strVal val="solid"/>
                                      </p:to>
                                    </p:set>
                                    <p:set>
                                      <p:cBhvr>
                                        <p:cTn id="53" dur="250" autoRev="1"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1"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2D45A63-E7D6-4C5C-8BF9-46A8823CA129}"/>
              </a:ext>
            </a:extLst>
          </p:cNvPr>
          <p:cNvSpPr/>
          <p:nvPr/>
        </p:nvSpPr>
        <p:spPr>
          <a:xfrm>
            <a:off x="228600" y="638195"/>
            <a:ext cx="3606085"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Why is Online Pharmacy?</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600" y="1752600"/>
            <a:ext cx="8458200" cy="1200329"/>
          </a:xfrm>
          <a:prstGeom prst="rect">
            <a:avLst/>
          </a:prstGeom>
          <a:noFill/>
        </p:spPr>
        <p:txBody>
          <a:bodyPr wrap="square" rtlCol="0">
            <a:spAutoFit/>
          </a:bodyPr>
          <a:lstStyle/>
          <a:p>
            <a:pPr>
              <a:buFont typeface="Wingdings" pitchFamily="2" charset="2"/>
              <a:buChar char="Ø"/>
            </a:pPr>
            <a:r>
              <a:rPr lang="en-US" dirty="0" smtClean="0"/>
              <a:t>The issue of buying medicines online has exercised the pharmacy and wider healthcare community over the last decade. The Internet offers another choice to people who seek medicines, with or without a prescription, and many commentators have listed associated risks and benefits.</a:t>
            </a:r>
            <a:endParaRPr lang="en-US" dirty="0"/>
          </a:p>
        </p:txBody>
      </p:sp>
      <p:sp>
        <p:nvSpPr>
          <p:cNvPr id="11" name="TextBox 10"/>
          <p:cNvSpPr txBox="1"/>
          <p:nvPr/>
        </p:nvSpPr>
        <p:spPr>
          <a:xfrm>
            <a:off x="228600" y="2971800"/>
            <a:ext cx="8229600" cy="1200329"/>
          </a:xfrm>
          <a:prstGeom prst="rect">
            <a:avLst/>
          </a:prstGeom>
          <a:noFill/>
        </p:spPr>
        <p:txBody>
          <a:bodyPr wrap="square" rtlCol="0">
            <a:spAutoFit/>
          </a:bodyPr>
          <a:lstStyle/>
          <a:p>
            <a:pPr>
              <a:buFont typeface="Wingdings" pitchFamily="2" charset="2"/>
              <a:buChar char="Ø"/>
            </a:pPr>
            <a:r>
              <a:rPr lang="en-US" dirty="0" smtClean="0"/>
              <a:t>Whilst the benefits of 24/7 access and privacy seem to be well substantiated, cost benefits are more contested. Online pharmacy has a place in future medicines provision, and could explore its potential to provide cognitive services alongside medicines.</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2D45A63-E7D6-4C5C-8BF9-46A8823CA129}"/>
              </a:ext>
            </a:extLst>
          </p:cNvPr>
          <p:cNvSpPr/>
          <p:nvPr/>
        </p:nvSpPr>
        <p:spPr>
          <a:xfrm>
            <a:off x="381000" y="685800"/>
            <a:ext cx="3606085"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905000"/>
            <a:ext cx="8610600" cy="1200329"/>
          </a:xfrm>
          <a:prstGeom prst="rect">
            <a:avLst/>
          </a:prstGeom>
          <a:noFill/>
        </p:spPr>
        <p:txBody>
          <a:bodyPr wrap="square" rtlCol="0">
            <a:spAutoFit/>
          </a:bodyPr>
          <a:lstStyle/>
          <a:p>
            <a:pPr>
              <a:buFont typeface="Wingdings" pitchFamily="2" charset="2"/>
              <a:buChar char="Ø"/>
            </a:pPr>
            <a:r>
              <a:rPr lang="en-US" dirty="0" smtClean="0"/>
              <a:t>The main objective of this project is to bring the real estate industry online and enabling real estate industry participants to benefit from the Internet. Site acts as an interface between Individuals, brokers and realtors. Here the user can advertise his property for buying or for selling.</a:t>
            </a:r>
            <a:endParaRPr lang="en-US" dirty="0"/>
          </a:p>
        </p:txBody>
      </p:sp>
      <p:sp>
        <p:nvSpPr>
          <p:cNvPr id="4" name="Rectangle 3">
            <a:extLst>
              <a:ext uri="{FF2B5EF4-FFF2-40B4-BE49-F238E27FC236}">
                <a16:creationId xmlns:a16="http://schemas.microsoft.com/office/drawing/2014/main" xmlns="" id="{B2D45A63-E7D6-4C5C-8BF9-46A8823CA129}"/>
              </a:ext>
            </a:extLst>
          </p:cNvPr>
          <p:cNvSpPr/>
          <p:nvPr/>
        </p:nvSpPr>
        <p:spPr>
          <a:xfrm>
            <a:off x="457200" y="3505200"/>
            <a:ext cx="4038600"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USES</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4572000"/>
            <a:ext cx="7848600" cy="1477328"/>
          </a:xfrm>
          <a:prstGeom prst="rect">
            <a:avLst/>
          </a:prstGeom>
          <a:noFill/>
        </p:spPr>
        <p:txBody>
          <a:bodyPr wrap="square" rtlCol="0">
            <a:spAutoFit/>
          </a:bodyPr>
          <a:lstStyle/>
          <a:p>
            <a:pPr>
              <a:buFont typeface="Wingdings" pitchFamily="2" charset="2"/>
              <a:buChar char="Ø"/>
            </a:pPr>
            <a:r>
              <a:rPr lang="en-US" b="1" dirty="0" smtClean="0"/>
              <a:t>Online pharmacies</a:t>
            </a:r>
            <a:r>
              <a:rPr lang="en-US" dirty="0" smtClean="0"/>
              <a:t> offer better pricing than offline stores, with increased access, lower transaction and product costs, convenience and greater anonymity for consumers. They offer accessibility to people with limited mobility and people in remote areas</a:t>
            </a:r>
            <a:r>
              <a:rPr lang="en-US" dirty="0" smtClean="0"/>
              <a:t>.</a:t>
            </a:r>
          </a:p>
          <a:p>
            <a:pPr>
              <a:buFont typeface="Wingdings" pitchFamily="2" charset="2"/>
              <a:buChar char="Ø"/>
            </a:pP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2D45A63-E7D6-4C5C-8BF9-46A8823CA129}"/>
              </a:ext>
            </a:extLst>
          </p:cNvPr>
          <p:cNvSpPr/>
          <p:nvPr/>
        </p:nvSpPr>
        <p:spPr>
          <a:xfrm>
            <a:off x="381000" y="914400"/>
            <a:ext cx="3606085"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BENEFITS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28600" y="1905000"/>
            <a:ext cx="8610600" cy="2308324"/>
          </a:xfrm>
          <a:prstGeom prst="rect">
            <a:avLst/>
          </a:prstGeom>
          <a:noFill/>
        </p:spPr>
        <p:txBody>
          <a:bodyPr wrap="square" rtlCol="0">
            <a:spAutoFit/>
          </a:bodyPr>
          <a:lstStyle/>
          <a:p>
            <a:pPr lvl="1"/>
            <a:r>
              <a:rPr lang="en-US" dirty="0" smtClean="0"/>
              <a:t>• Lower </a:t>
            </a:r>
            <a:r>
              <a:rPr lang="en-US" dirty="0" smtClean="0"/>
              <a:t>prices</a:t>
            </a:r>
          </a:p>
          <a:p>
            <a:pPr lvl="1"/>
            <a:r>
              <a:rPr lang="en-US" dirty="0" smtClean="0"/>
              <a:t>• </a:t>
            </a:r>
            <a:r>
              <a:rPr lang="en-US" dirty="0" smtClean="0"/>
              <a:t>Privacy / </a:t>
            </a:r>
            <a:r>
              <a:rPr lang="en-US" dirty="0" smtClean="0"/>
              <a:t>Anonymity</a:t>
            </a:r>
          </a:p>
          <a:p>
            <a:pPr lvl="1"/>
            <a:r>
              <a:rPr lang="en-US" dirty="0" smtClean="0"/>
              <a:t>• </a:t>
            </a:r>
            <a:r>
              <a:rPr lang="en-US" dirty="0" smtClean="0"/>
              <a:t>Convenience (e.g. housebound patients</a:t>
            </a:r>
            <a:r>
              <a:rPr lang="en-US" dirty="0" smtClean="0"/>
              <a:t>)</a:t>
            </a:r>
          </a:p>
          <a:p>
            <a:pPr lvl="1"/>
            <a:r>
              <a:rPr lang="en-US" dirty="0" smtClean="0"/>
              <a:t>• </a:t>
            </a:r>
            <a:r>
              <a:rPr lang="en-US" dirty="0" smtClean="0"/>
              <a:t>Medical </a:t>
            </a:r>
            <a:r>
              <a:rPr lang="en-US" dirty="0" smtClean="0"/>
              <a:t>Information</a:t>
            </a:r>
          </a:p>
          <a:p>
            <a:pPr lvl="1"/>
            <a:r>
              <a:rPr lang="en-US" dirty="0" smtClean="0"/>
              <a:t>• </a:t>
            </a:r>
            <a:r>
              <a:rPr lang="en-US" dirty="0" smtClean="0"/>
              <a:t>Available 24 hours a day, 7 days a </a:t>
            </a:r>
            <a:r>
              <a:rPr lang="en-US" dirty="0" smtClean="0"/>
              <a:t>week</a:t>
            </a:r>
          </a:p>
          <a:p>
            <a:pPr lvl="1"/>
            <a:r>
              <a:rPr lang="en-US" dirty="0" smtClean="0"/>
              <a:t>• </a:t>
            </a:r>
            <a:r>
              <a:rPr lang="en-US" dirty="0" smtClean="0"/>
              <a:t>Price comparison possible </a:t>
            </a:r>
            <a:r>
              <a:rPr lang="en-US" dirty="0" err="1" smtClean="0"/>
              <a:t>throughonline</a:t>
            </a:r>
            <a:r>
              <a:rPr lang="en-US" dirty="0" smtClean="0"/>
              <a:t> </a:t>
            </a:r>
            <a:r>
              <a:rPr lang="en-US" dirty="0" smtClean="0"/>
              <a:t>mediators</a:t>
            </a:r>
          </a:p>
          <a:p>
            <a:pPr lvl="1"/>
            <a:r>
              <a:rPr lang="en-US" dirty="0" smtClean="0"/>
              <a:t>• </a:t>
            </a:r>
            <a:r>
              <a:rPr lang="en-US" dirty="0" smtClean="0"/>
              <a:t>Regulated medicines available </a:t>
            </a:r>
            <a:r>
              <a:rPr lang="en-US" dirty="0" err="1" smtClean="0"/>
              <a:t>withoutprescription</a:t>
            </a:r>
            <a:endParaRPr lang="en-US" dirty="0" smtClean="0"/>
          </a:p>
          <a:p>
            <a:pPr lvl="1"/>
            <a:endParaRPr lang="en-US" dirty="0"/>
          </a:p>
        </p:txBody>
      </p:sp>
      <p:sp>
        <p:nvSpPr>
          <p:cNvPr id="4" name="TextBox 3"/>
          <p:cNvSpPr txBox="1"/>
          <p:nvPr/>
        </p:nvSpPr>
        <p:spPr>
          <a:xfrm>
            <a:off x="304800" y="2971800"/>
            <a:ext cx="8686800" cy="369332"/>
          </a:xfrm>
          <a:prstGeom prst="rect">
            <a:avLst/>
          </a:prstGeom>
          <a:noFill/>
        </p:spPr>
        <p:txBody>
          <a:bodyPr wrap="square" rtlCol="0">
            <a:spAutoFit/>
          </a:bodyPr>
          <a:lstStyle/>
          <a:p>
            <a:r>
              <a:rPr lang="en-US" dirty="0" smtClean="0"/>
              <a:t>	</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2D45A63-E7D6-4C5C-8BF9-46A8823CA129}"/>
              </a:ext>
            </a:extLst>
          </p:cNvPr>
          <p:cNvSpPr/>
          <p:nvPr/>
        </p:nvSpPr>
        <p:spPr>
          <a:xfrm>
            <a:off x="381000" y="762000"/>
            <a:ext cx="3606085"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LIMITATIONS</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685800" y="1720840"/>
            <a:ext cx="7467600" cy="2308324"/>
          </a:xfrm>
          <a:prstGeom prst="rect">
            <a:avLst/>
          </a:prstGeom>
        </p:spPr>
        <p:txBody>
          <a:bodyPr wrap="square">
            <a:spAutoFit/>
          </a:bodyPr>
          <a:lstStyle/>
          <a:p>
            <a:r>
              <a:rPr lang="en-US" dirty="0" smtClean="0"/>
              <a:t>• Unlicensed </a:t>
            </a:r>
            <a:r>
              <a:rPr lang="en-US" dirty="0" smtClean="0"/>
              <a:t>dispensing</a:t>
            </a:r>
          </a:p>
          <a:p>
            <a:r>
              <a:rPr lang="en-US" dirty="0" smtClean="0"/>
              <a:t>• </a:t>
            </a:r>
            <a:r>
              <a:rPr lang="en-US" dirty="0" smtClean="0"/>
              <a:t>Counterfeit </a:t>
            </a:r>
            <a:r>
              <a:rPr lang="en-US" dirty="0" smtClean="0"/>
              <a:t>drugs</a:t>
            </a:r>
          </a:p>
          <a:p>
            <a:r>
              <a:rPr lang="en-US" dirty="0" smtClean="0"/>
              <a:t>• </a:t>
            </a:r>
            <a:r>
              <a:rPr lang="en-US" dirty="0" smtClean="0"/>
              <a:t>Lack of protection of personal and </a:t>
            </a:r>
            <a:r>
              <a:rPr lang="en-US" dirty="0" err="1" smtClean="0"/>
              <a:t>financialinformation</a:t>
            </a:r>
            <a:endParaRPr lang="en-US" dirty="0" smtClean="0"/>
          </a:p>
          <a:p>
            <a:r>
              <a:rPr lang="en-US" dirty="0" smtClean="0"/>
              <a:t>• </a:t>
            </a:r>
            <a:r>
              <a:rPr lang="en-US" dirty="0" smtClean="0"/>
              <a:t>Lack of pharmacy information (e.g. address</a:t>
            </a:r>
            <a:r>
              <a:rPr lang="en-US" dirty="0" smtClean="0"/>
              <a:t>)</a:t>
            </a:r>
          </a:p>
          <a:p>
            <a:r>
              <a:rPr lang="en-US" dirty="0" smtClean="0"/>
              <a:t>• </a:t>
            </a:r>
            <a:r>
              <a:rPr lang="en-US" dirty="0" smtClean="0"/>
              <a:t>Additional fees (e.g. shipping fee, account set-up fee</a:t>
            </a:r>
            <a:r>
              <a:rPr lang="en-US" dirty="0" smtClean="0"/>
              <a:t>)</a:t>
            </a:r>
          </a:p>
          <a:p>
            <a:r>
              <a:rPr lang="en-US" dirty="0" smtClean="0"/>
              <a:t>• </a:t>
            </a:r>
            <a:r>
              <a:rPr lang="en-US" dirty="0" smtClean="0"/>
              <a:t>Prices can change </a:t>
            </a:r>
            <a:r>
              <a:rPr lang="en-US" dirty="0" smtClean="0"/>
              <a:t>quickly</a:t>
            </a:r>
          </a:p>
          <a:p>
            <a:r>
              <a:rPr lang="en-US" dirty="0" smtClean="0"/>
              <a:t>• </a:t>
            </a:r>
            <a:r>
              <a:rPr lang="en-US" dirty="0" smtClean="0"/>
              <a:t>Inadequate safeguards to personal </a:t>
            </a:r>
            <a:r>
              <a:rPr lang="en-US" dirty="0" smtClean="0"/>
              <a:t>health</a:t>
            </a:r>
          </a:p>
          <a:p>
            <a:endParaRPr lang="en-US" dirty="0"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2D45A63-E7D6-4C5C-8BF9-46A8823CA129}"/>
              </a:ext>
            </a:extLst>
          </p:cNvPr>
          <p:cNvSpPr/>
          <p:nvPr/>
        </p:nvSpPr>
        <p:spPr>
          <a:xfrm>
            <a:off x="533400" y="685800"/>
            <a:ext cx="3606085" cy="5810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533400" y="1828800"/>
            <a:ext cx="7696200" cy="1477328"/>
          </a:xfrm>
          <a:prstGeom prst="rect">
            <a:avLst/>
          </a:prstGeom>
        </p:spPr>
        <p:txBody>
          <a:bodyPr wrap="square">
            <a:spAutoFit/>
          </a:bodyPr>
          <a:lstStyle/>
          <a:p>
            <a:r>
              <a:rPr lang="en-US" dirty="0" smtClean="0"/>
              <a:t>•Online </a:t>
            </a:r>
            <a:r>
              <a:rPr lang="en-US" dirty="0" smtClean="0"/>
              <a:t>pharmacy benefits a customer’s healthcare in many ways. These pharmacies provide convenience and efficiency two advantages covered by people living busy lives. Customer can take a few minutes out of their lunch break to place the order, or they can even order the prescriptions at 3 A.M. also, long after many pharmacies have closed. </a:t>
            </a:r>
            <a:endParaRPr lang="en-US" dirty="0"/>
          </a:p>
        </p:txBody>
      </p:sp>
      <p:sp>
        <p:nvSpPr>
          <p:cNvPr id="9" name="Rectangle 8"/>
          <p:cNvSpPr/>
          <p:nvPr/>
        </p:nvSpPr>
        <p:spPr>
          <a:xfrm>
            <a:off x="533400" y="3505200"/>
            <a:ext cx="7543800" cy="1477328"/>
          </a:xfrm>
          <a:prstGeom prst="rect">
            <a:avLst/>
          </a:prstGeom>
        </p:spPr>
        <p:txBody>
          <a:bodyPr wrap="square">
            <a:spAutoFit/>
          </a:bodyPr>
          <a:lstStyle/>
          <a:p>
            <a:r>
              <a:rPr lang="en-US" dirty="0" smtClean="0"/>
              <a:t>•The </a:t>
            </a:r>
            <a:r>
              <a:rPr lang="en-US" dirty="0" smtClean="0"/>
              <a:t>online pharmacy provides efficient delivery, simple handling, simple ordering process, quick </a:t>
            </a:r>
            <a:r>
              <a:rPr lang="en-US" dirty="0" smtClean="0"/>
              <a:t>service with </a:t>
            </a:r>
            <a:r>
              <a:rPr lang="en-US" dirty="0" smtClean="0"/>
              <a:t>a one click and also expert doctor searching facilities. The benefit of using this advanced computer technology and robotic dispensing tool is greater efficiencies throughout the management process as compared to traditional pharmacies.</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2967334"/>
            <a:ext cx="6781799" cy="923330"/>
          </a:xfrm>
          <a:prstGeom prst="rect">
            <a:avLst/>
          </a:prstGeom>
          <a:noFill/>
        </p:spPr>
        <p:txBody>
          <a:bodyPr wrap="square" lIns="91440" tIns="45720" rIns="91440" bIns="45720">
            <a:spAutoFit/>
          </a:bodyPr>
          <a:lstStyle/>
          <a:p>
            <a:pPr algn="ctr"/>
            <a:r>
              <a:rPr lang="en-US" sz="5400" b="1" dirty="0" smtClean="0">
                <a:ln w="1905"/>
                <a:solidFill>
                  <a:schemeClr val="accent2">
                    <a:lumMod val="60000"/>
                    <a:lumOff val="40000"/>
                  </a:schemeClr>
                </a:solidFill>
                <a:effectLst>
                  <a:innerShdw blurRad="69850" dist="43180" dir="5400000">
                    <a:srgbClr val="000000">
                      <a:alpha val="65000"/>
                    </a:srgbClr>
                  </a:innerShdw>
                </a:effectLst>
              </a:rPr>
              <a:t>THANK YOU</a:t>
            </a:r>
            <a:endParaRPr lang="en-US" sz="5400" b="1" dirty="0">
              <a:ln w="1905"/>
              <a:solidFill>
                <a:schemeClr val="accent2">
                  <a:lumMod val="60000"/>
                  <a:lumOff val="40000"/>
                </a:schemeClr>
              </a:solidFill>
              <a:effectLst>
                <a:innerShdw blurRad="69850" dist="43180" dir="5400000">
                  <a:srgbClr val="000000">
                    <a:alpha val="65000"/>
                  </a:srgbClr>
                </a:innerShdw>
              </a:effectLs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xit" presetSubtype="0" fill="hold" grpId="0" nodeType="clickEffect">
                                  <p:stCondLst>
                                    <p:cond delay="0"/>
                                  </p:stCondLst>
                                  <p:childTnLst>
                                    <p:anim from="(ppt_x)" to="(ppt_x+1)" calcmode="lin" valueType="num">
                                      <p:cBhvr>
                                        <p:cTn id="6" dur="1000">
                                          <p:stCondLst>
                                            <p:cond delay="0"/>
                                          </p:stCondLst>
                                        </p:cTn>
                                        <p:tgtEl>
                                          <p:spTgt spid="3"/>
                                        </p:tgtEl>
                                        <p:attrNameLst>
                                          <p:attrName>ppt_x</p:attrName>
                                        </p:attrNameLst>
                                      </p:cBhvr>
                                    </p:anim>
                                    <p:anim from="0" to="-1.0" calcmode="lin" valueType="num">
                                      <p:cBhvr>
                                        <p:cTn id="7" dur="200" accel="50000">
                                          <p:stCondLst>
                                            <p:cond delay="0"/>
                                          </p:stCondLst>
                                        </p:cTn>
                                        <p:tgtEl>
                                          <p:spTgt spid="3"/>
                                        </p:tgtEl>
                                        <p:attrNameLst>
                                          <p:attrName>xshear</p:attrName>
                                        </p:attrNameLst>
                                      </p:cBhvr>
                                    </p:anim>
                                    <p:set>
                                      <p:cBhvr>
                                        <p:cTn id="8" dur="800">
                                          <p:stCondLst>
                                            <p:cond delay="200"/>
                                          </p:stCondLst>
                                        </p:cTn>
                                        <p:tgtEl>
                                          <p:spTgt spid="3"/>
                                        </p:tgtEl>
                                        <p:attrNameLst>
                                          <p:attrName>xshear</p:attrName>
                                        </p:attrNameLst>
                                      </p:cBhvr>
                                      <p:to>
                                        <p:strVal val="-1.0"/>
                                      </p:to>
                                    </p:set>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398</TotalTime>
  <Words>450</Words>
  <Application>Microsoft Office PowerPoint</Application>
  <PresentationFormat>On-screen Show (4:3)</PresentationFormat>
  <Paragraphs>54</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dharshan</cp:lastModifiedBy>
  <cp:revision>39</cp:revision>
  <dcterms:created xsi:type="dcterms:W3CDTF">2021-01-08T06:42:27Z</dcterms:created>
  <dcterms:modified xsi:type="dcterms:W3CDTF">2021-01-09T07:18:20Z</dcterms:modified>
</cp:coreProperties>
</file>