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4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BF6FF-BF9E-4C77-BBF0-A840AFCB0CF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A450B-8047-4575-9DDE-C8109E526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115BD-288F-4A69-BBE6-73AA83EB4AE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1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757A-02C4-9260-045E-0020A9722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AC028-9AE3-E165-61F4-EA3BA29EF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3C8C-0F8D-DB57-46F4-5526BD49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DA58-5CF1-2210-C50F-7D7E83D2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70FC-F759-CBBB-83AE-2BCA4FF4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7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BC84-36B0-F7FE-CB55-92AC6B2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832F9-E7DD-BC67-D65C-661097E57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93D7-2FEA-46BE-A889-2A22A8A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29F4-E393-FF17-27E4-899543D7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A47A-18C3-3539-AC68-FAB99C0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8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A0AF2-3105-BD58-650E-D375D2369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FDCA6-CC91-53AB-F0A6-5C6B867B9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E4C6-B570-646C-BA81-2D5D95FF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7FE0-C031-192B-AECB-B2604CDC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E31E-BD5E-C9CC-1E0C-48469FC6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CF7E-E4AD-3599-6034-8AA7918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231B-E821-96DD-5F89-48A584A4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C4A1-8A4C-6BAA-D198-59E8E8BE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FE33-76DE-6C42-C194-23E0844A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A086-4F82-37F3-09E3-AF6D6404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BCA8-3338-EF69-3753-8AE66FBA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1E84F-CD10-527D-C325-94EFF463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01EA-9894-C856-DD56-BCB4E72A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56CF-9C7B-90FD-8A6B-8FA09EA1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0123-FF03-9951-B6C9-CD6E5989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6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8123-6CD2-9C66-C8B0-98053C33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C0DC-8FB1-33B0-4EDA-420BD87F4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A6619-9409-817F-76AB-96D537FD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739F5-C548-3A88-C24D-7330963D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CA259-99A1-378F-7583-6265BB19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D5625-A804-0544-81A4-2EB902D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1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C984-3816-C4C3-C869-44357089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73A14-71F4-5DD4-F751-006781B6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CA6A7-AD17-E45E-11DE-4608CD37B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B6F35-3D9A-4918-0727-AE297DB42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2B977-991D-FC75-490A-A04D4D3A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17F3F-EA10-4B05-232E-59D31056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C6669-6FAD-C372-8E40-0229179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37731-F257-9562-D894-4F784143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1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13E5-72B5-0893-5D27-99B5CA4E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7120A-4120-EFBE-7DF9-1E365E49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406E6-EC19-4618-2454-BB809D59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BEFD-DC24-8343-E127-6C290013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9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81C43-DF2D-0615-1623-4B344F5A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28875-3D4D-0E5F-973C-BBD38E94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73EA9-EFFD-B9C6-A94F-8A340827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6898-1A75-0E55-4D9A-438D349B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8963-B19E-2F9A-BD23-6686D91C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E2AE4-7D55-C567-0E6C-BC324DD6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C84FA-DB13-735B-D3F1-11A082B9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60AE-AE17-7519-335E-AAF8696F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F9C9-BF45-7310-590F-672A4114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6E80-17EA-EDC6-DDBF-F34488DF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55244-AB25-356B-6B9A-449F05FBB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98142-ED74-4084-8CDB-8E3986ED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B53E-E000-962A-6FF8-880C0052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79D5-6659-1673-BC75-D001AD76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3F14-A499-045E-EED1-E0C703CD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3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C2185-3070-F26E-1210-15C7E2BF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3C79-B08F-E374-E838-74247DBD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1D64-A8FB-D352-F9BC-52BA30367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B161-7F8D-4158-8C56-1BD9627C391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5733C-C77C-2403-D6A4-92EE360F1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70F-72FC-83CE-0664-E8453359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FE51-219D-4A17-92E1-3D4EE04B9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6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7EDB-04FD-5C49-7318-1B9779152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410F9-1D5F-9D24-CDEA-89514AF0E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ED9825-FDBD-6463-F529-32DBF7F6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63" y="720170"/>
            <a:ext cx="3694557" cy="1090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84F8C-1799-0475-87A4-C7AEBFF25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14" y="662348"/>
            <a:ext cx="558961" cy="1127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3EE94-01BC-1BD6-6A17-30B83A11D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34" y="623837"/>
            <a:ext cx="653337" cy="1186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CC4EFF-2D35-B1D9-4092-B05A47E16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343" y="623837"/>
            <a:ext cx="653337" cy="11868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56750A-6699-4419-38C3-9232178C26AA}"/>
              </a:ext>
            </a:extLst>
          </p:cNvPr>
          <p:cNvSpPr txBox="1"/>
          <p:nvPr/>
        </p:nvSpPr>
        <p:spPr>
          <a:xfrm>
            <a:off x="6872005" y="3993637"/>
            <a:ext cx="153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Metabolic exchange</a:t>
            </a:r>
          </a:p>
        </p:txBody>
      </p:sp>
      <p:pic>
        <p:nvPicPr>
          <p:cNvPr id="1028" name="Picture 4" descr="Intestinal epithelium - Wikipedia">
            <a:extLst>
              <a:ext uri="{FF2B5EF4-FFF2-40B4-BE49-F238E27FC236}">
                <a16:creationId xmlns:a16="http://schemas.microsoft.com/office/drawing/2014/main" id="{48B301F0-3510-3083-4F22-004AE5A9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96725" y="4729201"/>
            <a:ext cx="263737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C990051-ECCF-088F-38C5-DCEFB547DFAE}"/>
              </a:ext>
            </a:extLst>
          </p:cNvPr>
          <p:cNvGrpSpPr/>
          <p:nvPr/>
        </p:nvGrpSpPr>
        <p:grpSpPr>
          <a:xfrm>
            <a:off x="172521" y="3993637"/>
            <a:ext cx="5450636" cy="2868210"/>
            <a:chOff x="2644209" y="3958663"/>
            <a:chExt cx="5450636" cy="28682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22B72C-7EEE-536E-7FCD-FC566BA92FAE}"/>
                </a:ext>
              </a:extLst>
            </p:cNvPr>
            <p:cNvSpPr txBox="1"/>
            <p:nvPr/>
          </p:nvSpPr>
          <p:spPr>
            <a:xfrm>
              <a:off x="2644209" y="6475780"/>
              <a:ext cx="1580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Gut </a:t>
              </a:r>
              <a:r>
                <a:rPr lang="en-IN" sz="16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Microbiome</a:t>
              </a:r>
              <a:endPara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E051FE-C370-0242-C1BB-EE485BE72270}"/>
                </a:ext>
              </a:extLst>
            </p:cNvPr>
            <p:cNvGrpSpPr/>
            <p:nvPr/>
          </p:nvGrpSpPr>
          <p:grpSpPr>
            <a:xfrm>
              <a:off x="3502095" y="3958663"/>
              <a:ext cx="4248123" cy="2485410"/>
              <a:chOff x="3502095" y="3958663"/>
              <a:chExt cx="4248123" cy="2485410"/>
            </a:xfrm>
          </p:grpSpPr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F675C435-D6C4-6A4D-BBBD-345679E64D79}"/>
                  </a:ext>
                </a:extLst>
              </p:cNvPr>
              <p:cNvSpPr/>
              <p:nvPr/>
            </p:nvSpPr>
            <p:spPr>
              <a:xfrm>
                <a:off x="4387917" y="6314984"/>
                <a:ext cx="170671" cy="12908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0468A711-3960-49E2-AE1E-8897CAE1C136}"/>
                  </a:ext>
                </a:extLst>
              </p:cNvPr>
              <p:cNvSpPr/>
              <p:nvPr/>
            </p:nvSpPr>
            <p:spPr>
              <a:xfrm>
                <a:off x="4730086" y="6308418"/>
                <a:ext cx="170671" cy="12908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02FB38C2-BBD2-9DEF-6B35-7677DE713F82}"/>
                  </a:ext>
                </a:extLst>
              </p:cNvPr>
              <p:cNvSpPr/>
              <p:nvPr/>
            </p:nvSpPr>
            <p:spPr>
              <a:xfrm>
                <a:off x="5455754" y="6310443"/>
                <a:ext cx="170671" cy="129089"/>
              </a:xfrm>
              <a:prstGeom prst="hexag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E0F85BD4-6B64-649E-AE72-F4C0C8FBB4F3}"/>
                  </a:ext>
                </a:extLst>
              </p:cNvPr>
              <p:cNvSpPr/>
              <p:nvPr/>
            </p:nvSpPr>
            <p:spPr>
              <a:xfrm>
                <a:off x="5797923" y="6303877"/>
                <a:ext cx="170671" cy="129089"/>
              </a:xfrm>
              <a:prstGeom prst="hexag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F75FFC0-FA57-DB02-8C06-F40F836AF57C}"/>
                  </a:ext>
                </a:extLst>
              </p:cNvPr>
              <p:cNvGrpSpPr/>
              <p:nvPr/>
            </p:nvGrpSpPr>
            <p:grpSpPr>
              <a:xfrm>
                <a:off x="3502095" y="3958663"/>
                <a:ext cx="4248123" cy="2349755"/>
                <a:chOff x="3502095" y="3958663"/>
                <a:chExt cx="4248123" cy="234975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EE3E6508-5A4B-5CAE-9F38-F8CB2BA63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2095" y="4576091"/>
                  <a:ext cx="352573" cy="1422632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AE2EAFD9-8B25-64DC-2624-474DC750F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48961" y="4365540"/>
                  <a:ext cx="2328366" cy="598451"/>
                </a:xfrm>
                <a:prstGeom prst="rect">
                  <a:avLst/>
                </a:prstGeom>
              </p:spPr>
            </p:pic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A4E2E06-2110-F736-7FAC-0ECFFE953C1F}"/>
                    </a:ext>
                  </a:extLst>
                </p:cNvPr>
                <p:cNvSpPr/>
                <p:nvPr/>
              </p:nvSpPr>
              <p:spPr>
                <a:xfrm>
                  <a:off x="4572001" y="4823982"/>
                  <a:ext cx="993228" cy="1400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90BB1BEC-AEDF-F0B4-FEC9-07D86DDC93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7285" y="5556661"/>
                  <a:ext cx="2315085" cy="586156"/>
                </a:xfrm>
                <a:prstGeom prst="rect">
                  <a:avLst/>
                </a:prstGeom>
              </p:spPr>
            </p:pic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1855B3B-6526-7352-5D93-109DDA74B774}"/>
                    </a:ext>
                  </a:extLst>
                </p:cNvPr>
                <p:cNvSpPr/>
                <p:nvPr/>
              </p:nvSpPr>
              <p:spPr>
                <a:xfrm>
                  <a:off x="3854668" y="5659554"/>
                  <a:ext cx="202376" cy="2137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A7968090-D9A0-94E0-570C-2EE46D5D7B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6430399">
                  <a:off x="6094881" y="5531049"/>
                  <a:ext cx="220886" cy="211837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599B68F-401E-810D-4E5F-8E78907F1A56}"/>
                    </a:ext>
                  </a:extLst>
                </p:cNvPr>
                <p:cNvSpPr/>
                <p:nvPr/>
              </p:nvSpPr>
              <p:spPr>
                <a:xfrm>
                  <a:off x="6266857" y="5721774"/>
                  <a:ext cx="45719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12">
                  <a:extLst>
                    <a:ext uri="{FF2B5EF4-FFF2-40B4-BE49-F238E27FC236}">
                      <a16:creationId xmlns:a16="http://schemas.microsoft.com/office/drawing/2014/main" id="{40DB6C39-F125-80EF-D039-675195EB1C1E}"/>
                    </a:ext>
                  </a:extLst>
                </p:cNvPr>
                <p:cNvSpPr/>
                <p:nvPr/>
              </p:nvSpPr>
              <p:spPr>
                <a:xfrm>
                  <a:off x="4572001" y="5873315"/>
                  <a:ext cx="870558" cy="1254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75E0A9E-5CA5-09B6-DE02-B0EE0C9FDC69}"/>
                    </a:ext>
                  </a:extLst>
                </p:cNvPr>
                <p:cNvSpPr/>
                <p:nvPr/>
              </p:nvSpPr>
              <p:spPr>
                <a:xfrm>
                  <a:off x="4668890" y="4493637"/>
                  <a:ext cx="896339" cy="2725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CF6E39F-6A1A-B4E0-7302-6C789F4EE339}"/>
                    </a:ext>
                  </a:extLst>
                </p:cNvPr>
                <p:cNvSpPr/>
                <p:nvPr/>
              </p:nvSpPr>
              <p:spPr>
                <a:xfrm>
                  <a:off x="4464161" y="5535946"/>
                  <a:ext cx="907182" cy="3361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940CFDAF-CDC5-9AB9-AF06-E2BE292660D9}"/>
                    </a:ext>
                  </a:extLst>
                </p:cNvPr>
                <p:cNvSpPr/>
                <p:nvPr/>
              </p:nvSpPr>
              <p:spPr>
                <a:xfrm>
                  <a:off x="4583554" y="3963204"/>
                  <a:ext cx="170671" cy="129089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Hexagon 45">
                  <a:extLst>
                    <a:ext uri="{FF2B5EF4-FFF2-40B4-BE49-F238E27FC236}">
                      <a16:creationId xmlns:a16="http://schemas.microsoft.com/office/drawing/2014/main" id="{F92399E0-0B39-70E2-31F6-2D2E6F0D9C32}"/>
                    </a:ext>
                  </a:extLst>
                </p:cNvPr>
                <p:cNvSpPr/>
                <p:nvPr/>
              </p:nvSpPr>
              <p:spPr>
                <a:xfrm>
                  <a:off x="4412056" y="4171308"/>
                  <a:ext cx="170671" cy="129089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Hexagon 46">
                  <a:extLst>
                    <a:ext uri="{FF2B5EF4-FFF2-40B4-BE49-F238E27FC236}">
                      <a16:creationId xmlns:a16="http://schemas.microsoft.com/office/drawing/2014/main" id="{79B76633-7654-4D73-9915-D46CCA3328EC}"/>
                    </a:ext>
                  </a:extLst>
                </p:cNvPr>
                <p:cNvSpPr/>
                <p:nvPr/>
              </p:nvSpPr>
              <p:spPr>
                <a:xfrm>
                  <a:off x="4754225" y="4164742"/>
                  <a:ext cx="170671" cy="129089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Right Arrow 21">
                  <a:extLst>
                    <a:ext uri="{FF2B5EF4-FFF2-40B4-BE49-F238E27FC236}">
                      <a16:creationId xmlns:a16="http://schemas.microsoft.com/office/drawing/2014/main" id="{3BBD798E-502B-8CE5-187A-82262DB1CF5B}"/>
                    </a:ext>
                  </a:extLst>
                </p:cNvPr>
                <p:cNvSpPr/>
                <p:nvPr/>
              </p:nvSpPr>
              <p:spPr>
                <a:xfrm>
                  <a:off x="5068615" y="4027748"/>
                  <a:ext cx="254283" cy="13699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Hexagon 48">
                  <a:extLst>
                    <a:ext uri="{FF2B5EF4-FFF2-40B4-BE49-F238E27FC236}">
                      <a16:creationId xmlns:a16="http://schemas.microsoft.com/office/drawing/2014/main" id="{FBDF8602-C61D-E635-9094-9A853496FCC4}"/>
                    </a:ext>
                  </a:extLst>
                </p:cNvPr>
                <p:cNvSpPr/>
                <p:nvPr/>
              </p:nvSpPr>
              <p:spPr>
                <a:xfrm>
                  <a:off x="5651391" y="3958663"/>
                  <a:ext cx="170671" cy="129089"/>
                </a:xfrm>
                <a:prstGeom prst="hexago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Hexagon 49">
                  <a:extLst>
                    <a:ext uri="{FF2B5EF4-FFF2-40B4-BE49-F238E27FC236}">
                      <a16:creationId xmlns:a16="http://schemas.microsoft.com/office/drawing/2014/main" id="{4160E4E4-D924-2DC6-46EC-7FEEF3C70062}"/>
                    </a:ext>
                  </a:extLst>
                </p:cNvPr>
                <p:cNvSpPr/>
                <p:nvPr/>
              </p:nvSpPr>
              <p:spPr>
                <a:xfrm>
                  <a:off x="5479893" y="4166767"/>
                  <a:ext cx="170671" cy="129089"/>
                </a:xfrm>
                <a:prstGeom prst="hexago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Hexagon 50">
                  <a:extLst>
                    <a:ext uri="{FF2B5EF4-FFF2-40B4-BE49-F238E27FC236}">
                      <a16:creationId xmlns:a16="http://schemas.microsoft.com/office/drawing/2014/main" id="{80A1AAE5-45A8-5CF0-74EB-D3ECB5004F5C}"/>
                    </a:ext>
                  </a:extLst>
                </p:cNvPr>
                <p:cNvSpPr/>
                <p:nvPr/>
              </p:nvSpPr>
              <p:spPr>
                <a:xfrm>
                  <a:off x="5822062" y="4160201"/>
                  <a:ext cx="170671" cy="129089"/>
                </a:xfrm>
                <a:prstGeom prst="hexago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Hexagon 51">
                  <a:extLst>
                    <a:ext uri="{FF2B5EF4-FFF2-40B4-BE49-F238E27FC236}">
                      <a16:creationId xmlns:a16="http://schemas.microsoft.com/office/drawing/2014/main" id="{A960BDDE-C067-E911-491D-0BCAAFB49F76}"/>
                    </a:ext>
                  </a:extLst>
                </p:cNvPr>
                <p:cNvSpPr/>
                <p:nvPr/>
              </p:nvSpPr>
              <p:spPr>
                <a:xfrm>
                  <a:off x="4559415" y="6106880"/>
                  <a:ext cx="170671" cy="129089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Right Arrow 28">
                  <a:extLst>
                    <a:ext uri="{FF2B5EF4-FFF2-40B4-BE49-F238E27FC236}">
                      <a16:creationId xmlns:a16="http://schemas.microsoft.com/office/drawing/2014/main" id="{75648390-C0C2-7A01-EED9-4B81A96B8B98}"/>
                    </a:ext>
                  </a:extLst>
                </p:cNvPr>
                <p:cNvSpPr/>
                <p:nvPr/>
              </p:nvSpPr>
              <p:spPr>
                <a:xfrm>
                  <a:off x="5044476" y="6171424"/>
                  <a:ext cx="254283" cy="13699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Hexagon 53">
                  <a:extLst>
                    <a:ext uri="{FF2B5EF4-FFF2-40B4-BE49-F238E27FC236}">
                      <a16:creationId xmlns:a16="http://schemas.microsoft.com/office/drawing/2014/main" id="{4288D72C-044F-BBB1-AFD8-50F51B98C135}"/>
                    </a:ext>
                  </a:extLst>
                </p:cNvPr>
                <p:cNvSpPr/>
                <p:nvPr/>
              </p:nvSpPr>
              <p:spPr>
                <a:xfrm>
                  <a:off x="5627252" y="6102339"/>
                  <a:ext cx="170671" cy="129089"/>
                </a:xfrm>
                <a:prstGeom prst="hex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55" name="Picture 2" descr="Image result for Metabolomics">
                  <a:extLst>
                    <a:ext uri="{FF2B5EF4-FFF2-40B4-BE49-F238E27FC236}">
                      <a16:creationId xmlns:a16="http://schemas.microsoft.com/office/drawing/2014/main" id="{0332ED7A-943D-BAA5-CDE3-E2C2FA3C1E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9468" y="4675360"/>
                  <a:ext cx="1769865" cy="11018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CFDC8993-8A74-E539-DD88-A10AA63D5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01290" y="4353283"/>
                  <a:ext cx="1348928" cy="1645440"/>
                </a:xfrm>
                <a:prstGeom prst="rect">
                  <a:avLst/>
                </a:prstGeom>
              </p:spPr>
            </p:pic>
            <p:sp>
              <p:nvSpPr>
                <p:cNvPr id="57" name="Rounded Rectangle 34">
                  <a:extLst>
                    <a:ext uri="{FF2B5EF4-FFF2-40B4-BE49-F238E27FC236}">
                      <a16:creationId xmlns:a16="http://schemas.microsoft.com/office/drawing/2014/main" id="{FA3D0FE6-E7CD-00C0-E6DD-E7A6088D777C}"/>
                    </a:ext>
                  </a:extLst>
                </p:cNvPr>
                <p:cNvSpPr/>
                <p:nvPr/>
              </p:nvSpPr>
              <p:spPr>
                <a:xfrm>
                  <a:off x="6864306" y="5843514"/>
                  <a:ext cx="359995" cy="84319"/>
                </a:xfrm>
                <a:prstGeom prst="roundRect">
                  <a:avLst/>
                </a:prstGeom>
                <a:solidFill>
                  <a:srgbClr val="BCE2C2"/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55D1506-B650-150B-1C34-C8381A283359}"/>
                    </a:ext>
                  </a:extLst>
                </p:cNvPr>
                <p:cNvSpPr/>
                <p:nvPr/>
              </p:nvSpPr>
              <p:spPr>
                <a:xfrm>
                  <a:off x="6339130" y="4675360"/>
                  <a:ext cx="99440" cy="907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2E07409-078E-2A09-62E5-50F571F0EE9C}"/>
                    </a:ext>
                  </a:extLst>
                </p:cNvPr>
                <p:cNvSpPr/>
                <p:nvPr/>
              </p:nvSpPr>
              <p:spPr>
                <a:xfrm>
                  <a:off x="6236550" y="4893778"/>
                  <a:ext cx="99440" cy="907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6DAC41F-47D9-752E-844B-AE006F001DE4}"/>
                    </a:ext>
                  </a:extLst>
                </p:cNvPr>
                <p:cNvSpPr/>
                <p:nvPr/>
              </p:nvSpPr>
              <p:spPr>
                <a:xfrm>
                  <a:off x="6354710" y="5631502"/>
                  <a:ext cx="99440" cy="907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05263C-E9FE-B887-FE4E-1644033243E9}"/>
                </a:ext>
              </a:extLst>
            </p:cNvPr>
            <p:cNvSpPr txBox="1"/>
            <p:nvPr/>
          </p:nvSpPr>
          <p:spPr>
            <a:xfrm>
              <a:off x="4193697" y="6488319"/>
              <a:ext cx="2191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Gut Microbial functions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C93DAD-90D7-721E-E0E9-6391E7405CF8}"/>
                </a:ext>
              </a:extLst>
            </p:cNvPr>
            <p:cNvSpPr txBox="1"/>
            <p:nvPr/>
          </p:nvSpPr>
          <p:spPr>
            <a:xfrm>
              <a:off x="6513871" y="6457291"/>
              <a:ext cx="1580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Metabolite pool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591D0B82-93BA-AD0D-F51C-F212D68B09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820" y="4664862"/>
            <a:ext cx="1744023" cy="1475485"/>
          </a:xfrm>
          <a:prstGeom prst="rect">
            <a:avLst/>
          </a:prstGeom>
        </p:spPr>
      </p:pic>
      <p:sp>
        <p:nvSpPr>
          <p:cNvPr id="62" name="Right Arrow 42">
            <a:extLst>
              <a:ext uri="{FF2B5EF4-FFF2-40B4-BE49-F238E27FC236}">
                <a16:creationId xmlns:a16="http://schemas.microsoft.com/office/drawing/2014/main" id="{9DAACC84-375B-D070-E2CD-8F08CB970E13}"/>
              </a:ext>
            </a:extLst>
          </p:cNvPr>
          <p:cNvSpPr/>
          <p:nvPr/>
        </p:nvSpPr>
        <p:spPr>
          <a:xfrm>
            <a:off x="7029295" y="5342861"/>
            <a:ext cx="670435" cy="36718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D46D1D-9C66-36C5-DCA5-5A690B3A7EE9}"/>
              </a:ext>
            </a:extLst>
          </p:cNvPr>
          <p:cNvSpPr txBox="1"/>
          <p:nvPr/>
        </p:nvSpPr>
        <p:spPr>
          <a:xfrm>
            <a:off x="10115474" y="6461433"/>
            <a:ext cx="166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health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D1E125F-4DC2-93CE-D95D-9A1B354C2E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3468" y="4753036"/>
            <a:ext cx="412996" cy="426996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DE668638-EB01-2770-EBC9-313FA6813C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76904" y="5786588"/>
            <a:ext cx="474451" cy="521896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14581C9A-1CF1-5AC6-773D-64B0D8BF53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77696" y="4751024"/>
            <a:ext cx="477259" cy="469762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249D326A-19B3-E1DA-A8A4-CB4F506765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7961" y="5386195"/>
            <a:ext cx="738826" cy="647693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C00DBD9A-E56F-60B2-D3A9-0134C9AC6C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80732" y="6000415"/>
            <a:ext cx="474451" cy="502662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B8961F09-51B3-8298-71E3-649FD94DB09A}"/>
              </a:ext>
            </a:extLst>
          </p:cNvPr>
          <p:cNvSpPr txBox="1"/>
          <p:nvPr/>
        </p:nvSpPr>
        <p:spPr>
          <a:xfrm>
            <a:off x="7207670" y="6527739"/>
            <a:ext cx="1580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types</a:t>
            </a:r>
          </a:p>
        </p:txBody>
      </p:sp>
      <p:sp>
        <p:nvSpPr>
          <p:cNvPr id="1037" name="Right Arrow 42">
            <a:extLst>
              <a:ext uri="{FF2B5EF4-FFF2-40B4-BE49-F238E27FC236}">
                <a16:creationId xmlns:a16="http://schemas.microsoft.com/office/drawing/2014/main" id="{9A300FF4-7107-1982-24B9-4668AECC5C7C}"/>
              </a:ext>
            </a:extLst>
          </p:cNvPr>
          <p:cNvSpPr/>
          <p:nvPr/>
        </p:nvSpPr>
        <p:spPr>
          <a:xfrm>
            <a:off x="8909472" y="5342861"/>
            <a:ext cx="670435" cy="36718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7732D-7667-1EC6-B9AD-741F781CDF96}"/>
              </a:ext>
            </a:extLst>
          </p:cNvPr>
          <p:cNvSpPr txBox="1"/>
          <p:nvPr/>
        </p:nvSpPr>
        <p:spPr>
          <a:xfrm>
            <a:off x="821147" y="1748864"/>
            <a:ext cx="31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Colorectal Cancer patients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5E0A78-C2FF-0A85-2150-A94DD2FE326A}"/>
              </a:ext>
            </a:extLst>
          </p:cNvPr>
          <p:cNvSpPr/>
          <p:nvPr/>
        </p:nvSpPr>
        <p:spPr>
          <a:xfrm rot="5400000">
            <a:off x="2121242" y="2235135"/>
            <a:ext cx="414854" cy="3112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9E0183-89B0-5642-435C-01541CD2ADB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10641" y="1168041"/>
            <a:ext cx="2597201" cy="23628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258E34-406A-4F4F-52B4-FA7E59E7EA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45288" y="1109610"/>
            <a:ext cx="2431959" cy="2167056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7F15037A-0D25-D67F-BF1B-45CAD45D74B7}"/>
              </a:ext>
            </a:extLst>
          </p:cNvPr>
          <p:cNvSpPr/>
          <p:nvPr/>
        </p:nvSpPr>
        <p:spPr>
          <a:xfrm rot="2505428">
            <a:off x="9622368" y="1540141"/>
            <a:ext cx="383719" cy="2971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C7578A03-66C3-2B5C-089E-74A4DD60B5CA}"/>
              </a:ext>
            </a:extLst>
          </p:cNvPr>
          <p:cNvSpPr/>
          <p:nvPr/>
        </p:nvSpPr>
        <p:spPr>
          <a:xfrm rot="8243320">
            <a:off x="7926535" y="1520306"/>
            <a:ext cx="356849" cy="29078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7" name="Arrow: Left-Right 1026">
            <a:extLst>
              <a:ext uri="{FF2B5EF4-FFF2-40B4-BE49-F238E27FC236}">
                <a16:creationId xmlns:a16="http://schemas.microsoft.com/office/drawing/2014/main" id="{BA9CED8E-F56B-E2FB-6652-B7B74EFC0BE3}"/>
              </a:ext>
            </a:extLst>
          </p:cNvPr>
          <p:cNvSpPr/>
          <p:nvPr/>
        </p:nvSpPr>
        <p:spPr>
          <a:xfrm>
            <a:off x="8631803" y="2322250"/>
            <a:ext cx="859422" cy="33855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6376A950-0E12-47F1-2855-92301923474F}"/>
              </a:ext>
            </a:extLst>
          </p:cNvPr>
          <p:cNvSpPr txBox="1"/>
          <p:nvPr/>
        </p:nvSpPr>
        <p:spPr>
          <a:xfrm>
            <a:off x="7956642" y="2807309"/>
            <a:ext cx="382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structure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types??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defines the transcriptional state?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6966352-E49B-F3C2-A290-7F353A5789BD}"/>
              </a:ext>
            </a:extLst>
          </p:cNvPr>
          <p:cNvSpPr txBox="1"/>
          <p:nvPr/>
        </p:nvSpPr>
        <p:spPr>
          <a:xfrm>
            <a:off x="694519" y="2106875"/>
            <a:ext cx="164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Metagenomics</a:t>
            </a:r>
          </a:p>
        </p:txBody>
      </p:sp>
      <p:sp>
        <p:nvSpPr>
          <p:cNvPr id="1034" name="Arrow: Curved Right 1033">
            <a:extLst>
              <a:ext uri="{FF2B5EF4-FFF2-40B4-BE49-F238E27FC236}">
                <a16:creationId xmlns:a16="http://schemas.microsoft.com/office/drawing/2014/main" id="{E24F5103-7824-3200-B92E-0D0E17416858}"/>
              </a:ext>
            </a:extLst>
          </p:cNvPr>
          <p:cNvSpPr/>
          <p:nvPr/>
        </p:nvSpPr>
        <p:spPr>
          <a:xfrm rot="2624875">
            <a:off x="4256878" y="2057678"/>
            <a:ext cx="539102" cy="1729816"/>
          </a:xfrm>
          <a:prstGeom prst="curv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38" name="Arrow: Curved Right 1037">
            <a:extLst>
              <a:ext uri="{FF2B5EF4-FFF2-40B4-BE49-F238E27FC236}">
                <a16:creationId xmlns:a16="http://schemas.microsoft.com/office/drawing/2014/main" id="{F056A5DA-D125-98BD-6F1B-D548C7451476}"/>
              </a:ext>
            </a:extLst>
          </p:cNvPr>
          <p:cNvSpPr/>
          <p:nvPr/>
        </p:nvSpPr>
        <p:spPr>
          <a:xfrm rot="13609298">
            <a:off x="5173675" y="2598553"/>
            <a:ext cx="525560" cy="1712912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E1F2733-3E39-FED2-CEC9-60C710FCD259}"/>
              </a:ext>
            </a:extLst>
          </p:cNvPr>
          <p:cNvSpPr txBox="1"/>
          <p:nvPr/>
        </p:nvSpPr>
        <p:spPr>
          <a:xfrm>
            <a:off x="4184874" y="2909854"/>
            <a:ext cx="210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Gut-Microbiome crosstalk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C4385-FEB3-9F32-9B8F-373BA55CB7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61799" y="261751"/>
            <a:ext cx="1213649" cy="1695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8AF41-EF85-D623-AB6F-42CF303C5CF0}"/>
              </a:ext>
            </a:extLst>
          </p:cNvPr>
          <p:cNvSpPr txBox="1"/>
          <p:nvPr/>
        </p:nvSpPr>
        <p:spPr>
          <a:xfrm>
            <a:off x="3847911" y="5987629"/>
            <a:ext cx="164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Metabolomics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C17CB-78F5-CE26-1889-5E4275E9326F}"/>
              </a:ext>
            </a:extLst>
          </p:cNvPr>
          <p:cNvSpPr txBox="1"/>
          <p:nvPr/>
        </p:nvSpPr>
        <p:spPr>
          <a:xfrm>
            <a:off x="8268300" y="1928636"/>
            <a:ext cx="164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scRNA-Seq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F82488-0323-8E9C-EDAB-E11714B9E752}"/>
              </a:ext>
            </a:extLst>
          </p:cNvPr>
          <p:cNvSpPr/>
          <p:nvPr/>
        </p:nvSpPr>
        <p:spPr>
          <a:xfrm rot="16710367">
            <a:off x="1858605" y="2959091"/>
            <a:ext cx="366399" cy="1494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BB60D3-F4F1-9480-0962-C039C105C577}"/>
              </a:ext>
            </a:extLst>
          </p:cNvPr>
          <p:cNvSpPr/>
          <p:nvPr/>
        </p:nvSpPr>
        <p:spPr>
          <a:xfrm rot="1096011">
            <a:off x="2271138" y="2772054"/>
            <a:ext cx="327816" cy="1537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990B00-A749-0A39-8E2E-3CEA4B3BCB82}"/>
              </a:ext>
            </a:extLst>
          </p:cNvPr>
          <p:cNvSpPr/>
          <p:nvPr/>
        </p:nvSpPr>
        <p:spPr>
          <a:xfrm>
            <a:off x="2241343" y="3040927"/>
            <a:ext cx="304800" cy="22397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90B07C-5493-6801-907C-D0B78769C3BC}"/>
              </a:ext>
            </a:extLst>
          </p:cNvPr>
          <p:cNvSpPr/>
          <p:nvPr/>
        </p:nvSpPr>
        <p:spPr>
          <a:xfrm>
            <a:off x="2677850" y="2909853"/>
            <a:ext cx="315510" cy="2977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01F6EFEE-FD6A-E558-CFE1-119F3822B435}"/>
              </a:ext>
            </a:extLst>
          </p:cNvPr>
          <p:cNvSpPr/>
          <p:nvPr/>
        </p:nvSpPr>
        <p:spPr>
          <a:xfrm>
            <a:off x="2073854" y="3281154"/>
            <a:ext cx="152161" cy="368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1D73EA6-9887-FA18-E1A6-3D68E409AD65}"/>
              </a:ext>
            </a:extLst>
          </p:cNvPr>
          <p:cNvSpPr txBox="1"/>
          <p:nvPr/>
        </p:nvSpPr>
        <p:spPr>
          <a:xfrm>
            <a:off x="574635" y="2819777"/>
            <a:ext cx="132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MicrobiomeChanges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042" name="Title 1">
            <a:extLst>
              <a:ext uri="{FF2B5EF4-FFF2-40B4-BE49-F238E27FC236}">
                <a16:creationId xmlns:a16="http://schemas.microsoft.com/office/drawing/2014/main" id="{A6F02EF4-8345-80EB-6902-B3B03E45860A}"/>
              </a:ext>
            </a:extLst>
          </p:cNvPr>
          <p:cNvSpPr txBox="1">
            <a:spLocks/>
          </p:cNvSpPr>
          <p:nvPr/>
        </p:nvSpPr>
        <p:spPr>
          <a:xfrm>
            <a:off x="838200" y="-65988"/>
            <a:ext cx="10515600" cy="663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4EE00-A5A7-6A3C-D4C6-9BCB144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4788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2" grpId="0" animBg="1"/>
      <p:bldP spid="63" grpId="0"/>
      <p:bldP spid="1036" grpId="0"/>
      <p:bldP spid="1037" grpId="0" animBg="1"/>
      <p:bldP spid="3" grpId="0"/>
      <p:bldP spid="4" grpId="0" animBg="1"/>
      <p:bldP spid="24" grpId="0" animBg="1"/>
      <p:bldP spid="1024" grpId="0" animBg="1"/>
      <p:bldP spid="1027" grpId="0" animBg="1"/>
      <p:bldP spid="1030" grpId="0"/>
      <p:bldP spid="1032" grpId="0"/>
      <p:bldP spid="1034" grpId="0" animBg="1"/>
      <p:bldP spid="1038" grpId="0" animBg="1"/>
      <p:bldP spid="1039" grpId="0"/>
      <p:bldP spid="11" grpId="0"/>
      <p:bldP spid="12" grpId="0"/>
      <p:bldP spid="15" grpId="0" animBg="1"/>
      <p:bldP spid="16" grpId="0" animBg="1"/>
      <p:bldP spid="17" grpId="0" animBg="1"/>
      <p:bldP spid="21" grpId="0" animBg="1"/>
      <p:bldP spid="1040" grpId="0" animBg="1"/>
      <p:bldP spid="10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Dhakan</dc:creator>
  <cp:lastModifiedBy>Darshan Dhakan</cp:lastModifiedBy>
  <cp:revision>1</cp:revision>
  <dcterms:created xsi:type="dcterms:W3CDTF">2025-07-21T13:57:19Z</dcterms:created>
  <dcterms:modified xsi:type="dcterms:W3CDTF">2025-07-21T13:57:28Z</dcterms:modified>
</cp:coreProperties>
</file>