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Ex2.xml" ContentType="application/vnd.ms-office.chartex+xml"/>
  <Override PartName="/ppt/charts/style4.xml" ContentType="application/vnd.ms-office.chartstyle+xml"/>
  <Override PartName="/ppt/charts/colors4.xml" ContentType="application/vnd.ms-office.chartcolorstyle+xml"/>
  <Override PartName="/ppt/charts/chart3.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9" r:id="rId4"/>
    <p:sldId id="261" r:id="rId5"/>
    <p:sldId id="260" r:id="rId6"/>
    <p:sldId id="262" r:id="rId7"/>
    <p:sldId id="258"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1224">
          <p15:clr>
            <a:srgbClr val="A4A3A4"/>
          </p15:clr>
        </p15:guide>
        <p15:guide id="3" orient="horz" pos="3888">
          <p15:clr>
            <a:srgbClr val="A4A3A4"/>
          </p15:clr>
        </p15:guide>
        <p15:guide id="4" pos="4104">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jr1aN6Y3McQVE/sJI0svgm0pLy1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78" d="100"/>
          <a:sy n="78" d="100"/>
        </p:scale>
        <p:origin x="1594" y="62"/>
      </p:cViewPr>
      <p:guideLst>
        <p:guide orient="horz" pos="2160"/>
        <p:guide pos="1224"/>
        <p:guide orient="horz" pos="3888"/>
        <p:guide pos="41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forage\JPMC%20CADP\data.xlsx"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file:///D:\forage\JPMC%20CADP\data.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D:\forage\JPMC%20CADP\data.xlsx" TargetMode="External"/><Relationship Id="rId2" Type="http://schemas.microsoft.com/office/2011/relationships/chartColorStyle" Target="colors5.xml"/><Relationship Id="rId1" Type="http://schemas.microsoft.com/office/2011/relationships/chartStyle" Target="style5.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forage\JPMC%20CADP\data.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D:\forage\JPMC%20CADP\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Sheet3!$Z$12:$Z$13</c:f>
              <c:strCache>
                <c:ptCount val="2"/>
                <c:pt idx="0">
                  <c:v>Less than 0.8</c:v>
                </c:pt>
                <c:pt idx="1">
                  <c:v>Greater than equal to 0.8</c:v>
                </c:pt>
              </c:strCache>
            </c:strRef>
          </c:cat>
          <c:val>
            <c:numRef>
              <c:f>Sheet3!$AA$12:$AA$13</c:f>
              <c:numCache>
                <c:formatCode>General</c:formatCode>
                <c:ptCount val="2"/>
                <c:pt idx="0">
                  <c:v>117</c:v>
                </c:pt>
                <c:pt idx="1">
                  <c:v>383</c:v>
                </c:pt>
              </c:numCache>
            </c:numRef>
          </c:val>
          <c:extLst>
            <c:ext xmlns:c16="http://schemas.microsoft.com/office/drawing/2014/chart" uri="{C3380CC4-5D6E-409C-BE32-E72D297353CC}">
              <c16:uniqueId val="{00000000-7A43-46C6-850B-4D45C8529BE6}"/>
            </c:ext>
          </c:extLst>
        </c:ser>
        <c:dLbls>
          <c:dLblPos val="outEnd"/>
          <c:showLegendKey val="0"/>
          <c:showVal val="1"/>
          <c:showCatName val="0"/>
          <c:showSerName val="0"/>
          <c:showPercent val="0"/>
          <c:showBubbleSize val="0"/>
        </c:dLbls>
        <c:gapWidth val="219"/>
        <c:overlap val="-27"/>
        <c:axId val="212432303"/>
        <c:axId val="212433743"/>
      </c:barChart>
      <c:catAx>
        <c:axId val="2124323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433743"/>
        <c:crosses val="autoZero"/>
        <c:auto val="1"/>
        <c:lblAlgn val="ctr"/>
        <c:lblOffset val="100"/>
        <c:noMultiLvlLbl val="0"/>
      </c:catAx>
      <c:valAx>
        <c:axId val="2124337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4323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1"/>
          <c:spPr>
            <a:solidFill>
              <a:srgbClr val="FF66F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Sheet3!$Z$18:$Z$21</c:f>
              <c:numCache>
                <c:formatCode>General</c:formatCode>
                <c:ptCount val="4"/>
                <c:pt idx="0">
                  <c:v>120</c:v>
                </c:pt>
                <c:pt idx="1">
                  <c:v>180</c:v>
                </c:pt>
                <c:pt idx="2">
                  <c:v>240</c:v>
                </c:pt>
                <c:pt idx="3">
                  <c:v>360</c:v>
                </c:pt>
              </c:numCache>
            </c:numRef>
          </c:cat>
          <c:val>
            <c:numRef>
              <c:f>Sheet3!$AA$18:$AA$21</c:f>
              <c:numCache>
                <c:formatCode>General</c:formatCode>
                <c:ptCount val="4"/>
                <c:pt idx="0">
                  <c:v>391164</c:v>
                </c:pt>
                <c:pt idx="1">
                  <c:v>1556220684</c:v>
                </c:pt>
                <c:pt idx="2" formatCode="0.00E+00">
                  <c:v>8150000000000</c:v>
                </c:pt>
                <c:pt idx="3" formatCode="0.00E+00">
                  <c:v>6.3229999999999996E+22</c:v>
                </c:pt>
              </c:numCache>
            </c:numRef>
          </c:val>
          <c:extLst>
            <c:ext xmlns:c16="http://schemas.microsoft.com/office/drawing/2014/chart" uri="{C3380CC4-5D6E-409C-BE32-E72D297353CC}">
              <c16:uniqueId val="{00000000-0269-4DEB-AF25-82FCC479A52E}"/>
            </c:ext>
          </c:extLst>
        </c:ser>
        <c:dLbls>
          <c:dLblPos val="outEnd"/>
          <c:showLegendKey val="0"/>
          <c:showVal val="1"/>
          <c:showCatName val="0"/>
          <c:showSerName val="0"/>
          <c:showPercent val="0"/>
          <c:showBubbleSize val="0"/>
        </c:dLbls>
        <c:gapWidth val="219"/>
        <c:overlap val="-27"/>
        <c:axId val="595743328"/>
        <c:axId val="595751008"/>
        <c:extLst>
          <c:ext xmlns:c15="http://schemas.microsoft.com/office/drawing/2012/chart" uri="{02D57815-91ED-43cb-92C2-25804820EDAC}">
            <c15:filteredBarSeries>
              <c15: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Sheet3!$Z$18:$Z$21</c15:sqref>
                        </c15:formulaRef>
                      </c:ext>
                    </c:extLst>
                    <c:numCache>
                      <c:formatCode>General</c:formatCode>
                      <c:ptCount val="4"/>
                      <c:pt idx="0">
                        <c:v>120</c:v>
                      </c:pt>
                      <c:pt idx="1">
                        <c:v>180</c:v>
                      </c:pt>
                      <c:pt idx="2">
                        <c:v>240</c:v>
                      </c:pt>
                      <c:pt idx="3">
                        <c:v>360</c:v>
                      </c:pt>
                    </c:numCache>
                  </c:numRef>
                </c:cat>
                <c:val>
                  <c:numRef>
                    <c:extLst>
                      <c:ext uri="{02D57815-91ED-43cb-92C2-25804820EDAC}">
                        <c15:formulaRef>
                          <c15:sqref>Sheet3!$Z$18:$Z$21</c15:sqref>
                        </c15:formulaRef>
                      </c:ext>
                    </c:extLst>
                    <c:numCache>
                      <c:formatCode>General</c:formatCode>
                      <c:ptCount val="4"/>
                      <c:pt idx="0">
                        <c:v>120</c:v>
                      </c:pt>
                      <c:pt idx="1">
                        <c:v>180</c:v>
                      </c:pt>
                      <c:pt idx="2">
                        <c:v>240</c:v>
                      </c:pt>
                      <c:pt idx="3">
                        <c:v>360</c:v>
                      </c:pt>
                    </c:numCache>
                  </c:numRef>
                </c:val>
                <c:extLst>
                  <c:ext xmlns:c16="http://schemas.microsoft.com/office/drawing/2014/chart" uri="{C3380CC4-5D6E-409C-BE32-E72D297353CC}">
                    <c16:uniqueId val="{00000001-0269-4DEB-AF25-82FCC479A52E}"/>
                  </c:ext>
                </c:extLst>
              </c15:ser>
            </c15:filteredBarSeries>
          </c:ext>
        </c:extLst>
      </c:barChart>
      <c:catAx>
        <c:axId val="595743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5751008"/>
        <c:crosses val="autoZero"/>
        <c:auto val="1"/>
        <c:lblAlgn val="ctr"/>
        <c:lblOffset val="100"/>
        <c:noMultiLvlLbl val="0"/>
      </c:catAx>
      <c:valAx>
        <c:axId val="595751008"/>
        <c:scaling>
          <c:logBase val="10"/>
          <c:orientation val="minMax"/>
          <c:min val="1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5743328"/>
        <c:crosses val="autoZero"/>
        <c:crossBetween val="between"/>
        <c:majorUnit val="1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Sheet3!$AA$24</c:f>
              <c:strCache>
                <c:ptCount val="1"/>
                <c:pt idx="0">
                  <c:v>count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Sheet3!$Z$25:$Z$26</c:f>
              <c:strCache>
                <c:ptCount val="2"/>
                <c:pt idx="0">
                  <c:v>Less than Equal to 80</c:v>
                </c:pt>
                <c:pt idx="1">
                  <c:v>Greater than 80</c:v>
                </c:pt>
              </c:strCache>
            </c:strRef>
          </c:cat>
          <c:val>
            <c:numRef>
              <c:f>Sheet3!$AA$25:$AA$26</c:f>
              <c:numCache>
                <c:formatCode>General</c:formatCode>
                <c:ptCount val="2"/>
                <c:pt idx="0">
                  <c:v>391</c:v>
                </c:pt>
                <c:pt idx="1">
                  <c:v>109</c:v>
                </c:pt>
              </c:numCache>
            </c:numRef>
          </c:val>
          <c:extLst>
            <c:ext xmlns:c16="http://schemas.microsoft.com/office/drawing/2014/chart" uri="{C3380CC4-5D6E-409C-BE32-E72D297353CC}">
              <c16:uniqueId val="{00000000-B053-4070-8994-F5B3529B1EF1}"/>
            </c:ext>
          </c:extLst>
        </c:ser>
        <c:dLbls>
          <c:dLblPos val="outEnd"/>
          <c:showLegendKey val="0"/>
          <c:showVal val="1"/>
          <c:showCatName val="0"/>
          <c:showSerName val="0"/>
          <c:showPercent val="0"/>
          <c:showBubbleSize val="0"/>
        </c:dLbls>
        <c:gapWidth val="219"/>
        <c:overlap val="-27"/>
        <c:axId val="130050464"/>
        <c:axId val="130052384"/>
      </c:barChart>
      <c:catAx>
        <c:axId val="130050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052384"/>
        <c:crosses val="autoZero"/>
        <c:auto val="1"/>
        <c:lblAlgn val="ctr"/>
        <c:lblOffset val="100"/>
        <c:noMultiLvlLbl val="0"/>
      </c:catAx>
      <c:valAx>
        <c:axId val="130052384"/>
        <c:scaling>
          <c:orientation val="minMax"/>
          <c:min val="5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0504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Sheet1!$I$7:$I$507</cx:f>
        <cx:lvl ptCount="501" formatCode="General">
          <cx:pt idx="0">0</cx:pt>
          <cx:pt idx="1">10</cx:pt>
          <cx:pt idx="2">30</cx:pt>
          <cx:pt idx="3">43</cx:pt>
          <cx:pt idx="4">46</cx:pt>
          <cx:pt idx="5">30</cx:pt>
          <cx:pt idx="6">20</cx:pt>
          <cx:pt idx="7">30</cx:pt>
          <cx:pt idx="8">20</cx:pt>
          <cx:pt idx="9">41</cx:pt>
          <cx:pt idx="10">20</cx:pt>
          <cx:pt idx="11">20</cx:pt>
          <cx:pt idx="12">44</cx:pt>
          <cx:pt idx="13">38</cx:pt>
          <cx:pt idx="14">20</cx:pt>
          <cx:pt idx="15">20</cx:pt>
          <cx:pt idx="16">30</cx:pt>
          <cx:pt idx="17">20</cx:pt>
          <cx:pt idx="18">42</cx:pt>
          <cx:pt idx="19">20</cx:pt>
          <cx:pt idx="20">30</cx:pt>
          <cx:pt idx="21">30</cx:pt>
          <cx:pt idx="22">20</cx:pt>
          <cx:pt idx="23">10</cx:pt>
          <cx:pt idx="24">42</cx:pt>
          <cx:pt idx="25">30</cx:pt>
          <cx:pt idx="26">43</cx:pt>
          <cx:pt idx="27">39</cx:pt>
          <cx:pt idx="28">20</cx:pt>
          <cx:pt idx="29">20</cx:pt>
          <cx:pt idx="30">48</cx:pt>
          <cx:pt idx="31">37</cx:pt>
          <cx:pt idx="32">41</cx:pt>
          <cx:pt idx="33">30</cx:pt>
          <cx:pt idx="34">20</cx:pt>
          <cx:pt idx="35">41</cx:pt>
          <cx:pt idx="36">30</cx:pt>
          <cx:pt idx="37">10</cx:pt>
          <cx:pt idx="38">42</cx:pt>
          <cx:pt idx="39">20</cx:pt>
          <cx:pt idx="40">44</cx:pt>
          <cx:pt idx="41">20</cx:pt>
          <cx:pt idx="42">20</cx:pt>
          <cx:pt idx="43">20</cx:pt>
          <cx:pt idx="44">48</cx:pt>
          <cx:pt idx="45">20</cx:pt>
          <cx:pt idx="46">20</cx:pt>
          <cx:pt idx="47">30</cx:pt>
          <cx:pt idx="48">20</cx:pt>
          <cx:pt idx="49">10</cx:pt>
          <cx:pt idx="50">39</cx:pt>
          <cx:pt idx="51">30</cx:pt>
          <cx:pt idx="52">20</cx:pt>
          <cx:pt idx="53">20</cx:pt>
          <cx:pt idx="54">10</cx:pt>
          <cx:pt idx="55">45</cx:pt>
          <cx:pt idx="56">20</cx:pt>
          <cx:pt idx="57">39</cx:pt>
          <cx:pt idx="58">42</cx:pt>
          <cx:pt idx="59">36</cx:pt>
          <cx:pt idx="60">20</cx:pt>
          <cx:pt idx="61">39</cx:pt>
          <cx:pt idx="62">46</cx:pt>
          <cx:pt idx="63">20</cx:pt>
          <cx:pt idx="64">30</cx:pt>
          <cx:pt idx="65">30</cx:pt>
          <cx:pt idx="66">20</cx:pt>
          <cx:pt idx="67">30</cx:pt>
          <cx:pt idx="68">20</cx:pt>
          <cx:pt idx="69">30</cx:pt>
          <cx:pt idx="70">10</cx:pt>
          <cx:pt idx="71">10</cx:pt>
          <cx:pt idx="72">43</cx:pt>
          <cx:pt idx="73">30</cx:pt>
          <cx:pt idx="74">20</cx:pt>
          <cx:pt idx="75">20</cx:pt>
          <cx:pt idx="76">40</cx:pt>
          <cx:pt idx="77">20</cx:pt>
          <cx:pt idx="78">44</cx:pt>
          <cx:pt idx="79">42</cx:pt>
          <cx:pt idx="80">10</cx:pt>
          <cx:pt idx="81">42</cx:pt>
          <cx:pt idx="82">41</cx:pt>
          <cx:pt idx="83">30</cx:pt>
          <cx:pt idx="84">30</cx:pt>
          <cx:pt idx="85">48</cx:pt>
          <cx:pt idx="86">44</cx:pt>
          <cx:pt idx="87">10</cx:pt>
          <cx:pt idx="88">20</cx:pt>
          <cx:pt idx="89">48</cx:pt>
          <cx:pt idx="90">10</cx:pt>
          <cx:pt idx="91">47</cx:pt>
          <cx:pt idx="92">10</cx:pt>
          <cx:pt idx="93">36</cx:pt>
          <cx:pt idx="94">10</cx:pt>
          <cx:pt idx="95">10</cx:pt>
          <cx:pt idx="96">30</cx:pt>
          <cx:pt idx="97">30</cx:pt>
          <cx:pt idx="98">20</cx:pt>
          <cx:pt idx="99">38</cx:pt>
          <cx:pt idx="100">10</cx:pt>
          <cx:pt idx="101">30</cx:pt>
          <cx:pt idx="102">30</cx:pt>
          <cx:pt idx="103">47</cx:pt>
          <cx:pt idx="104">43</cx:pt>
          <cx:pt idx="105">30</cx:pt>
          <cx:pt idx="106">20</cx:pt>
          <cx:pt idx="107">46</cx:pt>
          <cx:pt idx="108">20</cx:pt>
          <cx:pt idx="109">30</cx:pt>
          <cx:pt idx="110">47</cx:pt>
          <cx:pt idx="111">20</cx:pt>
          <cx:pt idx="112">10</cx:pt>
          <cx:pt idx="113">41</cx:pt>
          <cx:pt idx="114">30</cx:pt>
          <cx:pt idx="115">20</cx:pt>
          <cx:pt idx="116">20</cx:pt>
          <cx:pt idx="117">10</cx:pt>
          <cx:pt idx="118">20</cx:pt>
          <cx:pt idx="119">20</cx:pt>
          <cx:pt idx="120">42</cx:pt>
          <cx:pt idx="121">39</cx:pt>
          <cx:pt idx="122">10</cx:pt>
          <cx:pt idx="123">37</cx:pt>
          <cx:pt idx="124">43</cx:pt>
          <cx:pt idx="125">30</cx:pt>
          <cx:pt idx="126">20</cx:pt>
          <cx:pt idx="127">39</cx:pt>
          <cx:pt idx="128">44</cx:pt>
          <cx:pt idx="129">45</cx:pt>
          <cx:pt idx="130">30</cx:pt>
          <cx:pt idx="131">10</cx:pt>
          <cx:pt idx="132">20</cx:pt>
          <cx:pt idx="133">20</cx:pt>
          <cx:pt idx="134">43</cx:pt>
          <cx:pt idx="135">10</cx:pt>
          <cx:pt idx="136">39</cx:pt>
          <cx:pt idx="137">20</cx:pt>
          <cx:pt idx="138">37</cx:pt>
          <cx:pt idx="139">39</cx:pt>
          <cx:pt idx="140">30</cx:pt>
          <cx:pt idx="141">41</cx:pt>
          <cx:pt idx="142">30</cx:pt>
          <cx:pt idx="143">37</cx:pt>
          <cx:pt idx="144">30</cx:pt>
          <cx:pt idx="145">10</cx:pt>
          <cx:pt idx="146">20</cx:pt>
          <cx:pt idx="147">44</cx:pt>
          <cx:pt idx="148">10</cx:pt>
          <cx:pt idx="149">30</cx:pt>
          <cx:pt idx="150">45</cx:pt>
          <cx:pt idx="151">20</cx:pt>
          <cx:pt idx="152">30</cx:pt>
          <cx:pt idx="153">30</cx:pt>
          <cx:pt idx="154">41</cx:pt>
          <cx:pt idx="155">39</cx:pt>
          <cx:pt idx="156">20</cx:pt>
          <cx:pt idx="157">20</cx:pt>
          <cx:pt idx="158">47</cx:pt>
          <cx:pt idx="159">50</cx:pt>
          <cx:pt idx="160">10</cx:pt>
          <cx:pt idx="161">20</cx:pt>
          <cx:pt idx="162">30</cx:pt>
          <cx:pt idx="163">20</cx:pt>
          <cx:pt idx="164">30</cx:pt>
          <cx:pt idx="165">30</cx:pt>
          <cx:pt idx="166">36</cx:pt>
          <cx:pt idx="167">42</cx:pt>
          <cx:pt idx="168">10</cx:pt>
          <cx:pt idx="169">39</cx:pt>
          <cx:pt idx="170">49</cx:pt>
          <cx:pt idx="171">30</cx:pt>
          <cx:pt idx="172">40</cx:pt>
          <cx:pt idx="173">20</cx:pt>
          <cx:pt idx="174">42</cx:pt>
          <cx:pt idx="175">44</cx:pt>
          <cx:pt idx="176">20</cx:pt>
          <cx:pt idx="177">49</cx:pt>
          <cx:pt idx="178">44</cx:pt>
          <cx:pt idx="179">20</cx:pt>
          <cx:pt idx="180">39</cx:pt>
          <cx:pt idx="181">44</cx:pt>
          <cx:pt idx="182">30</cx:pt>
          <cx:pt idx="183">30</cx:pt>
          <cx:pt idx="184">41</cx:pt>
          <cx:pt idx="185">30</cx:pt>
          <cx:pt idx="186">30</cx:pt>
          <cx:pt idx="187">38</cx:pt>
          <cx:pt idx="188">30</cx:pt>
          <cx:pt idx="189">20</cx:pt>
          <cx:pt idx="190">20</cx:pt>
          <cx:pt idx="191">20</cx:pt>
          <cx:pt idx="192">10</cx:pt>
          <cx:pt idx="193">50</cx:pt>
          <cx:pt idx="194">10</cx:pt>
          <cx:pt idx="195">38</cx:pt>
          <cx:pt idx="196">47</cx:pt>
          <cx:pt idx="197">10</cx:pt>
          <cx:pt idx="198">44</cx:pt>
          <cx:pt idx="199">40</cx:pt>
          <cx:pt idx="200">20</cx:pt>
          <cx:pt idx="201">44</cx:pt>
          <cx:pt idx="202">42</cx:pt>
          <cx:pt idx="203">10</cx:pt>
          <cx:pt idx="204">20</cx:pt>
          <cx:pt idx="205">49</cx:pt>
          <cx:pt idx="206">20</cx:pt>
          <cx:pt idx="207">37</cx:pt>
          <cx:pt idx="208">20</cx:pt>
          <cx:pt idx="209">39</cx:pt>
          <cx:pt idx="210">44</cx:pt>
          <cx:pt idx="211">37</cx:pt>
          <cx:pt idx="212">20</cx:pt>
          <cx:pt idx="213">20</cx:pt>
          <cx:pt idx="214">38</cx:pt>
          <cx:pt idx="215">20</cx:pt>
          <cx:pt idx="216">20</cx:pt>
          <cx:pt idx="217">36</cx:pt>
          <cx:pt idx="218">37</cx:pt>
          <cx:pt idx="219">40</cx:pt>
          <cx:pt idx="220">20</cx:pt>
          <cx:pt idx="221">50</cx:pt>
          <cx:pt idx="222">41</cx:pt>
          <cx:pt idx="223">20</cx:pt>
          <cx:pt idx="224">20</cx:pt>
          <cx:pt idx="225">42</cx:pt>
          <cx:pt idx="226">42</cx:pt>
          <cx:pt idx="227">20</cx:pt>
          <cx:pt idx="228">30</cx:pt>
          <cx:pt idx="229">20</cx:pt>
          <cx:pt idx="230">30</cx:pt>
          <cx:pt idx="231">30</cx:pt>
          <cx:pt idx="232">20</cx:pt>
          <cx:pt idx="233">20</cx:pt>
          <cx:pt idx="234">30</cx:pt>
          <cx:pt idx="235">43</cx:pt>
          <cx:pt idx="236">10</cx:pt>
          <cx:pt idx="237">10</cx:pt>
          <cx:pt idx="238">10</cx:pt>
          <cx:pt idx="239">39</cx:pt>
          <cx:pt idx="240">20</cx:pt>
          <cx:pt idx="241">30</cx:pt>
          <cx:pt idx="242">30</cx:pt>
          <cx:pt idx="243">30</cx:pt>
          <cx:pt idx="244">20</cx:pt>
          <cx:pt idx="245">30</cx:pt>
          <cx:pt idx="246">30</cx:pt>
          <cx:pt idx="247">10</cx:pt>
          <cx:pt idx="248">41</cx:pt>
          <cx:pt idx="249">20</cx:pt>
          <cx:pt idx="250">20</cx:pt>
          <cx:pt idx="251">10</cx:pt>
          <cx:pt idx="252">30</cx:pt>
          <cx:pt idx="253">20</cx:pt>
          <cx:pt idx="254">40</cx:pt>
          <cx:pt idx="255">40</cx:pt>
          <cx:pt idx="256">49</cx:pt>
          <cx:pt idx="257">40</cx:pt>
          <cx:pt idx="258">30</cx:pt>
          <cx:pt idx="259">47</cx:pt>
          <cx:pt idx="260">36</cx:pt>
          <cx:pt idx="261">40</cx:pt>
          <cx:pt idx="262">37</cx:pt>
          <cx:pt idx="263">30</cx:pt>
          <cx:pt idx="264">43</cx:pt>
          <cx:pt idx="265">50</cx:pt>
          <cx:pt idx="266">49</cx:pt>
          <cx:pt idx="267">49</cx:pt>
          <cx:pt idx="268">20</cx:pt>
          <cx:pt idx="269">47</cx:pt>
          <cx:pt idx="270">10</cx:pt>
          <cx:pt idx="271">30</cx:pt>
          <cx:pt idx="272">44</cx:pt>
          <cx:pt idx="273">39</cx:pt>
          <cx:pt idx="274">40</cx:pt>
          <cx:pt idx="275">45</cx:pt>
          <cx:pt idx="276">43</cx:pt>
          <cx:pt idx="277">39</cx:pt>
          <cx:pt idx="278">30</cx:pt>
          <cx:pt idx="279">10</cx:pt>
          <cx:pt idx="280">10</cx:pt>
          <cx:pt idx="281">42</cx:pt>
          <cx:pt idx="282">36</cx:pt>
          <cx:pt idx="283">46</cx:pt>
          <cx:pt idx="284">20</cx:pt>
          <cx:pt idx="285">20</cx:pt>
          <cx:pt idx="286">44</cx:pt>
          <cx:pt idx="287">45</cx:pt>
          <cx:pt idx="288">30</cx:pt>
          <cx:pt idx="289">30</cx:pt>
          <cx:pt idx="290">20</cx:pt>
          <cx:pt idx="291">20</cx:pt>
          <cx:pt idx="292">30</cx:pt>
          <cx:pt idx="293">10</cx:pt>
          <cx:pt idx="294">30</cx:pt>
          <cx:pt idx="295">43</cx:pt>
          <cx:pt idx="296">37</cx:pt>
          <cx:pt idx="297">40</cx:pt>
          <cx:pt idx="298">10</cx:pt>
          <cx:pt idx="299">38</cx:pt>
          <cx:pt idx="300">20</cx:pt>
          <cx:pt idx="301">45</cx:pt>
          <cx:pt idx="302">20</cx:pt>
          <cx:pt idx="303">10</cx:pt>
          <cx:pt idx="304">10</cx:pt>
          <cx:pt idx="305">42</cx:pt>
          <cx:pt idx="306">49</cx:pt>
          <cx:pt idx="307">49</cx:pt>
          <cx:pt idx="308">39</cx:pt>
          <cx:pt idx="309">20</cx:pt>
          <cx:pt idx="310">37</cx:pt>
          <cx:pt idx="311">10</cx:pt>
          <cx:pt idx="312">43</cx:pt>
          <cx:pt idx="313">20</cx:pt>
          <cx:pt idx="314">20</cx:pt>
          <cx:pt idx="315">30</cx:pt>
          <cx:pt idx="316">20</cx:pt>
          <cx:pt idx="317">30</cx:pt>
          <cx:pt idx="318">42</cx:pt>
          <cx:pt idx="319">20</cx:pt>
          <cx:pt idx="320">30</cx:pt>
          <cx:pt idx="321">20</cx:pt>
          <cx:pt idx="322">10</cx:pt>
          <cx:pt idx="323">30</cx:pt>
          <cx:pt idx="324">39</cx:pt>
          <cx:pt idx="325">20</cx:pt>
          <cx:pt idx="326">38</cx:pt>
          <cx:pt idx="327">44</cx:pt>
          <cx:pt idx="328">47</cx:pt>
          <cx:pt idx="329">41</cx:pt>
          <cx:pt idx="330">45</cx:pt>
          <cx:pt idx="331">42</cx:pt>
          <cx:pt idx="332">20</cx:pt>
          <cx:pt idx="333">37</cx:pt>
          <cx:pt idx="334">30</cx:pt>
          <cx:pt idx="335">38</cx:pt>
          <cx:pt idx="336">46</cx:pt>
          <cx:pt idx="337">30</cx:pt>
          <cx:pt idx="338">40</cx:pt>
          <cx:pt idx="339">49</cx:pt>
          <cx:pt idx="340">36</cx:pt>
          <cx:pt idx="341">30</cx:pt>
          <cx:pt idx="342">48</cx:pt>
          <cx:pt idx="343">47</cx:pt>
          <cx:pt idx="344">30</cx:pt>
          <cx:pt idx="345">20</cx:pt>
          <cx:pt idx="346">20</cx:pt>
          <cx:pt idx="347">10</cx:pt>
          <cx:pt idx="348">20</cx:pt>
          <cx:pt idx="349">36</cx:pt>
          <cx:pt idx="350">10</cx:pt>
          <cx:pt idx="351">30</cx:pt>
          <cx:pt idx="352">41</cx:pt>
          <cx:pt idx="353">20</cx:pt>
          <cx:pt idx="354">20</cx:pt>
          <cx:pt idx="355">20</cx:pt>
          <cx:pt idx="356">41</cx:pt>
          <cx:pt idx="357">45</cx:pt>
          <cx:pt idx="358">10</cx:pt>
          <cx:pt idx="359">42</cx:pt>
          <cx:pt idx="360">40</cx:pt>
          <cx:pt idx="361">30</cx:pt>
          <cx:pt idx="362">43</cx:pt>
          <cx:pt idx="363">30</cx:pt>
          <cx:pt idx="364">48</cx:pt>
          <cx:pt idx="365">30</cx:pt>
          <cx:pt idx="366">10</cx:pt>
          <cx:pt idx="367">41</cx:pt>
          <cx:pt idx="368">30</cx:pt>
          <cx:pt idx="369">20</cx:pt>
          <cx:pt idx="370">38</cx:pt>
          <cx:pt idx="371">46</cx:pt>
          <cx:pt idx="372">20</cx:pt>
          <cx:pt idx="373">10</cx:pt>
          <cx:pt idx="374">20</cx:pt>
          <cx:pt idx="375">45</cx:pt>
          <cx:pt idx="376">10</cx:pt>
          <cx:pt idx="377">30</cx:pt>
          <cx:pt idx="378">46</cx:pt>
          <cx:pt idx="379">10</cx:pt>
          <cx:pt idx="380">37</cx:pt>
          <cx:pt idx="381">10</cx:pt>
          <cx:pt idx="382">36</cx:pt>
          <cx:pt idx="383">20</cx:pt>
          <cx:pt idx="384">37</cx:pt>
          <cx:pt idx="385">38</cx:pt>
          <cx:pt idx="386">36</cx:pt>
          <cx:pt idx="387">10</cx:pt>
          <cx:pt idx="388">20</cx:pt>
          <cx:pt idx="389">20</cx:pt>
          <cx:pt idx="390">43</cx:pt>
          <cx:pt idx="391">44</cx:pt>
          <cx:pt idx="392">36</cx:pt>
          <cx:pt idx="393">37</cx:pt>
          <cx:pt idx="394">20</cx:pt>
          <cx:pt idx="395">30</cx:pt>
          <cx:pt idx="396">10</cx:pt>
          <cx:pt idx="397">40</cx:pt>
          <cx:pt idx="398">10</cx:pt>
          <cx:pt idx="399">10</cx:pt>
          <cx:pt idx="400">40</cx:pt>
          <cx:pt idx="401">47</cx:pt>
          <cx:pt idx="402">30</cx:pt>
          <cx:pt idx="403">10</cx:pt>
          <cx:pt idx="404">42</cx:pt>
          <cx:pt idx="405">20</cx:pt>
          <cx:pt idx="406">20</cx:pt>
          <cx:pt idx="407">20</cx:pt>
          <cx:pt idx="408">39</cx:pt>
          <cx:pt idx="409">39</cx:pt>
          <cx:pt idx="410">20</cx:pt>
          <cx:pt idx="411">44</cx:pt>
          <cx:pt idx="412">41</cx:pt>
          <cx:pt idx="413">20</cx:pt>
          <cx:pt idx="414">10</cx:pt>
          <cx:pt idx="415">30</cx:pt>
          <cx:pt idx="416">36</cx:pt>
          <cx:pt idx="417">30</cx:pt>
          <cx:pt idx="418">30</cx:pt>
          <cx:pt idx="419">44</cx:pt>
          <cx:pt idx="420">10</cx:pt>
          <cx:pt idx="421">46</cx:pt>
          <cx:pt idx="422">20</cx:pt>
          <cx:pt idx="423">20</cx:pt>
          <cx:pt idx="424">38</cx:pt>
          <cx:pt idx="425">10</cx:pt>
          <cx:pt idx="426">20</cx:pt>
          <cx:pt idx="427">30</cx:pt>
          <cx:pt idx="428">44</cx:pt>
          <cx:pt idx="429">30</cx:pt>
          <cx:pt idx="430">41</cx:pt>
          <cx:pt idx="431">47</cx:pt>
          <cx:pt idx="432">50</cx:pt>
          <cx:pt idx="433">39</cx:pt>
          <cx:pt idx="434">10</cx:pt>
          <cx:pt idx="435">44</cx:pt>
          <cx:pt idx="436">10</cx:pt>
          <cx:pt idx="437">30</cx:pt>
          <cx:pt idx="438">30</cx:pt>
          <cx:pt idx="439">40</cx:pt>
          <cx:pt idx="440">30</cx:pt>
          <cx:pt idx="441">42</cx:pt>
          <cx:pt idx="442">20</cx:pt>
          <cx:pt idx="443">42</cx:pt>
          <cx:pt idx="444">39</cx:pt>
          <cx:pt idx="445">20</cx:pt>
          <cx:pt idx="446">30</cx:pt>
          <cx:pt idx="447">46</cx:pt>
          <cx:pt idx="448">38</cx:pt>
          <cx:pt idx="449">36</cx:pt>
          <cx:pt idx="450">41</cx:pt>
          <cx:pt idx="451">37</cx:pt>
          <cx:pt idx="452">39</cx:pt>
          <cx:pt idx="453">46</cx:pt>
          <cx:pt idx="454">48</cx:pt>
          <cx:pt idx="455">38</cx:pt>
          <cx:pt idx="456">20</cx:pt>
          <cx:pt idx="457">30</cx:pt>
          <cx:pt idx="458">44</cx:pt>
          <cx:pt idx="459">41</cx:pt>
          <cx:pt idx="460">36</cx:pt>
          <cx:pt idx="461">42</cx:pt>
          <cx:pt idx="462">43</cx:pt>
          <cx:pt idx="463">40</cx:pt>
          <cx:pt idx="464">48</cx:pt>
          <cx:pt idx="465">36</cx:pt>
          <cx:pt idx="466">20</cx:pt>
          <cx:pt idx="467">20</cx:pt>
          <cx:pt idx="468">37</cx:pt>
          <cx:pt idx="469">10</cx:pt>
          <cx:pt idx="470">20</cx:pt>
          <cx:pt idx="471">20</cx:pt>
          <cx:pt idx="472">36</cx:pt>
          <cx:pt idx="473">30</cx:pt>
          <cx:pt idx="474">20</cx:pt>
          <cx:pt idx="475">30</cx:pt>
          <cx:pt idx="476">46</cx:pt>
          <cx:pt idx="477">37</cx:pt>
          <cx:pt idx="478">30</cx:pt>
          <cx:pt idx="479">40</cx:pt>
          <cx:pt idx="480">30</cx:pt>
          <cx:pt idx="481">30</cx:pt>
          <cx:pt idx="482">10</cx:pt>
          <cx:pt idx="483">41</cx:pt>
          <cx:pt idx="484">10</cx:pt>
          <cx:pt idx="485">40</cx:pt>
          <cx:pt idx="486">48</cx:pt>
          <cx:pt idx="487">45</cx:pt>
          <cx:pt idx="488">43</cx:pt>
          <cx:pt idx="489">30</cx:pt>
          <cx:pt idx="490">45</cx:pt>
          <cx:pt idx="491">44</cx:pt>
          <cx:pt idx="492">30</cx:pt>
          <cx:pt idx="493">45</cx:pt>
          <cx:pt idx="494">10</cx:pt>
          <cx:pt idx="495">20</cx:pt>
          <cx:pt idx="496">20</cx:pt>
          <cx:pt idx="497">20</cx:pt>
          <cx:pt idx="498">10</cx:pt>
          <cx:pt idx="499">20</cx:pt>
          <cx:pt idx="500">41</cx:pt>
        </cx:lvl>
      </cx:numDim>
    </cx:data>
  </cx:chartData>
  <cx:chart>
    <cx:plotArea>
      <cx:plotAreaRegion>
        <cx:series layoutId="clusteredColumn" uniqueId="{CAE4613B-4CE8-45BD-8402-A6B8A4408ED3}">
          <cx:tx>
            <cx:txData>
              <cx:f>Sheet1!$I$1:$I$6</cx:f>
              <cx:v/>
            </cx:txData>
          </cx:tx>
          <cx:dataLabels>
            <cx:visibility seriesName="0" categoryName="0" value="1"/>
          </cx:dataLabels>
          <cx:dataId val="0"/>
          <cx:layoutPr>
            <cx:binning intervalClosed="r">
              <cx:binSize val="10"/>
            </cx:binning>
          </cx:layoutPr>
        </cx:series>
      </cx:plotAreaRegion>
      <cx:axis id="0">
        <cx:catScaling gapWidth="0"/>
        <cx:tickLabels/>
        <cx:spPr>
          <a:ln>
            <a:noFill/>
          </a:ln>
        </cx:spPr>
        <cx:txPr>
          <a:bodyPr spcFirstLastPara="1" vertOverflow="ellipsis" horzOverflow="overflow" wrap="square" lIns="0" tIns="0" rIns="0" bIns="0" anchor="ctr" anchorCtr="1"/>
          <a:lstStyle/>
          <a:p>
            <a:pPr algn="ctr" rtl="0">
              <a:defRPr>
                <a:ln>
                  <a:noFill/>
                </a:ln>
              </a:defRPr>
            </a:pPr>
            <a:endParaRPr lang="en-US" sz="900" b="0" i="0" u="none" strike="noStrike" baseline="0">
              <a:ln>
                <a:noFill/>
              </a:ln>
              <a:solidFill>
                <a:sysClr val="windowText" lastClr="000000">
                  <a:lumMod val="65000"/>
                  <a:lumOff val="35000"/>
                </a:sysClr>
              </a:solidFill>
              <a:latin typeface="Calibri" panose="020F0502020204030204"/>
            </a:endParaRPr>
          </a:p>
        </cx:txPr>
      </cx:axis>
      <cx:axis id="1">
        <cx:valScaling/>
        <cx:title>
          <cx:txPr>
            <a:bodyPr spcFirstLastPara="1" vertOverflow="ellipsis" horzOverflow="overflow" wrap="square" lIns="0" tIns="0" rIns="0" bIns="0" anchor="ctr" anchorCtr="1"/>
            <a:lstStyle/>
            <a:p>
              <a:pPr algn="ctr" rtl="0">
                <a:defRPr/>
              </a:pPr>
              <a:endParaRPr lang="en-US" sz="900" b="0" i="0" u="none" strike="noStrike" baseline="0" dirty="0">
                <a:solidFill>
                  <a:srgbClr val="000000">
                    <a:lumMod val="65000"/>
                    <a:lumOff val="35000"/>
                  </a:srgbClr>
                </a:solidFill>
                <a:latin typeface="Arial"/>
              </a:endParaRPr>
            </a:p>
          </cx:txPr>
        </cx:title>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Sheet1!$C$8:$C$507</cx:f>
        <cx:lvl ptCount="500" formatCode="General">
          <cx:pt idx="0">29.57</cx:pt>
          <cx:pt idx="1">90.760000000000005</cx:pt>
          <cx:pt idx="2">64.189999999999998</cx:pt>
          <cx:pt idx="3">34.579999999999998</cx:pt>
          <cx:pt idx="4">17.93</cx:pt>
          <cx:pt idx="5">29.18</cx:pt>
          <cx:pt idx="6">81.629999999999995</cx:pt>
          <cx:pt idx="7">39.060000000000002</cx:pt>
          <cx:pt idx="8">98.090000000000003</cx:pt>
          <cx:pt idx="9">41.469999999999999</cx:pt>
          <cx:pt idx="10">40.18</cx:pt>
          <cx:pt idx="11">41.270000000000003</cx:pt>
          <cx:pt idx="12">84.75</cx:pt>
          <cx:pt idx="13">33.009999999999998</cx:pt>
          <cx:pt idx="14">34.799999999999997</cx:pt>
          <cx:pt idx="15">67.430000000000007</cx:pt>
          <cx:pt idx="16">33.310000000000002</cx:pt>
          <cx:pt idx="17">53.460000000000001</cx:pt>
          <cx:pt idx="18">90.400000000000006</cx:pt>
          <cx:pt idx="19">65.519999999999996</cx:pt>
          <cx:pt idx="20">30.739999999999998</cx:pt>
          <cx:pt idx="21">20.030000000000001</cx:pt>
          <cx:pt idx="22">33.07</cx:pt>
          <cx:pt idx="23">21.690000000000001</cx:pt>
          <cx:pt idx="24">19.289999999999999</cx:pt>
          <cx:pt idx="25">8.9399999999999995</cx:pt>
          <cx:pt idx="26">13.279999999999999</cx:pt>
          <cx:pt idx="27">12.25</cx:pt>
          <cx:pt idx="28">23.23</cx:pt>
          <cx:pt idx="29">13.880000000000001</cx:pt>
          <cx:pt idx="30">4.2300000000000004</cx:pt>
          <cx:pt idx="31">12.140000000000001</cx:pt>
          <cx:pt idx="32">35.729999999999997</cx:pt>
          <cx:pt idx="33">4.96</cx:pt>
          <cx:pt idx="34">76.769999999999996</cx:pt>
          <cx:pt idx="35">20.039999999999999</cx:pt>
          <cx:pt idx="36">26.93</cx:pt>
          <cx:pt idx="37">25.02</cx:pt>
          <cx:pt idx="38">14.529999999999999</cx:pt>
          <cx:pt idx="39">23.510000000000002</cx:pt>
          <cx:pt idx="40">5.0199999999999996</cx:pt>
          <cx:pt idx="41">77.25</cx:pt>
          <cx:pt idx="42">25.289999999999999</cx:pt>
          <cx:pt idx="43">31.34</cx:pt>
          <cx:pt idx="44">18.050000000000001</cx:pt>
          <cx:pt idx="45">6.8499999999999996</cx:pt>
          <cx:pt idx="46">9.3300000000000001</cx:pt>
          <cx:pt idx="47">59.299999999999997</cx:pt>
          <cx:pt idx="48">4.3499999999999996</cx:pt>
          <cx:pt idx="49">20.219999999999999</cx:pt>
          <cx:pt idx="50">39.579999999999998</cx:pt>
          <cx:pt idx="51">2.6600000000000001</cx:pt>
          <cx:pt idx="52">2.9100000000000001</cx:pt>
          <cx:pt idx="53">8.7100000000000009</cx:pt>
          <cx:pt idx="54">12.34</cx:pt>
          <cx:pt idx="55">23.98</cx:pt>
          <cx:pt idx="56">6.5</cx:pt>
          <cx:pt idx="57">90.450000000000003</cx:pt>
          <cx:pt idx="58">31.34</cx:pt>
          <cx:pt idx="59">9.7899999999999991</cx:pt>
          <cx:pt idx="60">16.149999999999999</cx:pt>
          <cx:pt idx="61">55.469999999999999</cx:pt>
          <cx:pt idx="62">29.960000000000001</cx:pt>
          <cx:pt idx="63">26.510000000000002</cx:pt>
          <cx:pt idx="64">24.010000000000002</cx:pt>
          <cx:pt idx="65">37.469999999999999</cx:pt>
          <cx:pt idx="66">8.3000000000000007</cx:pt>
          <cx:pt idx="67">3.3100000000000001</cx:pt>
          <cx:pt idx="68">10.17</cx:pt>
          <cx:pt idx="69">10.08</cx:pt>
          <cx:pt idx="70">35.670000000000002</cx:pt>
          <cx:pt idx="71">9.8100000000000005</cx:pt>
          <cx:pt idx="72">24.460000000000001</cx:pt>
          <cx:pt idx="73">41.159999999999997</cx:pt>
          <cx:pt idx="74">19.27</cx:pt>
          <cx:pt idx="75">6.5599999999999996</cx:pt>
          <cx:pt idx="76">59.789999999999999</cx:pt>
          <cx:pt idx="77">41.5</cx:pt>
          <cx:pt idx="78">21.32</cx:pt>
          <cx:pt idx="79">83.299999999999997</cx:pt>
          <cx:pt idx="80">19.309999999999999</cx:pt>
          <cx:pt idx="81">50.560000000000002</cx:pt>
          <cx:pt idx="82">3.9399999999999999</cx:pt>
          <cx:pt idx="83">15.300000000000001</cx:pt>
          <cx:pt idx="84">37.359999999999999</cx:pt>
          <cx:pt idx="85">12.960000000000001</cx:pt>
          <cx:pt idx="86">15.02</cx:pt>
          <cx:pt idx="87">31.07</cx:pt>
          <cx:pt idx="88">57.689999999999998</cx:pt>
          <cx:pt idx="89">39.57</cx:pt>
          <cx:pt idx="90">10.960000000000001</cx:pt>
          <cx:pt idx="91">11.609999999999999</cx:pt>
          <cx:pt idx="92">28.670000000000002</cx:pt>
          <cx:pt idx="93">14.01</cx:pt>
          <cx:pt idx="94">22.68</cx:pt>
          <cx:pt idx="95">15.970000000000001</cx:pt>
          <cx:pt idx="96">21.420000000000002</cx:pt>
          <cx:pt idx="97">2.5499999999999998</cx:pt>
          <cx:pt idx="98">4.1699999999999999</cx:pt>
          <cx:pt idx="99">3.1400000000000001</cx:pt>
          <cx:pt idx="100">48.530000000000001</cx:pt>
          <cx:pt idx="101">7.4900000000000002</cx:pt>
          <cx:pt idx="102">51.32</cx:pt>
          <cx:pt idx="103">6.9100000000000001</cx:pt>
          <cx:pt idx="104">11.470000000000001</cx:pt>
          <cx:pt idx="105">5.7400000000000002</cx:pt>
          <cx:pt idx="106">9.6500000000000004</cx:pt>
          <cx:pt idx="107">14.27</cx:pt>
          <cx:pt idx="108">9</cx:pt>
          <cx:pt idx="109">59.520000000000003</cx:pt>
          <cx:pt idx="110">51.060000000000002</cx:pt>
          <cx:pt idx="111">40.93</cx:pt>
          <cx:pt idx="112">57.939999999999998</cx:pt>
          <cx:pt idx="113">40.149999999999999</cx:pt>
          <cx:pt idx="114">12.949999999999999</cx:pt>
          <cx:pt idx="115">20.129999999999999</cx:pt>
          <cx:pt idx="116">25.370000000000001</cx:pt>
          <cx:pt idx="117">16.329999999999998</cx:pt>
          <cx:pt idx="118">12.84</cx:pt>
          <cx:pt idx="119">15.210000000000001</cx:pt>
          <cx:pt idx="120">83.409999999999997</cx:pt>
          <cx:pt idx="121">24.870000000000001</cx:pt>
          <cx:pt idx="122">80.939999999999998</cx:pt>
          <cx:pt idx="123">19.300000000000001</cx:pt>
          <cx:pt idx="124">15.380000000000001</cx:pt>
          <cx:pt idx="125">16.800000000000001</cx:pt>
          <cx:pt idx="126">6.5300000000000002</cx:pt>
          <cx:pt idx="127">11.83</cx:pt>
          <cx:pt idx="128">37.630000000000003</cx:pt>
          <cx:pt idx="129">90.310000000000002</cx:pt>
          <cx:pt idx="130">78.829999999999998</cx:pt>
          <cx:pt idx="131">24.949999999999999</cx:pt>
          <cx:pt idx="132">15.380000000000001</cx:pt>
          <cx:pt idx="133">17.350000000000001</cx:pt>
          <cx:pt idx="134">18.280000000000001</cx:pt>
          <cx:pt idx="135">9.9700000000000006</cx:pt>
          <cx:pt idx="136">8.75</cx:pt>
          <cx:pt idx="137">16.960000000000001</cx:pt>
          <cx:pt idx="138">8.7699999999999996</cx:pt>
          <cx:pt idx="139">76.5</cx:pt>
          <cx:pt idx="140">97.180000000000007</cx:pt>
          <cx:pt idx="141">31.129999999999999</cx:pt>
          <cx:pt idx="142">16.149999999999999</cx:pt>
          <cx:pt idx="143">14.24</cx:pt>
          <cx:pt idx="144">11.74</cx:pt>
          <cx:pt idx="145">70.379999999999995</cx:pt>
          <cx:pt idx="146">40.75</cx:pt>
          <cx:pt idx="147">36.350000000000001</cx:pt>
          <cx:pt idx="148">10.17</cx:pt>
          <cx:pt idx="149">8.2599999999999998</cx:pt>
          <cx:pt idx="150">7.4500000000000002</cx:pt>
          <cx:pt idx="151">8.8100000000000005</cx:pt>
          <cx:pt idx="152">5.2599999999999998</cx:pt>
          <cx:pt idx="153">4.96</cx:pt>
          <cx:pt idx="154">3.3399999999999999</cx:pt>
          <cx:pt idx="155">3.98</cx:pt>
          <cx:pt idx="156">46.310000000000002</cx:pt>
          <cx:pt idx="157">6.8600000000000003</cx:pt>
          <cx:pt idx="158">28.140000000000001</cx:pt>
          <cx:pt idx="159">12.960000000000001</cx:pt>
          <cx:pt idx="160">7.71</cx:pt>
          <cx:pt idx="161">42.020000000000003</cx:pt>
          <cx:pt idx="162">75.540000000000006</cx:pt>
          <cx:pt idx="163">29.600000000000001</cx:pt>
          <cx:pt idx="164">65.920000000000002</cx:pt>
          <cx:pt idx="165">16.649999999999999</cx:pt>
          <cx:pt idx="166">8.5800000000000001</cx:pt>
          <cx:pt idx="167">12.109999999999999</cx:pt>
          <cx:pt idx="168">5.6799999999999997</cx:pt>
          <cx:pt idx="169">60.700000000000003</cx:pt>
          <cx:pt idx="170">45.130000000000003</cx:pt>
          <cx:pt idx="171">11.31</cx:pt>
          <cx:pt idx="172">19.309999999999999</cx:pt>
          <cx:pt idx="173">77.159999999999997</cx:pt>
          <cx:pt idx="174">15.970000000000001</cx:pt>
          <cx:pt idx="175">9.7400000000000002</cx:pt>
          <cx:pt idx="176">12.91</cx:pt>
          <cx:pt idx="177">3.5600000000000001</cx:pt>
          <cx:pt idx="178">7.2400000000000002</cx:pt>
          <cx:pt idx="179">7.5999999999999996</cx:pt>
          <cx:pt idx="180">9.2200000000000006</cx:pt>
          <cx:pt idx="181">33.07</cx:pt>
          <cx:pt idx="182">14.27</cx:pt>
          <cx:pt idx="183">13.02</cx:pt>
          <cx:pt idx="184">3.3799999999999999</cx:pt>
          <cx:pt idx="185">6.3200000000000003</cx:pt>
          <cx:pt idx="186">8.4800000000000004</cx:pt>
          <cx:pt idx="187">10.23</cx:pt>
          <cx:pt idx="188">13.56</cx:pt>
          <cx:pt idx="189">18.879999999999999</cx:pt>
          <cx:pt idx="190">4.1200000000000001</cx:pt>
          <cx:pt idx="191">7.7199999999999998</cx:pt>
          <cx:pt idx="192">6.9299999999999997</cx:pt>
          <cx:pt idx="193">35.969999999999999</cx:pt>
          <cx:pt idx="194">16.34</cx:pt>
          <cx:pt idx="195">10.890000000000001</cx:pt>
          <cx:pt idx="196">7.9199999999999999</cx:pt>
          <cx:pt idx="197">29.379999999999999</cx:pt>
          <cx:pt idx="198">59.590000000000003</cx:pt>
          <cx:pt idx="199">4.4500000000000002</cx:pt>
          <cx:pt idx="200">18.16</cx:pt>
          <cx:pt idx="201">29.579999999999998</cx:pt>
          <cx:pt idx="202">11.130000000000001</cx:pt>
          <cx:pt idx="203">3.4100000000000001</cx:pt>
          <cx:pt idx="204">40.789999999999999</cx:pt>
          <cx:pt idx="205">4.7300000000000004</cx:pt>
          <cx:pt idx="206">11.84</cx:pt>
          <cx:pt idx="207">13.289999999999999</cx:pt>
          <cx:pt idx="208">25.300000000000001</cx:pt>
          <cx:pt idx="209">11.529999999999999</cx:pt>
          <cx:pt idx="210">25.289999999999999</cx:pt>
          <cx:pt idx="211">65</cx:pt>
          <cx:pt idx="212">39.859999999999999</cx:pt>
          <cx:pt idx="213">18.329999999999998</cx:pt>
          <cx:pt idx="214">4.8600000000000003</cx:pt>
          <cx:pt idx="215">32.5</cx:pt>
          <cx:pt idx="216">76.870000000000005</cx:pt>
          <cx:pt idx="217">96.180000000000007</cx:pt>
          <cx:pt idx="218">38.840000000000003</cx:pt>
          <cx:pt idx="219">51.939999999999998</cx:pt>
          <cx:pt idx="220">54.93</cx:pt>
          <cx:pt idx="221">31.699999999999999</cx:pt>
          <cx:pt idx="222">11.880000000000001</cx:pt>
          <cx:pt idx="223">7.8499999999999996</cx:pt>
          <cx:pt idx="224">78.349999999999994</cx:pt>
          <cx:pt idx="225">44.100000000000001</cx:pt>
          <cx:pt idx="226">11.039999999999999</cx:pt>
          <cx:pt idx="227">13.609999999999999</cx:pt>
          <cx:pt idx="228">52.390000000000001</cx:pt>
          <cx:pt idx="229">86.840000000000003</cx:pt>
          <cx:pt idx="230">59.460000000000001</cx:pt>
          <cx:pt idx="231">32.619999999999997</cx:pt>
          <cx:pt idx="232">4.1100000000000003</cx:pt>
          <cx:pt idx="233">3.52</cx:pt>
          <cx:pt idx="234">33.740000000000002</cx:pt>
          <cx:pt idx="235">7.21</cx:pt>
          <cx:pt idx="236">2.9700000000000002</cx:pt>
          <cx:pt idx="237">66.109999999999999</cx:pt>
          <cx:pt idx="238">68.739999999999995</cx:pt>
          <cx:pt idx="239">7.7400000000000002</cx:pt>
          <cx:pt idx="240">21.960000000000001</cx:pt>
          <cx:pt idx="241">18.02</cx:pt>
          <cx:pt idx="242">16.77</cx:pt>
          <cx:pt idx="243">6.1799999999999997</cx:pt>
          <cx:pt idx="244">6.4199999999999999</cx:pt>
          <cx:pt idx="245">59.82</cx:pt>
          <cx:pt idx="246">7.8399999999999999</cx:pt>
          <cx:pt idx="247">18.609999999999999</cx:pt>
          <cx:pt idx="248">39.590000000000003</cx:pt>
          <cx:pt idx="249">25.710000000000001</cx:pt>
          <cx:pt idx="250">40.43</cx:pt>
          <cx:pt idx="251">1.49</cx:pt>
          <cx:pt idx="252">19.68</cx:pt>
          <cx:pt idx="253">34.259999999999998</cx:pt>
          <cx:pt idx="254">9.7599999999999998</cx:pt>
          <cx:pt idx="255">59.829999999999998</cx:pt>
          <cx:pt idx="256">10.390000000000001</cx:pt>
          <cx:pt idx="257">10.539999999999999</cx:pt>
          <cx:pt idx="258">2.5499999999999998</cx:pt>
          <cx:pt idx="259">18.629999999999999</cx:pt>
          <cx:pt idx="260">5.6500000000000004</cx:pt>
          <cx:pt idx="261">17.140000000000001</cx:pt>
          <cx:pt idx="262">20.780000000000001</cx:pt>
          <cx:pt idx="263">18.93</cx:pt>
          <cx:pt idx="264">3.6699999999999999</cx:pt>
          <cx:pt idx="265">58.350000000000001</cx:pt>
          <cx:pt idx="266">42.960000000000001</cx:pt>
          <cx:pt idx="267">33.090000000000003</cx:pt>
          <cx:pt idx="268">93.790000000000006</cx:pt>
          <cx:pt idx="269">35.759999999999998</cx:pt>
          <cx:pt idx="270">19.440000000000001</cx:pt>
          <cx:pt idx="271">38.780000000000001</cx:pt>
          <cx:pt idx="272">6.54</cx:pt>
          <cx:pt idx="273">34.840000000000003</cx:pt>
          <cx:pt idx="274">48.590000000000003</cx:pt>
          <cx:pt idx="275">21.32</cx:pt>
          <cx:pt idx="276">10.300000000000001</cx:pt>
          <cx:pt idx="277">27.73</cx:pt>
          <cx:pt idx="278">49.270000000000003</cx:pt>
          <cx:pt idx="279">13.42</cx:pt>
          <cx:pt idx="280">4.7400000000000002</cx:pt>
          <cx:pt idx="281">17.370000000000001</cx:pt>
          <cx:pt idx="282">13.98</cx:pt>
          <cx:pt idx="283">30.82</cx:pt>
          <cx:pt idx="284">74.400000000000006</cx:pt>
          <cx:pt idx="285">81.030000000000001</cx:pt>
          <cx:pt idx="286">7.3399999999999999</cx:pt>
          <cx:pt idx="287">12.720000000000001</cx:pt>
          <cx:pt idx="288">32.460000000000001</cx:pt>
          <cx:pt idx="289">18.829999999999998</cx:pt>
          <cx:pt idx="290">75.340000000000003</cx:pt>
          <cx:pt idx="291">16.539999999999999</cx:pt>
          <cx:pt idx="292">31.07</cx:pt>
          <cx:pt idx="293">73.400000000000006</cx:pt>
          <cx:pt idx="294">41.07</cx:pt>
          <cx:pt idx="295">7.3700000000000001</cx:pt>
          <cx:pt idx="296">35.009999999999998</cx:pt>
          <cx:pt idx="297">25.68</cx:pt>
          <cx:pt idx="298">87.599999999999994</cx:pt>
          <cx:pt idx="299">20.050000000000001</cx:pt>
          <cx:pt idx="300">13.789999999999999</cx:pt>
          <cx:pt idx="301">18.100000000000001</cx:pt>
          <cx:pt idx="302">25.870000000000001</cx:pt>
          <cx:pt idx="303">33.170000000000002</cx:pt>
          <cx:pt idx="304">15.41</cx:pt>
          <cx:pt idx="305">33.939999999999998</cx:pt>
          <cx:pt idx="306">93.25</cx:pt>
          <cx:pt idx="307">2.98</cx:pt>
          <cx:pt idx="308">20.739999999999998</cx:pt>
          <cx:pt idx="309">2.6699999999999999</cx:pt>
          <cx:pt idx="310">5.0899999999999999</cx:pt>
          <cx:pt idx="311">98.950000000000003</cx:pt>
          <cx:pt idx="312">25.809999999999999</cx:pt>
          <cx:pt idx="313">8.4399999999999995</cx:pt>
          <cx:pt idx="314">13.25</cx:pt>
          <cx:pt idx="315">14.289999999999999</cx:pt>
          <cx:pt idx="316">12.199999999999999</cx:pt>
          <cx:pt idx="317">20.25</cx:pt>
          <cx:pt idx="318">22.440000000000001</cx:pt>
          <cx:pt idx="319">17.5</cx:pt>
          <cx:pt idx="320">12.859999999999999</cx:pt>
          <cx:pt idx="321">7.2699999999999996</cx:pt>
          <cx:pt idx="322">14.199999999999999</cx:pt>
          <cx:pt idx="323">13.789999999999999</cx:pt>
          <cx:pt idx="324">31.739999999999998</cx:pt>
          <cx:pt idx="325">5.7400000000000002</cx:pt>
          <cx:pt idx="326">18.23</cx:pt>
          <cx:pt idx="327">22.84</cx:pt>
          <cx:pt idx="328">62.310000000000002</cx:pt>
          <cx:pt idx="329">17.93</cx:pt>
          <cx:pt idx="330">29.379999999999999</cx:pt>
          <cx:pt idx="331">33.039999999999999</cx:pt>
          <cx:pt idx="332">2.7000000000000002</cx:pt>
          <cx:pt idx="333">49.710000000000001</cx:pt>
          <cx:pt idx="334">8.0399999999999991</cx:pt>
          <cx:pt idx="335">69.959999999999994</cx:pt>
          <cx:pt idx="336">36.609999999999999</cx:pt>
          <cx:pt idx="337">42.810000000000002</cx:pt>
          <cx:pt idx="338">22.5</cx:pt>
          <cx:pt idx="339">12.09</cx:pt>
          <cx:pt idx="340">87.709999999999994</cx:pt>
          <cx:pt idx="341">81.579999999999998</cx:pt>
          <cx:pt idx="342">17.25</cx:pt>
          <cx:pt idx="343">85.780000000000001</cx:pt>
          <cx:pt idx="344">48.229999999999997</cx:pt>
          <cx:pt idx="345">6.4500000000000002</cx:pt>
          <cx:pt idx="346">47.520000000000003</cx:pt>
          <cx:pt idx="347">2.1699999999999999</cx:pt>
          <cx:pt idx="348">10.69</cx:pt>
          <cx:pt idx="349">59.649999999999999</cx:pt>
          <cx:pt idx="350">19.93</cx:pt>
          <cx:pt idx="351">3.9900000000000002</cx:pt>
          <cx:pt idx="352">5.4800000000000004</cx:pt>
          <cx:pt idx="353">74.620000000000005</cx:pt>
          <cx:pt idx="354">59.979999999999997</cx:pt>
          <cx:pt idx="355">25.16</cx:pt>
          <cx:pt idx="356">49.770000000000003</cx:pt>
          <cx:pt idx="357">26.52</cx:pt>
          <cx:pt idx="358">18.789999999999999</cx:pt>
          <cx:pt idx="359">3.6400000000000001</cx:pt>
          <cx:pt idx="360">3.5600000000000001</cx:pt>
          <cx:pt idx="361">33.049999999999997</cx:pt>
          <cx:pt idx="362">6.5800000000000001</cx:pt>
          <cx:pt idx="363">58.890000000000001</cx:pt>
          <cx:pt idx="364">59.890000000000001</cx:pt>
          <cx:pt idx="365">14.17</cx:pt>
          <cx:pt idx="366">10.359999999999999</cx:pt>
          <cx:pt idx="367">8.3699999999999992</cx:pt>
          <cx:pt idx="368">18.949999999999999</cx:pt>
          <cx:pt idx="369">25.170000000000002</cx:pt>
          <cx:pt idx="370">81.579999999999998</cx:pt>
          <cx:pt idx="371">28.43</cx:pt>
          <cx:pt idx="372">16.559999999999999</cx:pt>
          <cx:pt idx="373">19.629999999999999</cx:pt>
          <cx:pt idx="374">61.259999999999998</cx:pt>
          <cx:pt idx="375">18.98</cx:pt>
          <cx:pt idx="376">15.44</cx:pt>
          <cx:pt idx="377">4.3499999999999996</cx:pt>
          <cx:pt idx="378">40.079999999999998</cx:pt>
          <cx:pt idx="379">7.2999999999999998</cx:pt>
          <cx:pt idx="380">22.75</cx:pt>
          <cx:pt idx="381">11.960000000000001</cx:pt>
          <cx:pt idx="382">3.6600000000000001</cx:pt>
          <cx:pt idx="383">19.190000000000001</cx:pt>
          <cx:pt idx="384">17.190000000000001</cx:pt>
          <cx:pt idx="385">3.04</cx:pt>
          <cx:pt idx="386">5.5300000000000002</cx:pt>
          <cx:pt idx="387">91.459999999999994</cx:pt>
          <cx:pt idx="388">5.3700000000000001</cx:pt>
          <cx:pt idx="389">16.91</cx:pt>
          <cx:pt idx="390">14.44</cx:pt>
          <cx:pt idx="391">31.329999999999998</cx:pt>
          <cx:pt idx="392">26.440000000000001</cx:pt>
          <cx:pt idx="393">45.18</cx:pt>
          <cx:pt idx="394">5.8899999999999997</cx:pt>
          <cx:pt idx="395">45.810000000000002</cx:pt>
          <cx:pt idx="396">33.18</cx:pt>
          <cx:pt idx="397">42.229999999999997</cx:pt>
          <cx:pt idx="398">94.359999999999999</cx:pt>
          <cx:pt idx="399">11.359999999999999</cx:pt>
          <cx:pt idx="400">21.73</cx:pt>
          <cx:pt idx="401">4.3600000000000003</cx:pt>
          <cx:pt idx="402">9.2799999999999994</cx:pt>
          <cx:pt idx="403">4.8700000000000001</cx:pt>
          <cx:pt idx="404">18.649999999999999</cx:pt>
          <cx:pt idx="405">13.02</cx:pt>
          <cx:pt idx="406">10.300000000000001</cx:pt>
          <cx:pt idx="407">29.350000000000001</cx:pt>
          <cx:pt idx="408">78.140000000000001</cx:pt>
          <cx:pt idx="409">78.349999999999994</cx:pt>
          <cx:pt idx="410">63.850000000000001</cx:pt>
          <cx:pt idx="411">30.109999999999999</cx:pt>
          <cx:pt idx="412">40.439999999999998</cx:pt>
          <cx:pt idx="413">52.909999999999997</cx:pt>
          <cx:pt idx="414">7.0899999999999999</cx:pt>
          <cx:pt idx="415">8.6999999999999993</cx:pt>
          <cx:pt idx="416">7.0199999999999996</cx:pt>
          <cx:pt idx="417">16.719999999999999</cx:pt>
          <cx:pt idx="418">42.229999999999997</cx:pt>
          <cx:pt idx="419">34.490000000000002</cx:pt>
          <cx:pt idx="420">74.230000000000004</cx:pt>
          <cx:pt idx="421">17.199999999999999</cx:pt>
          <cx:pt idx="422">43.850000000000001</cx:pt>
          <cx:pt idx="423">4.1799999999999997</cx:pt>
          <cx:pt idx="424">20.960000000000001</cx:pt>
          <cx:pt idx="425">5.3700000000000001</cx:pt>
          <cx:pt idx="426">25.969999999999999</cx:pt>
          <cx:pt idx="427">35.32</cx:pt>
          <cx:pt idx="428">14.720000000000001</cx:pt>
          <cx:pt idx="429">8.8499999999999996</cx:pt>
          <cx:pt idx="430">2.6800000000000002</cx:pt>
          <cx:pt idx="431">12.65</cx:pt>
          <cx:pt idx="432">91.109999999999999</cx:pt>
          <cx:pt idx="433">25.68</cx:pt>
          <cx:pt idx="434">51.5</cx:pt>
          <cx:pt idx="435">10.220000000000001</cx:pt>
          <cx:pt idx="436">49.490000000000002</cx:pt>
          <cx:pt idx="437">15.73</cx:pt>
          <cx:pt idx="438">26.300000000000001</cx:pt>
          <cx:pt idx="439">32.25</cx:pt>
          <cx:pt idx="440">10.5</cx:pt>
          <cx:pt idx="441">13.470000000000001</cx:pt>
          <cx:pt idx="442">13.57</cx:pt>
          <cx:pt idx="443">53.189999999999998</cx:pt>
          <cx:pt idx="444">4.79</cx:pt>
          <cx:pt idx="445">39.600000000000001</cx:pt>
          <cx:pt idx="446">20.690000000000001</cx:pt>
          <cx:pt idx="447">26.789999999999999</cx:pt>
          <cx:pt idx="448">10.960000000000001</cx:pt>
          <cx:pt idx="449">48.450000000000003</cx:pt>
          <cx:pt idx="450">4.4800000000000004</cx:pt>
          <cx:pt idx="451">17.780000000000001</cx:pt>
          <cx:pt idx="452">29.859999999999999</cx:pt>
          <cx:pt idx="453">88.480000000000004</cx:pt>
          <cx:pt idx="454">44.380000000000003</cx:pt>
          <cx:pt idx="455">8.8300000000000001</cx:pt>
          <cx:pt idx="456">2.1299999999999999</cx:pt>
          <cx:pt idx="457">28.309999999999999</cx:pt>
          <cx:pt idx="458">13.08</cx:pt>
          <cx:pt idx="459">5.8600000000000003</cx:pt>
          <cx:pt idx="460">32.829999999999998</cx:pt>
          <cx:pt idx="461">27.530000000000001</cx:pt>
          <cx:pt idx="462">24.920000000000002</cx:pt>
          <cx:pt idx="463">16.02</cx:pt>
          <cx:pt idx="464">61.560000000000002</cx:pt>
          <cx:pt idx="465">47.770000000000003</cx:pt>
          <cx:pt idx="466">79.349999999999994</cx:pt>
          <cx:pt idx="467">6.6600000000000001</cx:pt>
          <cx:pt idx="468">16.530000000000001</cx:pt>
          <cx:pt idx="469">31.370000000000001</cx:pt>
          <cx:pt idx="470">58.329999999999998</cx:pt>
          <cx:pt idx="471">11.49</cx:pt>
          <cx:pt idx="472">35.979999999999997</cx:pt>
          <cx:pt idx="473">30.739999999999998</cx:pt>
          <cx:pt idx="474">7.1699999999999999</cx:pt>
          <cx:pt idx="475">11.029999999999999</cx:pt>
          <cx:pt idx="476">15.81</cx:pt>
          <cx:pt idx="477">10.529999999999999</cx:pt>
          <cx:pt idx="478">94.849999999999994</cx:pt>
          <cx:pt idx="479">55.380000000000003</cx:pt>
          <cx:pt idx="480">23.510000000000002</cx:pt>
          <cx:pt idx="481">16.59</cx:pt>
          <cx:pt idx="482">16.829999999999998</cx:pt>
          <cx:pt idx="483">6.8200000000000003</cx:pt>
          <cx:pt idx="484">83.459999999999994</cx:pt>
          <cx:pt idx="485">22.09</cx:pt>
          <cx:pt idx="486">31.960000000000001</cx:pt>
          <cx:pt idx="487">27.59</cx:pt>
          <cx:pt idx="488">8.5700000000000003</cx:pt>
          <cx:pt idx="489">40.649999999999999</cx:pt>
          <cx:pt idx="490">17.59</cx:pt>
          <cx:pt idx="491">25.239999999999998</cx:pt>
          <cx:pt idx="492">44.799999999999997</cx:pt>
          <cx:pt idx="493">17.66</cx:pt>
          <cx:pt idx="494">21.489999999999998</cx:pt>
          <cx:pt idx="495">40.280000000000001</cx:pt>
          <cx:pt idx="496">14.48</cx:pt>
          <cx:pt idx="497">10.960000000000001</cx:pt>
          <cx:pt idx="498">33.82</cx:pt>
          <cx:pt idx="499">22.550000000000001</cx:pt>
        </cx:lvl>
      </cx:numDim>
    </cx:data>
  </cx:chartData>
  <cx:chart>
    <cx:title pos="t" align="ctr" overlay="0">
      <cx:tx>
        <cx:txData>
          <cx:v/>
        </cx:txData>
      </cx:tx>
      <cx:txPr>
        <a:bodyPr spcFirstLastPara="1" vertOverflow="ellipsis" horzOverflow="overflow" wrap="square" lIns="0" tIns="0" rIns="0" bIns="0" anchor="ctr" anchorCtr="1"/>
        <a:lstStyle/>
        <a:p>
          <a:pPr algn="ctr" rtl="0">
            <a:defRPr/>
          </a:pPr>
          <a:endParaRPr lang="en-US" sz="1400" b="0" i="0" u="none" strike="noStrike" baseline="0" dirty="0">
            <a:solidFill>
              <a:sysClr val="windowText" lastClr="000000">
                <a:lumMod val="65000"/>
                <a:lumOff val="35000"/>
              </a:sysClr>
            </a:solidFill>
            <a:latin typeface="Calibri" panose="020F0502020204030204"/>
          </a:endParaRPr>
        </a:p>
      </cx:txPr>
    </cx:title>
    <cx:plotArea>
      <cx:plotAreaRegion>
        <cx:series layoutId="clusteredColumn" uniqueId="{228CDFD1-B6FB-4DD8-9B59-1913DF8A210D}">
          <cx:spPr>
            <a:solidFill>
              <a:schemeClr val="accent4">
                <a:lumMod val="60000"/>
                <a:lumOff val="40000"/>
              </a:schemeClr>
            </a:solidFill>
          </cx:spPr>
          <cx:dataLabels>
            <cx:visibility seriesName="0" categoryName="0" value="1"/>
          </cx:dataLabels>
          <cx:dataId val="0"/>
          <cx:layoutPr>
            <cx:binning intervalClosed="r" underflow="10" overflow="100">
              <cx:binSize val="10"/>
            </cx:binning>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1f3d1f3080_0_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g11f3d1f3080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11f3d1f3080_0_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1f3d1f3080_0_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g11f3d1f3080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11f3d1f3080_0_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05dbbdec2_0_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05dbbdec2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1205dbbdec2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05dbbdec2_0_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205dbbdec2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1205dbbdec2_0_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205dbbdec2_0_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205dbbdec2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1205dbbdec2_0_2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1f3d1f3080_0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g11f3d1f3080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11f3d1f3080_0_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5"/>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cxnSp>
        <p:nvCxnSpPr>
          <p:cNvPr id="20" name="Google Shape;20;p5"/>
          <p:cNvCxnSpPr/>
          <p:nvPr/>
        </p:nvCxnSpPr>
        <p:spPr>
          <a:xfrm>
            <a:off x="475488" y="6143775"/>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4"/>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rot="5400000">
            <a:off x="4623594" y="2285207"/>
            <a:ext cx="5811838" cy="1971675"/>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5"/>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6"/>
          <p:cNvSpPr txBox="1">
            <a:spLocks noGrp="1"/>
          </p:cNvSpPr>
          <p:nvPr>
            <p:ph type="body" idx="1"/>
          </p:nvPr>
        </p:nvSpPr>
        <p:spPr>
          <a:xfrm>
            <a:off x="432262" y="1855694"/>
            <a:ext cx="8279476" cy="3953435"/>
          </a:xfrm>
          <a:prstGeom prst="rect">
            <a:avLst/>
          </a:prstGeom>
          <a:noFill/>
          <a:ln>
            <a:noFill/>
          </a:ln>
        </p:spPr>
        <p:txBody>
          <a:bodyPr spcFirstLastPara="1" wrap="square" lIns="91425" tIns="45700" rIns="91425" bIns="45700" anchor="t" anchorCtr="0">
            <a:noAutofit/>
          </a:bodyPr>
          <a:lstStyle>
            <a:lvl1pPr marL="457200" marR="0" lvl="0" indent="-295846" algn="l" rtl="0">
              <a:lnSpc>
                <a:spcPct val="90000"/>
              </a:lnSpc>
              <a:spcBef>
                <a:spcPts val="10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1pPr>
            <a:lvl2pPr marL="914400" marR="0" lvl="1"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2pPr>
            <a:lvl3pPr marL="1371600" marR="0" lvl="2"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3pPr>
            <a:lvl4pPr marL="1828800" marR="0" lvl="3"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4pPr>
            <a:lvl5pPr marL="2286000" marR="0" lvl="4"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16"/>
          <p:cNvSpPr txBox="1">
            <a:spLocks noGrp="1"/>
          </p:cNvSpPr>
          <p:nvPr>
            <p:ph type="subTitle" idx="2"/>
          </p:nvPr>
        </p:nvSpPr>
        <p:spPr>
          <a:xfrm>
            <a:off x="432262" y="1169894"/>
            <a:ext cx="8279476" cy="322729"/>
          </a:xfrm>
          <a:prstGeom prst="rect">
            <a:avLst/>
          </a:prstGeom>
          <a:noFill/>
          <a:ln>
            <a:noFill/>
          </a:ln>
        </p:spPr>
        <p:txBody>
          <a:bodyPr spcFirstLastPara="1" wrap="square" lIns="0" tIns="0" rIns="0" bIns="0" anchor="t" anchorCtr="0">
            <a:noAutofit/>
          </a:bodyPr>
          <a:lstStyle>
            <a:lvl1pPr marR="0" lvl="0" algn="l" rtl="0">
              <a:lnSpc>
                <a:spcPct val="110000"/>
              </a:lnSpc>
              <a:spcBef>
                <a:spcPts val="882"/>
              </a:spcBef>
              <a:spcAft>
                <a:spcPts val="0"/>
              </a:spcAft>
              <a:buClr>
                <a:schemeClr val="dk2"/>
              </a:buClr>
              <a:buSzPts val="1324"/>
              <a:buFont typeface="Arial"/>
              <a:buNone/>
              <a:defRPr sz="1324" b="0" i="0" u="none" strike="noStrike" cap="none">
                <a:solidFill>
                  <a:schemeClr val="dk2"/>
                </a:solidFill>
                <a:latin typeface="Arial"/>
                <a:ea typeface="Arial"/>
                <a:cs typeface="Arial"/>
                <a:sym typeface="Arial"/>
              </a:defRPr>
            </a:lvl1pPr>
            <a:lvl2pPr marR="0" lvl="1" algn="ctr"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EFAULT-2">
  <p:cSld name="DEFAULT-2">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685800" y="189436"/>
            <a:ext cx="6438900" cy="424732"/>
          </a:xfrm>
          <a:prstGeom prst="rect">
            <a:avLst/>
          </a:prstGeom>
          <a:noFill/>
          <a:ln>
            <a:noFill/>
          </a:ln>
        </p:spPr>
        <p:txBody>
          <a:bodyPr spcFirstLastPara="1" wrap="square" lIns="0" tIns="45700" rIns="0" bIns="45700" anchor="ctr" anchorCtr="0">
            <a:sp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477748"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Google Shape;29;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7"/>
          <p:cNvSpPr/>
          <p:nvPr/>
        </p:nvSpPr>
        <p:spPr>
          <a:xfrm>
            <a:off x="7398044" y="6337300"/>
            <a:ext cx="1288756" cy="259232"/>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623888" y="1709739"/>
            <a:ext cx="7886700" cy="2852737"/>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8"/>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6" name="Google Shape;36;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9"/>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2" name="Google Shape;42;p9"/>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 name="Google Shape;43;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629841" y="365126"/>
            <a:ext cx="7886700" cy="1325563"/>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0"/>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9" name="Google Shape;49;p10"/>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Google Shape;50;p10"/>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1" name="Google Shape;51;p10"/>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2"/>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2" name="Google Shape;62;p12"/>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3" name="Google Shape;63;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3"/>
          <p:cNvSpPr>
            <a:spLocks noGrp="1"/>
          </p:cNvSpPr>
          <p:nvPr>
            <p:ph type="pic" idx="2"/>
          </p:nvPr>
        </p:nvSpPr>
        <p:spPr>
          <a:xfrm>
            <a:off x="3887391" y="987426"/>
            <a:ext cx="4629150" cy="4873625"/>
          </a:xfrm>
          <a:prstGeom prst="rect">
            <a:avLst/>
          </a:prstGeom>
          <a:noFill/>
          <a:ln>
            <a:noFill/>
          </a:ln>
        </p:spPr>
      </p:sp>
      <p:sp>
        <p:nvSpPr>
          <p:cNvPr id="69" name="Google Shape;69;p13"/>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0" name="Google Shape;70;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marR="0" lvl="0" algn="l" rtl="0">
              <a:lnSpc>
                <a:spcPct val="9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4" name="Google Shape;14;p4"/>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288">
          <p15:clr>
            <a:srgbClr val="F26B43"/>
          </p15:clr>
        </p15:guide>
        <p15:guide id="4" pos="5472">
          <p15:clr>
            <a:srgbClr val="F26B43"/>
          </p15:clr>
        </p15:guide>
        <p15:guide id="5" orient="horz" pos="4032">
          <p15:clr>
            <a:srgbClr val="F26B43"/>
          </p15:clr>
        </p15:guide>
        <p15:guide id="6"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4/relationships/chartEx" Target="../charts/chartEx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p:nvPr/>
        </p:nvSpPr>
        <p:spPr>
          <a:xfrm>
            <a:off x="457200" y="984818"/>
            <a:ext cx="8228732" cy="98488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70C0"/>
              </a:buClr>
              <a:buSzPts val="3200"/>
              <a:buFont typeface="Arial"/>
              <a:buNone/>
            </a:pPr>
            <a:r>
              <a:rPr lang="en-US" sz="3200" b="0" i="0" u="none" strike="noStrike" cap="none">
                <a:solidFill>
                  <a:srgbClr val="0070C0"/>
                </a:solidFill>
                <a:latin typeface="Arial"/>
                <a:ea typeface="Arial"/>
                <a:cs typeface="Arial"/>
                <a:sym typeface="Arial"/>
              </a:rPr>
              <a:t>Data Analysis: </a:t>
            </a:r>
            <a:r>
              <a:rPr lang="en-US" sz="3200" b="0" i="0" u="none" strike="noStrike" cap="none">
                <a:solidFill>
                  <a:schemeClr val="dk1"/>
                </a:solidFill>
                <a:latin typeface="Arial"/>
                <a:ea typeface="Arial"/>
                <a:cs typeface="Arial"/>
                <a:sym typeface="Arial"/>
              </a:rPr>
              <a:t>Sales Prospects from Home Mortgage Data</a:t>
            </a:r>
            <a:endParaRPr/>
          </a:p>
        </p:txBody>
      </p:sp>
      <p:pic>
        <p:nvPicPr>
          <p:cNvPr id="97" name="Google Shape;97;p1"/>
          <p:cNvPicPr preferRelativeResize="0"/>
          <p:nvPr/>
        </p:nvPicPr>
        <p:blipFill>
          <a:blip r:embed="rId3">
            <a:alphaModFix/>
          </a:blip>
          <a:stretch>
            <a:fillRect/>
          </a:stretch>
        </p:blipFill>
        <p:spPr>
          <a:xfrm>
            <a:off x="4629150" y="6318753"/>
            <a:ext cx="4057650" cy="352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g1205dbbdec2_0_16"/>
          <p:cNvPicPr preferRelativeResize="0"/>
          <p:nvPr/>
        </p:nvPicPr>
        <p:blipFill>
          <a:blip r:embed="rId3">
            <a:alphaModFix/>
          </a:blip>
          <a:stretch>
            <a:fillRect/>
          </a:stretch>
        </p:blipFill>
        <p:spPr>
          <a:xfrm>
            <a:off x="4572000" y="6318879"/>
            <a:ext cx="4057650" cy="352425"/>
          </a:xfrm>
          <a:prstGeom prst="rect">
            <a:avLst/>
          </a:prstGeom>
          <a:noFill/>
          <a:ln>
            <a:noFill/>
          </a:ln>
        </p:spPr>
      </p:pic>
      <p:sp>
        <p:nvSpPr>
          <p:cNvPr id="114" name="Google Shape;114;g1205dbbdec2_0_16"/>
          <p:cNvSpPr txBox="1">
            <a:spLocks noGrp="1"/>
          </p:cNvSpPr>
          <p:nvPr>
            <p:ph type="title" idx="4294967295"/>
          </p:nvPr>
        </p:nvSpPr>
        <p:spPr>
          <a:xfrm>
            <a:off x="555522" y="1031616"/>
            <a:ext cx="8229600" cy="278100"/>
          </a:xfrm>
          <a:prstGeom prst="rect">
            <a:avLst/>
          </a:prstGeom>
          <a:noFill/>
          <a:ln>
            <a:noFill/>
          </a:ln>
        </p:spPr>
        <p:txBody>
          <a:bodyPr spcFirstLastPara="1" wrap="square" lIns="0" tIns="45700" rIns="0" bIns="45700" anchor="ctr" anchorCtr="0">
            <a:noAutofit/>
          </a:bodyPr>
          <a:lstStyle/>
          <a:p>
            <a:pPr marL="0" lvl="0" indent="0" algn="l" rtl="0">
              <a:lnSpc>
                <a:spcPct val="90000"/>
              </a:lnSpc>
              <a:spcBef>
                <a:spcPts val="0"/>
              </a:spcBef>
              <a:spcAft>
                <a:spcPts val="0"/>
              </a:spcAft>
              <a:buClr>
                <a:srgbClr val="0070C0"/>
              </a:buClr>
              <a:buSzPct val="100000"/>
              <a:buFont typeface="Arial"/>
              <a:buNone/>
            </a:pPr>
            <a:r>
              <a:rPr lang="en-US" sz="2000" dirty="0">
                <a:solidFill>
                  <a:schemeClr val="accent1"/>
                </a:solidFill>
              </a:rPr>
              <a:t>Leveraging NLP, Image Recognition, and ML for Faster Underwriting</a:t>
            </a:r>
            <a:endParaRPr sz="2000" dirty="0">
              <a:solidFill>
                <a:schemeClr val="accent1"/>
              </a:solidFill>
            </a:endParaRPr>
          </a:p>
        </p:txBody>
      </p:sp>
      <p:sp>
        <p:nvSpPr>
          <p:cNvPr id="115" name="Google Shape;115;g1205dbbdec2_0_16"/>
          <p:cNvSpPr txBox="1"/>
          <p:nvPr/>
        </p:nvSpPr>
        <p:spPr>
          <a:xfrm>
            <a:off x="708212" y="1621166"/>
            <a:ext cx="4886343" cy="4031833"/>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Font typeface="Arial" panose="020B0604020202020204" pitchFamily="34" charset="0"/>
              <a:buChar char="•"/>
            </a:pPr>
            <a:r>
              <a:rPr lang="en-US" sz="1600" b="1" dirty="0"/>
              <a:t>NLP and Image Recognition:</a:t>
            </a:r>
            <a:r>
              <a:rPr lang="en-US" sz="1600" dirty="0"/>
              <a:t> Automatically read and validate identity proof and other key documents, such as credit reports and income statements, using Natural Language Processing (NLP) and image recognition technologies.</a:t>
            </a:r>
          </a:p>
          <a:p>
            <a:pPr marL="285750" marR="0" lvl="0" indent="-285750" algn="l" rtl="0">
              <a:spcBef>
                <a:spcPts val="0"/>
              </a:spcBef>
              <a:spcAft>
                <a:spcPts val="0"/>
              </a:spcAft>
              <a:buFont typeface="Arial" panose="020B0604020202020204" pitchFamily="34" charset="0"/>
              <a:buChar char="•"/>
            </a:pPr>
            <a:endParaRPr lang="en-US" sz="1600" dirty="0"/>
          </a:p>
          <a:p>
            <a:pPr marL="285750" marR="0" lvl="0" indent="-285750" algn="l" rtl="0">
              <a:spcBef>
                <a:spcPts val="0"/>
              </a:spcBef>
              <a:spcAft>
                <a:spcPts val="0"/>
              </a:spcAft>
              <a:buFont typeface="Arial" panose="020B0604020202020204" pitchFamily="34" charset="0"/>
              <a:buChar char="•"/>
            </a:pPr>
            <a:r>
              <a:rPr lang="en-US" sz="1600" b="1" dirty="0"/>
              <a:t>ML Models for Underwriting:</a:t>
            </a:r>
            <a:r>
              <a:rPr lang="en-US" sz="1600" dirty="0"/>
              <a:t> Implement machine learning models to analyze credit scores, payment history, and financial data to predict borrower risk and creditworthiness.</a:t>
            </a:r>
          </a:p>
          <a:p>
            <a:pPr marL="285750" marR="0" lvl="0" indent="-285750" algn="l" rtl="0">
              <a:spcBef>
                <a:spcPts val="0"/>
              </a:spcBef>
              <a:spcAft>
                <a:spcPts val="0"/>
              </a:spcAft>
              <a:buFont typeface="Arial" panose="020B0604020202020204" pitchFamily="34" charset="0"/>
              <a:buChar char="•"/>
            </a:pPr>
            <a:endParaRPr lang="en-US" sz="1600" dirty="0"/>
          </a:p>
          <a:p>
            <a:pPr marL="285750" marR="0" lvl="0" indent="-285750" algn="l" rtl="0">
              <a:spcBef>
                <a:spcPts val="0"/>
              </a:spcBef>
              <a:spcAft>
                <a:spcPts val="0"/>
              </a:spcAft>
              <a:buFont typeface="Arial" panose="020B0604020202020204" pitchFamily="34" charset="0"/>
              <a:buChar char="•"/>
            </a:pPr>
            <a:r>
              <a:rPr lang="en-US" sz="1600" b="1" dirty="0"/>
              <a:t>Significant Time Reduction:</a:t>
            </a:r>
            <a:r>
              <a:rPr lang="en-US" sz="1600" dirty="0"/>
              <a:t> Reduce the underwriting process from several weeks to just a few days, enhancing efficiency and decision-making speed.</a:t>
            </a:r>
          </a:p>
          <a:p>
            <a:pPr marL="285750" marR="0" lvl="0" indent="-285750" algn="l" rtl="0">
              <a:spcBef>
                <a:spcPts val="0"/>
              </a:spcBef>
              <a:spcAft>
                <a:spcPts val="0"/>
              </a:spcAft>
              <a:buFont typeface="Arial" panose="020B0604020202020204" pitchFamily="34" charset="0"/>
              <a:buChar char="•"/>
            </a:pPr>
            <a:endParaRPr sz="1600" dirty="0"/>
          </a:p>
        </p:txBody>
      </p:sp>
      <p:pic>
        <p:nvPicPr>
          <p:cNvPr id="2050" name="Picture 2" descr="Steps for Character Recognition  Image ...">
            <a:extLst>
              <a:ext uri="{FF2B5EF4-FFF2-40B4-BE49-F238E27FC236}">
                <a16:creationId xmlns:a16="http://schemas.microsoft.com/office/drawing/2014/main" id="{5D5A71DE-2405-C882-9FCD-81834A5B53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3149" y="1394659"/>
            <a:ext cx="2115779" cy="42583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2EBA0-917E-DEC0-509C-F66DED856C17}"/>
              </a:ext>
            </a:extLst>
          </p:cNvPr>
          <p:cNvSpPr>
            <a:spLocks noGrp="1"/>
          </p:cNvSpPr>
          <p:nvPr>
            <p:ph type="title"/>
          </p:nvPr>
        </p:nvSpPr>
        <p:spPr>
          <a:xfrm>
            <a:off x="629839" y="989012"/>
            <a:ext cx="7973385" cy="505491"/>
          </a:xfrm>
        </p:spPr>
        <p:txBody>
          <a:bodyPr anchor="t">
            <a:normAutofit/>
          </a:bodyPr>
          <a:lstStyle/>
          <a:p>
            <a:r>
              <a:rPr lang="en-US" sz="2000" dirty="0">
                <a:solidFill>
                  <a:schemeClr val="accent1"/>
                </a:solidFill>
              </a:rPr>
              <a:t>Machine Learning Models for Underwriting</a:t>
            </a:r>
            <a:endParaRPr lang="en-IN" sz="2000" dirty="0">
              <a:solidFill>
                <a:schemeClr val="accent1"/>
              </a:solidFill>
            </a:endParaRPr>
          </a:p>
        </p:txBody>
      </p:sp>
      <p:sp>
        <p:nvSpPr>
          <p:cNvPr id="4" name="Text Placeholder 3">
            <a:extLst>
              <a:ext uri="{FF2B5EF4-FFF2-40B4-BE49-F238E27FC236}">
                <a16:creationId xmlns:a16="http://schemas.microsoft.com/office/drawing/2014/main" id="{576D38B6-676E-F7F9-4F4A-A257C16E8AF2}"/>
              </a:ext>
            </a:extLst>
          </p:cNvPr>
          <p:cNvSpPr>
            <a:spLocks noGrp="1"/>
          </p:cNvSpPr>
          <p:nvPr>
            <p:ph type="body" idx="2"/>
          </p:nvPr>
        </p:nvSpPr>
        <p:spPr>
          <a:xfrm>
            <a:off x="629842" y="1494503"/>
            <a:ext cx="4600920" cy="4374485"/>
          </a:xfrm>
        </p:spPr>
        <p:txBody>
          <a:bodyPr/>
          <a:lstStyle/>
          <a:p>
            <a:pPr marL="514350" indent="-285750">
              <a:buFont typeface="Arial" panose="020B0604020202020204" pitchFamily="34" charset="0"/>
              <a:buChar char="•"/>
            </a:pPr>
            <a:r>
              <a:rPr lang="en-US" b="1" dirty="0"/>
              <a:t>Credit Scoring Models (e.g. Decision Trees):</a:t>
            </a:r>
            <a:r>
              <a:rPr lang="en-US" dirty="0"/>
              <a:t> Analyze historical data to predict the likelihood of default based on credit history.</a:t>
            </a:r>
          </a:p>
          <a:p>
            <a:pPr marL="514350" indent="-285750">
              <a:buFont typeface="Arial" panose="020B0604020202020204" pitchFamily="34" charset="0"/>
              <a:buChar char="•"/>
            </a:pPr>
            <a:r>
              <a:rPr lang="en-US" b="1" dirty="0"/>
              <a:t>Income and Debt Assessment (e.g. Random Forest):</a:t>
            </a:r>
            <a:r>
              <a:rPr lang="en-US" dirty="0"/>
              <a:t> Evaluate an applicant's financial health by analyzing income, investments, and debts.</a:t>
            </a:r>
          </a:p>
          <a:p>
            <a:pPr marL="514350" indent="-285750">
              <a:buFont typeface="Arial" panose="020B0604020202020204" pitchFamily="34" charset="0"/>
              <a:buChar char="•"/>
            </a:pPr>
            <a:r>
              <a:rPr lang="en-US" b="1" dirty="0"/>
              <a:t>Fraud Detection (e.g. Support Vector Machines):</a:t>
            </a:r>
            <a:r>
              <a:rPr lang="en-US" dirty="0"/>
              <a:t> Identify potential fraud by cross-referencing identity documents and detecting anomalies.</a:t>
            </a:r>
          </a:p>
          <a:p>
            <a:pPr marL="514350" indent="-285750">
              <a:buFont typeface="Arial" panose="020B0604020202020204" pitchFamily="34" charset="0"/>
              <a:buChar char="•"/>
            </a:pPr>
            <a:r>
              <a:rPr lang="en-US" b="1" dirty="0"/>
              <a:t>Data Validation and Accuracy (e.g., NLP Models like BERT):</a:t>
            </a:r>
            <a:r>
              <a:rPr lang="en-US" dirty="0"/>
              <a:t> Ensure the accuracy of data extracted from documents through advanced NLP techniques.</a:t>
            </a:r>
            <a:endParaRPr lang="en-IN" dirty="0"/>
          </a:p>
        </p:txBody>
      </p:sp>
      <p:pic>
        <p:nvPicPr>
          <p:cNvPr id="3074" name="Picture 2" descr="Decision Trees Algorithms (CART, C4.5 ...">
            <a:extLst>
              <a:ext uri="{FF2B5EF4-FFF2-40B4-BE49-F238E27FC236}">
                <a16:creationId xmlns:a16="http://schemas.microsoft.com/office/drawing/2014/main" id="{EA2F0A21-11E5-38B4-956C-D9003C0523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6121" y="1708930"/>
            <a:ext cx="3460078" cy="3945629"/>
          </a:xfrm>
          <a:prstGeom prst="rect">
            <a:avLst/>
          </a:prstGeom>
          <a:noFill/>
          <a:extLst>
            <a:ext uri="{909E8E84-426E-40DD-AFC4-6F175D3DCCD1}">
              <a14:hiddenFill xmlns:a14="http://schemas.microsoft.com/office/drawing/2010/main">
                <a:solidFill>
                  <a:srgbClr val="FFFFFF"/>
                </a:solidFill>
              </a14:hiddenFill>
            </a:ext>
          </a:extLst>
        </p:spPr>
      </p:pic>
      <p:pic>
        <p:nvPicPr>
          <p:cNvPr id="9" name="Google Shape;113;g1205dbbdec2_0_16">
            <a:extLst>
              <a:ext uri="{FF2B5EF4-FFF2-40B4-BE49-F238E27FC236}">
                <a16:creationId xmlns:a16="http://schemas.microsoft.com/office/drawing/2014/main" id="{0AAED7E9-ECCF-C358-0CC6-73A8F53F2814}"/>
              </a:ext>
            </a:extLst>
          </p:cNvPr>
          <p:cNvPicPr preferRelativeResize="0"/>
          <p:nvPr/>
        </p:nvPicPr>
        <p:blipFill>
          <a:blip r:embed="rId3">
            <a:alphaModFix/>
          </a:blip>
          <a:stretch>
            <a:fillRect/>
          </a:stretch>
        </p:blipFill>
        <p:spPr>
          <a:xfrm>
            <a:off x="4572000" y="6318879"/>
            <a:ext cx="4057650" cy="352425"/>
          </a:xfrm>
          <a:prstGeom prst="rect">
            <a:avLst/>
          </a:prstGeom>
          <a:noFill/>
          <a:ln>
            <a:noFill/>
          </a:ln>
        </p:spPr>
      </p:pic>
      <p:pic>
        <p:nvPicPr>
          <p:cNvPr id="11" name="Picture 10">
            <a:extLst>
              <a:ext uri="{FF2B5EF4-FFF2-40B4-BE49-F238E27FC236}">
                <a16:creationId xmlns:a16="http://schemas.microsoft.com/office/drawing/2014/main" id="{ACD3CF5B-9266-236A-36B5-E93EB88401A2}"/>
              </a:ext>
            </a:extLst>
          </p:cNvPr>
          <p:cNvPicPr>
            <a:picLocks noChangeAspect="1"/>
          </p:cNvPicPr>
          <p:nvPr/>
        </p:nvPicPr>
        <p:blipFill>
          <a:blip r:embed="rId4"/>
          <a:stretch>
            <a:fillRect/>
          </a:stretch>
        </p:blipFill>
        <p:spPr>
          <a:xfrm>
            <a:off x="509020" y="6053428"/>
            <a:ext cx="8125959" cy="257211"/>
          </a:xfrm>
          <a:prstGeom prst="rect">
            <a:avLst/>
          </a:prstGeom>
        </p:spPr>
      </p:pic>
    </p:spTree>
    <p:extLst>
      <p:ext uri="{BB962C8B-B14F-4D97-AF65-F5344CB8AC3E}">
        <p14:creationId xmlns:p14="http://schemas.microsoft.com/office/powerpoint/2010/main" val="2578328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g1205dbbdec2_0_20"/>
          <p:cNvPicPr preferRelativeResize="0"/>
          <p:nvPr/>
        </p:nvPicPr>
        <p:blipFill>
          <a:blip r:embed="rId3">
            <a:alphaModFix/>
          </a:blip>
          <a:stretch>
            <a:fillRect/>
          </a:stretch>
        </p:blipFill>
        <p:spPr>
          <a:xfrm>
            <a:off x="4572000" y="6318879"/>
            <a:ext cx="4057650" cy="352425"/>
          </a:xfrm>
          <a:prstGeom prst="rect">
            <a:avLst/>
          </a:prstGeom>
          <a:noFill/>
          <a:ln>
            <a:noFill/>
          </a:ln>
        </p:spPr>
      </p:pic>
      <p:sp>
        <p:nvSpPr>
          <p:cNvPr id="122" name="Google Shape;122;g1205dbbdec2_0_20"/>
          <p:cNvSpPr txBox="1">
            <a:spLocks noGrp="1"/>
          </p:cNvSpPr>
          <p:nvPr>
            <p:ph type="title" idx="4294967295"/>
          </p:nvPr>
        </p:nvSpPr>
        <p:spPr>
          <a:xfrm>
            <a:off x="722671" y="983323"/>
            <a:ext cx="8229600" cy="278100"/>
          </a:xfrm>
          <a:prstGeom prst="rect">
            <a:avLst/>
          </a:prstGeom>
          <a:noFill/>
          <a:ln>
            <a:noFill/>
          </a:ln>
        </p:spPr>
        <p:txBody>
          <a:bodyPr spcFirstLastPara="1" wrap="square" lIns="0" tIns="45700" rIns="0" bIns="45700" anchor="ctr" anchorCtr="0">
            <a:noAutofit/>
          </a:bodyPr>
          <a:lstStyle/>
          <a:p>
            <a:pPr marL="0" lvl="0" indent="0" rtl="0">
              <a:lnSpc>
                <a:spcPct val="90000"/>
              </a:lnSpc>
              <a:spcBef>
                <a:spcPts val="0"/>
              </a:spcBef>
              <a:spcAft>
                <a:spcPts val="0"/>
              </a:spcAft>
              <a:buClr>
                <a:srgbClr val="0070C0"/>
              </a:buClr>
              <a:buSzPct val="100000"/>
              <a:buFont typeface="Arial"/>
              <a:buNone/>
            </a:pPr>
            <a:r>
              <a:rPr lang="en-US" sz="2000" dirty="0">
                <a:solidFill>
                  <a:srgbClr val="0070C0"/>
                </a:solidFill>
              </a:rPr>
              <a:t>Summary</a:t>
            </a:r>
            <a:endParaRPr sz="2000" dirty="0"/>
          </a:p>
        </p:txBody>
      </p:sp>
      <p:sp>
        <p:nvSpPr>
          <p:cNvPr id="123" name="Google Shape;123;g1205dbbdec2_0_20"/>
          <p:cNvSpPr txBox="1"/>
          <p:nvPr/>
        </p:nvSpPr>
        <p:spPr>
          <a:xfrm>
            <a:off x="539552" y="1556792"/>
            <a:ext cx="7439100" cy="2800726"/>
          </a:xfrm>
          <a:prstGeom prst="rect">
            <a:avLst/>
          </a:prstGeom>
          <a:noFill/>
          <a:ln>
            <a:noFill/>
          </a:ln>
        </p:spPr>
        <p:txBody>
          <a:bodyPr spcFirstLastPara="1" wrap="square" lIns="91425" tIns="45700" rIns="91425" bIns="45700" anchor="t" anchorCtr="0">
            <a:spAutoFit/>
          </a:bodyPr>
          <a:lstStyle/>
          <a:p>
            <a:pPr marL="387350" marR="0" lvl="0" indent="-285750" algn="l" rtl="0">
              <a:spcBef>
                <a:spcPts val="0"/>
              </a:spcBef>
              <a:spcAft>
                <a:spcPts val="0"/>
              </a:spcAft>
              <a:buClr>
                <a:schemeClr val="dk1"/>
              </a:buClr>
              <a:buSzPts val="1600"/>
              <a:buFont typeface="Arial" panose="020B0604020202020204" pitchFamily="34" charset="0"/>
              <a:buChar char="•"/>
            </a:pPr>
            <a:r>
              <a:rPr lang="en-US" sz="1600" b="1" dirty="0"/>
              <a:t>Efficiency Gains:</a:t>
            </a:r>
            <a:r>
              <a:rPr lang="en-US" sz="1600" dirty="0"/>
              <a:t> Reduce underwriting time by up to 80%, allowing for faster loan processing and higher throughput.</a:t>
            </a:r>
          </a:p>
          <a:p>
            <a:pPr marL="101600" marR="0" lvl="0" algn="l" rtl="0">
              <a:spcBef>
                <a:spcPts val="0"/>
              </a:spcBef>
              <a:spcAft>
                <a:spcPts val="0"/>
              </a:spcAft>
              <a:buClr>
                <a:schemeClr val="dk1"/>
              </a:buClr>
              <a:buSzPts val="1600"/>
            </a:pPr>
            <a:endParaRPr lang="en-US" sz="1600" dirty="0"/>
          </a:p>
          <a:p>
            <a:pPr marL="387350" marR="0" lvl="0" indent="-285750" algn="l" rtl="0">
              <a:spcBef>
                <a:spcPts val="0"/>
              </a:spcBef>
              <a:spcAft>
                <a:spcPts val="0"/>
              </a:spcAft>
              <a:buClr>
                <a:schemeClr val="dk1"/>
              </a:buClr>
              <a:buSzPts val="1600"/>
              <a:buFont typeface="Arial" panose="020B0604020202020204" pitchFamily="34" charset="0"/>
              <a:buChar char="•"/>
            </a:pPr>
            <a:r>
              <a:rPr lang="en-US" sz="1600" b="1" dirty="0"/>
              <a:t>Enhanced Accuracy:</a:t>
            </a:r>
            <a:r>
              <a:rPr lang="en-US" sz="1600" dirty="0"/>
              <a:t> Improve decision accuracy through advanced ML models, reducing the risk of defaults and increasing overall portfolio quality.</a:t>
            </a:r>
          </a:p>
          <a:p>
            <a:pPr marL="101600" marR="0" lvl="0" algn="l" rtl="0">
              <a:spcBef>
                <a:spcPts val="0"/>
              </a:spcBef>
              <a:spcAft>
                <a:spcPts val="0"/>
              </a:spcAft>
              <a:buClr>
                <a:schemeClr val="dk1"/>
              </a:buClr>
              <a:buSzPts val="1600"/>
            </a:pPr>
            <a:endParaRPr lang="en-US" sz="1600" dirty="0"/>
          </a:p>
          <a:p>
            <a:pPr marL="387350" marR="0" lvl="0" indent="-285750" algn="l" rtl="0">
              <a:spcBef>
                <a:spcPts val="0"/>
              </a:spcBef>
              <a:spcAft>
                <a:spcPts val="0"/>
              </a:spcAft>
              <a:buClr>
                <a:schemeClr val="dk1"/>
              </a:buClr>
              <a:buSzPts val="1600"/>
              <a:buFont typeface="Arial" panose="020B0604020202020204" pitchFamily="34" charset="0"/>
              <a:buChar char="•"/>
            </a:pPr>
            <a:r>
              <a:rPr lang="en-US" sz="1600" b="1" dirty="0"/>
              <a:t>Customer Experience:</a:t>
            </a:r>
            <a:r>
              <a:rPr lang="en-US" sz="1600" dirty="0"/>
              <a:t> Provide quicker loan approvals, enhancing customer satisfaction and loyalty.</a:t>
            </a:r>
          </a:p>
          <a:p>
            <a:pPr marL="101600" marR="0" lvl="0" algn="l" rtl="0">
              <a:spcBef>
                <a:spcPts val="0"/>
              </a:spcBef>
              <a:spcAft>
                <a:spcPts val="0"/>
              </a:spcAft>
              <a:buClr>
                <a:schemeClr val="dk1"/>
              </a:buClr>
              <a:buSzPts val="1600"/>
            </a:pPr>
            <a:endParaRPr lang="en-US" sz="1600" dirty="0"/>
          </a:p>
          <a:p>
            <a:pPr marL="387350" marR="0" lvl="0" indent="-285750" algn="l" rtl="0">
              <a:spcBef>
                <a:spcPts val="0"/>
              </a:spcBef>
              <a:spcAft>
                <a:spcPts val="0"/>
              </a:spcAft>
              <a:buClr>
                <a:schemeClr val="dk1"/>
              </a:buClr>
              <a:buSzPts val="1600"/>
              <a:buFont typeface="Arial" panose="020B0604020202020204" pitchFamily="34" charset="0"/>
              <a:buChar char="•"/>
            </a:pPr>
            <a:r>
              <a:rPr lang="en-US" sz="1600" b="1" dirty="0"/>
              <a:t>Cost Savings:</a:t>
            </a:r>
            <a:r>
              <a:rPr lang="en-US" sz="1600" dirty="0"/>
              <a:t> Lower operational costs by automating document processing and reducing the need for manual labor.</a:t>
            </a:r>
            <a:endParaRPr sz="1600" dirty="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p:nvPr/>
        </p:nvSpPr>
        <p:spPr>
          <a:xfrm>
            <a:off x="457200" y="1211124"/>
            <a:ext cx="7022592" cy="492443"/>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Process Mapping:</a:t>
            </a:r>
            <a:endParaRPr/>
          </a:p>
        </p:txBody>
      </p:sp>
      <p:sp>
        <p:nvSpPr>
          <p:cNvPr id="97" name="Google Shape;97;p1"/>
          <p:cNvSpPr txBox="1"/>
          <p:nvPr/>
        </p:nvSpPr>
        <p:spPr>
          <a:xfrm>
            <a:off x="5671457" y="1457345"/>
            <a:ext cx="3086321" cy="738664"/>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70C0"/>
              </a:buClr>
              <a:buSzPts val="3200"/>
              <a:buFont typeface="Arial"/>
              <a:buNone/>
            </a:pPr>
            <a:r>
              <a:rPr lang="en-IN" sz="2400" dirty="0">
                <a:solidFill>
                  <a:srgbClr val="0070C0"/>
                </a:solidFill>
              </a:rPr>
              <a:t>Simple Mortgage Origination Process</a:t>
            </a:r>
            <a:endParaRPr sz="2400" dirty="0">
              <a:solidFill>
                <a:srgbClr val="0070C0"/>
              </a:solidFill>
            </a:endParaRPr>
          </a:p>
        </p:txBody>
      </p:sp>
      <p:pic>
        <p:nvPicPr>
          <p:cNvPr id="98" name="Google Shape;98;p1"/>
          <p:cNvPicPr preferRelativeResize="0"/>
          <p:nvPr/>
        </p:nvPicPr>
        <p:blipFill>
          <a:blip r:embed="rId3">
            <a:alphaModFix/>
          </a:blip>
          <a:stretch>
            <a:fillRect/>
          </a:stretch>
        </p:blipFill>
        <p:spPr>
          <a:xfrm>
            <a:off x="4572000" y="6336760"/>
            <a:ext cx="4057650" cy="352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g11f3d1f3080_0_1"/>
          <p:cNvPicPr preferRelativeResize="0"/>
          <p:nvPr/>
        </p:nvPicPr>
        <p:blipFill>
          <a:blip r:embed="rId3">
            <a:alphaModFix/>
          </a:blip>
          <a:stretch>
            <a:fillRect/>
          </a:stretch>
        </p:blipFill>
        <p:spPr>
          <a:xfrm>
            <a:off x="4572000" y="6336760"/>
            <a:ext cx="4057650" cy="352425"/>
          </a:xfrm>
          <a:prstGeom prst="rect">
            <a:avLst/>
          </a:prstGeom>
          <a:noFill/>
          <a:ln>
            <a:noFill/>
          </a:ln>
        </p:spPr>
      </p:pic>
      <p:sp>
        <p:nvSpPr>
          <p:cNvPr id="105" name="Google Shape;105;g11f3d1f3080_0_1"/>
          <p:cNvSpPr/>
          <p:nvPr/>
        </p:nvSpPr>
        <p:spPr>
          <a:xfrm>
            <a:off x="389381" y="1975698"/>
            <a:ext cx="1270026" cy="457218"/>
          </a:xfrm>
          <a:prstGeom prst="flowChartTerminator">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a:solidFill>
                  <a:schemeClr val="dk1"/>
                </a:solidFill>
                <a:latin typeface="Calibri"/>
                <a:ea typeface="Calibri"/>
                <a:cs typeface="Calibri"/>
                <a:sym typeface="Calibri"/>
              </a:rPr>
              <a:t>Start and End Process</a:t>
            </a:r>
            <a:endParaRPr/>
          </a:p>
        </p:txBody>
      </p:sp>
      <p:sp>
        <p:nvSpPr>
          <p:cNvPr id="106" name="Google Shape;106;g11f3d1f3080_0_1"/>
          <p:cNvSpPr/>
          <p:nvPr/>
        </p:nvSpPr>
        <p:spPr>
          <a:xfrm>
            <a:off x="2082800" y="1899498"/>
            <a:ext cx="1394017" cy="609600"/>
          </a:xfrm>
          <a:prstGeom prst="flowChartProcess">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a:solidFill>
                  <a:schemeClr val="dk1"/>
                </a:solidFill>
                <a:latin typeface="Calibri"/>
                <a:ea typeface="Calibri"/>
                <a:cs typeface="Calibri"/>
                <a:sym typeface="Calibri"/>
              </a:rPr>
              <a:t>Process Step</a:t>
            </a:r>
            <a:endParaRPr/>
          </a:p>
        </p:txBody>
      </p:sp>
      <p:sp>
        <p:nvSpPr>
          <p:cNvPr id="107" name="Google Shape;107;g11f3d1f3080_0_1"/>
          <p:cNvSpPr/>
          <p:nvPr/>
        </p:nvSpPr>
        <p:spPr>
          <a:xfrm>
            <a:off x="3900237" y="1721698"/>
            <a:ext cx="1420577" cy="965200"/>
          </a:xfrm>
          <a:prstGeom prst="flowChartDecision">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a:solidFill>
                  <a:schemeClr val="dk1"/>
                </a:solidFill>
                <a:latin typeface="Calibri"/>
                <a:ea typeface="Calibri"/>
                <a:cs typeface="Calibri"/>
                <a:sym typeface="Calibri"/>
              </a:rPr>
              <a:t>Decision Point</a:t>
            </a:r>
            <a:endParaRPr/>
          </a:p>
        </p:txBody>
      </p:sp>
      <p:sp>
        <p:nvSpPr>
          <p:cNvPr id="108" name="Google Shape;108;g11f3d1f3080_0_1"/>
          <p:cNvSpPr/>
          <p:nvPr/>
        </p:nvSpPr>
        <p:spPr>
          <a:xfrm>
            <a:off x="5762619" y="1797898"/>
            <a:ext cx="1210167" cy="812800"/>
          </a:xfrm>
          <a:prstGeom prst="flowChartInputOutput">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a:solidFill>
                  <a:schemeClr val="dk1"/>
                </a:solidFill>
                <a:latin typeface="Calibri"/>
                <a:ea typeface="Calibri"/>
                <a:cs typeface="Calibri"/>
                <a:sym typeface="Calibri"/>
              </a:rPr>
              <a:t>Data</a:t>
            </a:r>
            <a:endParaRPr/>
          </a:p>
        </p:txBody>
      </p:sp>
      <p:sp>
        <p:nvSpPr>
          <p:cNvPr id="109" name="Google Shape;109;g11f3d1f3080_0_1"/>
          <p:cNvSpPr/>
          <p:nvPr/>
        </p:nvSpPr>
        <p:spPr>
          <a:xfrm rot="10800000">
            <a:off x="7441151" y="1848598"/>
            <a:ext cx="1219200" cy="711300"/>
          </a:xfrm>
          <a:prstGeom prst="trapezoid">
            <a:avLst>
              <a:gd name="adj" fmla="val 25000"/>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chemeClr val="lt1"/>
              </a:solidFill>
              <a:latin typeface="Calibri"/>
              <a:ea typeface="Calibri"/>
              <a:cs typeface="Calibri"/>
              <a:sym typeface="Calibri"/>
            </a:endParaRPr>
          </a:p>
        </p:txBody>
      </p:sp>
      <p:sp>
        <p:nvSpPr>
          <p:cNvPr id="110" name="Google Shape;110;g11f3d1f3080_0_1"/>
          <p:cNvSpPr txBox="1"/>
          <p:nvPr/>
        </p:nvSpPr>
        <p:spPr>
          <a:xfrm>
            <a:off x="7441151" y="1988854"/>
            <a:ext cx="12192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0" i="0" u="none" strike="noStrike" cap="none">
                <a:solidFill>
                  <a:schemeClr val="dk1"/>
                </a:solidFill>
                <a:latin typeface="Calibri"/>
                <a:ea typeface="Calibri"/>
                <a:cs typeface="Calibri"/>
                <a:sym typeface="Calibri"/>
              </a:rPr>
              <a:t>Manual Operation</a:t>
            </a:r>
            <a:endParaRPr/>
          </a:p>
        </p:txBody>
      </p:sp>
      <p:sp>
        <p:nvSpPr>
          <p:cNvPr id="111" name="Google Shape;111;g11f3d1f3080_0_1"/>
          <p:cNvSpPr txBox="1"/>
          <p:nvPr/>
        </p:nvSpPr>
        <p:spPr>
          <a:xfrm>
            <a:off x="291614" y="4451290"/>
            <a:ext cx="19632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lt2"/>
                </a:solidFill>
                <a:latin typeface="Calibri"/>
                <a:ea typeface="Calibri"/>
                <a:cs typeface="Calibri"/>
                <a:sym typeface="Calibri"/>
              </a:rPr>
              <a:t>Symbols are connected to show flow, like this:</a:t>
            </a:r>
            <a:endParaRPr sz="1800">
              <a:solidFill>
                <a:schemeClr val="lt2"/>
              </a:solidFill>
              <a:latin typeface="Calibri"/>
              <a:ea typeface="Calibri"/>
              <a:cs typeface="Calibri"/>
              <a:sym typeface="Calibri"/>
            </a:endParaRPr>
          </a:p>
        </p:txBody>
      </p:sp>
      <p:sp>
        <p:nvSpPr>
          <p:cNvPr id="112" name="Google Shape;112;g11f3d1f3080_0_1"/>
          <p:cNvSpPr/>
          <p:nvPr/>
        </p:nvSpPr>
        <p:spPr>
          <a:xfrm>
            <a:off x="2722771" y="4065896"/>
            <a:ext cx="1394017" cy="609600"/>
          </a:xfrm>
          <a:prstGeom prst="flowChartProcess">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Process Step</a:t>
            </a:r>
            <a:endParaRPr/>
          </a:p>
        </p:txBody>
      </p:sp>
      <p:sp>
        <p:nvSpPr>
          <p:cNvPr id="113" name="Google Shape;113;g11f3d1f3080_0_1"/>
          <p:cNvSpPr/>
          <p:nvPr/>
        </p:nvSpPr>
        <p:spPr>
          <a:xfrm>
            <a:off x="4609416" y="3886200"/>
            <a:ext cx="1420578" cy="965200"/>
          </a:xfrm>
          <a:prstGeom prst="flowChartDecision">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Decision Point</a:t>
            </a:r>
            <a:endParaRPr/>
          </a:p>
        </p:txBody>
      </p:sp>
      <p:cxnSp>
        <p:nvCxnSpPr>
          <p:cNvPr id="114" name="Google Shape;114;g11f3d1f3080_0_1"/>
          <p:cNvCxnSpPr>
            <a:stCxn id="112" idx="3"/>
            <a:endCxn id="113" idx="1"/>
          </p:cNvCxnSpPr>
          <p:nvPr/>
        </p:nvCxnSpPr>
        <p:spPr>
          <a:xfrm rot="10800000" flipH="1">
            <a:off x="4116788" y="4368896"/>
            <a:ext cx="492600" cy="1800"/>
          </a:xfrm>
          <a:prstGeom prst="straightConnector1">
            <a:avLst/>
          </a:prstGeom>
          <a:noFill/>
          <a:ln w="38100" cap="flat" cmpd="sng">
            <a:solidFill>
              <a:schemeClr val="lt2"/>
            </a:solidFill>
            <a:prstDash val="solid"/>
            <a:miter lim="800000"/>
            <a:headEnd type="none" w="sm" len="sm"/>
            <a:tailEnd type="triangle" w="med" len="med"/>
          </a:ln>
        </p:spPr>
      </p:cxnSp>
      <p:sp>
        <p:nvSpPr>
          <p:cNvPr id="115" name="Google Shape;115;g11f3d1f3080_0_1"/>
          <p:cNvSpPr/>
          <p:nvPr/>
        </p:nvSpPr>
        <p:spPr>
          <a:xfrm rot="10800000">
            <a:off x="6604000" y="4013100"/>
            <a:ext cx="1219200" cy="711300"/>
          </a:xfrm>
          <a:prstGeom prst="trapezoid">
            <a:avLst>
              <a:gd name="adj" fmla="val 25000"/>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sp>
        <p:nvSpPr>
          <p:cNvPr id="116" name="Google Shape;116;g11f3d1f3080_0_1"/>
          <p:cNvSpPr txBox="1"/>
          <p:nvPr/>
        </p:nvSpPr>
        <p:spPr>
          <a:xfrm>
            <a:off x="6604000" y="4153356"/>
            <a:ext cx="12192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Manual Operation</a:t>
            </a:r>
            <a:endParaRPr/>
          </a:p>
        </p:txBody>
      </p:sp>
      <p:cxnSp>
        <p:nvCxnSpPr>
          <p:cNvPr id="117" name="Google Shape;117;g11f3d1f3080_0_1"/>
          <p:cNvCxnSpPr>
            <a:stCxn id="113" idx="3"/>
          </p:cNvCxnSpPr>
          <p:nvPr/>
        </p:nvCxnSpPr>
        <p:spPr>
          <a:xfrm>
            <a:off x="6029994" y="4368800"/>
            <a:ext cx="662400" cy="0"/>
          </a:xfrm>
          <a:prstGeom prst="straightConnector1">
            <a:avLst/>
          </a:prstGeom>
          <a:noFill/>
          <a:ln w="38100" cap="flat" cmpd="sng">
            <a:solidFill>
              <a:schemeClr val="lt2"/>
            </a:solidFill>
            <a:prstDash val="solid"/>
            <a:miter lim="800000"/>
            <a:headEnd type="none" w="sm" len="sm"/>
            <a:tailEnd type="triangle" w="med" len="med"/>
          </a:ln>
        </p:spPr>
      </p:cxnSp>
      <p:sp>
        <p:nvSpPr>
          <p:cNvPr id="118" name="Google Shape;118;g11f3d1f3080_0_1"/>
          <p:cNvSpPr/>
          <p:nvPr/>
        </p:nvSpPr>
        <p:spPr>
          <a:xfrm>
            <a:off x="4609416" y="5291117"/>
            <a:ext cx="1394017" cy="609600"/>
          </a:xfrm>
          <a:prstGeom prst="flowChartProcess">
            <a:avLst/>
          </a:prstGeom>
          <a:solidFill>
            <a:schemeClr val="accent3"/>
          </a:solidFill>
          <a:ln w="12700" cap="flat" cmpd="sng">
            <a:solidFill>
              <a:srgbClr val="004C7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Process Step</a:t>
            </a:r>
            <a:endParaRPr/>
          </a:p>
        </p:txBody>
      </p:sp>
      <p:cxnSp>
        <p:nvCxnSpPr>
          <p:cNvPr id="119" name="Google Shape;119;g11f3d1f3080_0_1"/>
          <p:cNvCxnSpPr>
            <a:stCxn id="113" idx="2"/>
            <a:endCxn id="118" idx="0"/>
          </p:cNvCxnSpPr>
          <p:nvPr/>
        </p:nvCxnSpPr>
        <p:spPr>
          <a:xfrm flipH="1">
            <a:off x="5306505" y="4851400"/>
            <a:ext cx="13200" cy="439800"/>
          </a:xfrm>
          <a:prstGeom prst="straightConnector1">
            <a:avLst/>
          </a:prstGeom>
          <a:noFill/>
          <a:ln w="38100" cap="flat" cmpd="sng">
            <a:solidFill>
              <a:schemeClr val="lt2"/>
            </a:solidFill>
            <a:prstDash val="solid"/>
            <a:miter lim="800000"/>
            <a:headEnd type="none" w="sm" len="sm"/>
            <a:tailEnd type="triangle" w="med" len="med"/>
          </a:ln>
        </p:spPr>
      </p:cxnSp>
      <p:sp>
        <p:nvSpPr>
          <p:cNvPr id="120" name="Google Shape;120;g11f3d1f3080_0_1"/>
          <p:cNvSpPr txBox="1"/>
          <p:nvPr/>
        </p:nvSpPr>
        <p:spPr>
          <a:xfrm>
            <a:off x="6003433" y="4124475"/>
            <a:ext cx="5367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Yes</a:t>
            </a:r>
            <a:endParaRPr/>
          </a:p>
        </p:txBody>
      </p:sp>
      <p:sp>
        <p:nvSpPr>
          <p:cNvPr id="121" name="Google Shape;121;g11f3d1f3080_0_1"/>
          <p:cNvSpPr txBox="1"/>
          <p:nvPr/>
        </p:nvSpPr>
        <p:spPr>
          <a:xfrm>
            <a:off x="5320814" y="4886475"/>
            <a:ext cx="384300" cy="276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No</a:t>
            </a:r>
            <a:endParaRPr/>
          </a:p>
        </p:txBody>
      </p:sp>
      <p:sp>
        <p:nvSpPr>
          <p:cNvPr id="122" name="Google Shape;122;g11f3d1f3080_0_1"/>
          <p:cNvSpPr txBox="1"/>
          <p:nvPr/>
        </p:nvSpPr>
        <p:spPr>
          <a:xfrm>
            <a:off x="477748" y="535377"/>
            <a:ext cx="8229600" cy="278100"/>
          </a:xfrm>
          <a:prstGeom prst="rect">
            <a:avLst/>
          </a:prstGeom>
          <a:noFill/>
          <a:ln>
            <a:noFill/>
          </a:ln>
        </p:spPr>
        <p:txBody>
          <a:bodyPr spcFirstLastPara="1" wrap="square" lIns="0" tIns="45700" rIns="0" bIns="45700" anchor="ctr" anchorCtr="0">
            <a:normAutofit fontScale="92500" lnSpcReduction="20000"/>
          </a:bodyPr>
          <a:lstStyle/>
          <a:p>
            <a:pPr marL="0" marR="0" lvl="0" indent="0" algn="l" rtl="0">
              <a:lnSpc>
                <a:spcPct val="90000"/>
              </a:lnSpc>
              <a:spcBef>
                <a:spcPts val="0"/>
              </a:spcBef>
              <a:spcAft>
                <a:spcPts val="0"/>
              </a:spcAft>
              <a:buClr>
                <a:srgbClr val="0070C0"/>
              </a:buClr>
              <a:buSzPct val="100000"/>
              <a:buFont typeface="Arial"/>
              <a:buNone/>
            </a:pPr>
            <a:r>
              <a:rPr lang="en-US" sz="1800" b="0" u="none">
                <a:solidFill>
                  <a:srgbClr val="0070C0"/>
                </a:solidFill>
                <a:latin typeface="Arial"/>
                <a:ea typeface="Arial"/>
                <a:cs typeface="Arial"/>
                <a:sym typeface="Arial"/>
              </a:rPr>
              <a:t>Process Mapping – Commonly Used UML Symbols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g11f3d1f3080_0_8"/>
          <p:cNvPicPr preferRelativeResize="0"/>
          <p:nvPr/>
        </p:nvPicPr>
        <p:blipFill>
          <a:blip r:embed="rId3">
            <a:alphaModFix/>
          </a:blip>
          <a:stretch>
            <a:fillRect/>
          </a:stretch>
        </p:blipFill>
        <p:spPr>
          <a:xfrm>
            <a:off x="4572000" y="6336760"/>
            <a:ext cx="4057650" cy="352425"/>
          </a:xfrm>
          <a:prstGeom prst="rect">
            <a:avLst/>
          </a:prstGeom>
          <a:noFill/>
          <a:ln>
            <a:noFill/>
          </a:ln>
        </p:spPr>
      </p:pic>
      <p:sp>
        <p:nvSpPr>
          <p:cNvPr id="129" name="Google Shape;129;g11f3d1f3080_0_8"/>
          <p:cNvSpPr txBox="1">
            <a:spLocks noGrp="1"/>
          </p:cNvSpPr>
          <p:nvPr>
            <p:ph type="title" idx="4294967295"/>
          </p:nvPr>
        </p:nvSpPr>
        <p:spPr>
          <a:xfrm>
            <a:off x="477748" y="535377"/>
            <a:ext cx="8229600" cy="27810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dirty="0">
                <a:solidFill>
                  <a:srgbClr val="0070C0"/>
                </a:solidFill>
              </a:rPr>
              <a:t>As-Is Process Map:</a:t>
            </a:r>
            <a:endParaRPr dirty="0"/>
          </a:p>
        </p:txBody>
      </p:sp>
      <p:pic>
        <p:nvPicPr>
          <p:cNvPr id="3" name="Picture 2">
            <a:extLst>
              <a:ext uri="{FF2B5EF4-FFF2-40B4-BE49-F238E27FC236}">
                <a16:creationId xmlns:a16="http://schemas.microsoft.com/office/drawing/2014/main" id="{B0745680-8A95-6040-0432-ACEF0EFBE7D2}"/>
              </a:ext>
            </a:extLst>
          </p:cNvPr>
          <p:cNvPicPr>
            <a:picLocks noChangeAspect="1"/>
          </p:cNvPicPr>
          <p:nvPr/>
        </p:nvPicPr>
        <p:blipFill>
          <a:blip r:embed="rId4"/>
          <a:stretch>
            <a:fillRect/>
          </a:stretch>
        </p:blipFill>
        <p:spPr>
          <a:xfrm>
            <a:off x="751217" y="951277"/>
            <a:ext cx="7212912" cy="509138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g11f3d1f3080_0_15"/>
          <p:cNvPicPr preferRelativeResize="0"/>
          <p:nvPr/>
        </p:nvPicPr>
        <p:blipFill>
          <a:blip r:embed="rId3">
            <a:alphaModFix/>
          </a:blip>
          <a:stretch>
            <a:fillRect/>
          </a:stretch>
        </p:blipFill>
        <p:spPr>
          <a:xfrm>
            <a:off x="4572000" y="6336760"/>
            <a:ext cx="4057650" cy="352425"/>
          </a:xfrm>
          <a:prstGeom prst="rect">
            <a:avLst/>
          </a:prstGeom>
          <a:noFill/>
          <a:ln>
            <a:noFill/>
          </a:ln>
        </p:spPr>
      </p:pic>
      <p:sp>
        <p:nvSpPr>
          <p:cNvPr id="136" name="Google Shape;136;g11f3d1f3080_0_15"/>
          <p:cNvSpPr txBox="1">
            <a:spLocks noGrp="1"/>
          </p:cNvSpPr>
          <p:nvPr>
            <p:ph type="title" idx="4294967295"/>
          </p:nvPr>
        </p:nvSpPr>
        <p:spPr>
          <a:xfrm>
            <a:off x="477748" y="535377"/>
            <a:ext cx="8229600" cy="27810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a:solidFill>
                  <a:srgbClr val="0070C0"/>
                </a:solidFill>
              </a:rPr>
              <a:t>Opportunities for Process Improvement:  </a:t>
            </a:r>
            <a:r>
              <a:rPr lang="en-US" i="1">
                <a:solidFill>
                  <a:srgbClr val="0070C0"/>
                </a:solidFill>
              </a:rPr>
              <a:t>[name of process]</a:t>
            </a:r>
            <a:endParaRPr/>
          </a:p>
        </p:txBody>
      </p:sp>
      <p:sp>
        <p:nvSpPr>
          <p:cNvPr id="137" name="Google Shape;137;g11f3d1f3080_0_15"/>
          <p:cNvSpPr txBox="1">
            <a:spLocks noGrp="1"/>
          </p:cNvSpPr>
          <p:nvPr>
            <p:ph type="body" idx="1"/>
          </p:nvPr>
        </p:nvSpPr>
        <p:spPr>
          <a:xfrm>
            <a:off x="551400" y="1880647"/>
            <a:ext cx="807825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2"/>
              </a:buClr>
              <a:buSzPts val="1200"/>
              <a:buChar char="●"/>
            </a:pPr>
            <a:r>
              <a:rPr lang="en-US" sz="1600" b="1" dirty="0"/>
              <a:t>Implement AI-Powered Document Processing</a:t>
            </a:r>
            <a:r>
              <a:rPr lang="en-US" sz="1600" dirty="0"/>
              <a:t>: Utilize intelligent automation to review and process documents, streamlining operations and reducing manual effort.</a:t>
            </a:r>
          </a:p>
          <a:p>
            <a:pPr lvl="0" algn="l" rtl="0">
              <a:lnSpc>
                <a:spcPct val="90000"/>
              </a:lnSpc>
              <a:spcBef>
                <a:spcPts val="0"/>
              </a:spcBef>
              <a:spcAft>
                <a:spcPts val="0"/>
              </a:spcAft>
              <a:buClr>
                <a:schemeClr val="dk2"/>
              </a:buClr>
              <a:buSzPts val="1200"/>
            </a:pPr>
            <a:endParaRPr lang="en-US" sz="1600" dirty="0"/>
          </a:p>
          <a:p>
            <a:pPr marL="228600" lvl="0" indent="-228600" algn="l" rtl="0">
              <a:lnSpc>
                <a:spcPct val="90000"/>
              </a:lnSpc>
              <a:spcBef>
                <a:spcPts val="0"/>
              </a:spcBef>
              <a:spcAft>
                <a:spcPts val="0"/>
              </a:spcAft>
              <a:buClr>
                <a:schemeClr val="dk2"/>
              </a:buClr>
              <a:buSzPts val="1200"/>
              <a:buChar char="●"/>
            </a:pPr>
            <a:r>
              <a:rPr lang="en-US" sz="1600" b="1" dirty="0"/>
              <a:t>Mitigate Underwriting Risk with AI/ML</a:t>
            </a:r>
            <a:r>
              <a:rPr lang="en-US" sz="1600" dirty="0"/>
              <a:t>: Apply artificial intelligence and machine learning to identify and mitigate potential underwriting risks more effectively.</a:t>
            </a:r>
          </a:p>
          <a:p>
            <a:pPr lvl="0" algn="l" rtl="0">
              <a:lnSpc>
                <a:spcPct val="90000"/>
              </a:lnSpc>
              <a:spcBef>
                <a:spcPts val="0"/>
              </a:spcBef>
              <a:spcAft>
                <a:spcPts val="0"/>
              </a:spcAft>
              <a:buClr>
                <a:schemeClr val="dk2"/>
              </a:buClr>
              <a:buSzPts val="1200"/>
            </a:pPr>
            <a:endParaRPr lang="en-US" sz="1600" dirty="0"/>
          </a:p>
          <a:p>
            <a:pPr marL="228600" lvl="0" indent="-228600" algn="l" rtl="0">
              <a:lnSpc>
                <a:spcPct val="90000"/>
              </a:lnSpc>
              <a:spcBef>
                <a:spcPts val="0"/>
              </a:spcBef>
              <a:spcAft>
                <a:spcPts val="0"/>
              </a:spcAft>
              <a:buClr>
                <a:schemeClr val="dk2"/>
              </a:buClr>
              <a:buSzPts val="1200"/>
              <a:buChar char="●"/>
            </a:pPr>
            <a:r>
              <a:rPr lang="en-US" sz="1600" b="1" dirty="0"/>
              <a:t>Enable Mobile Customer Management</a:t>
            </a:r>
            <a:r>
              <a:rPr lang="en-US" sz="1600" dirty="0"/>
              <a:t>: Develop a mobile application that allows customers to manage interactions, track progress, and get answers to their questions from anywhere, at any time.</a:t>
            </a:r>
          </a:p>
          <a:p>
            <a:pPr lvl="0" algn="l" rtl="0">
              <a:lnSpc>
                <a:spcPct val="90000"/>
              </a:lnSpc>
              <a:spcBef>
                <a:spcPts val="0"/>
              </a:spcBef>
              <a:spcAft>
                <a:spcPts val="0"/>
              </a:spcAft>
              <a:buClr>
                <a:schemeClr val="dk2"/>
              </a:buClr>
              <a:buSzPts val="1200"/>
            </a:pPr>
            <a:endParaRPr lang="en-US" sz="1600" dirty="0"/>
          </a:p>
          <a:p>
            <a:pPr marL="228600" lvl="0" indent="-228600" algn="l" rtl="0">
              <a:lnSpc>
                <a:spcPct val="90000"/>
              </a:lnSpc>
              <a:spcBef>
                <a:spcPts val="0"/>
              </a:spcBef>
              <a:spcAft>
                <a:spcPts val="0"/>
              </a:spcAft>
              <a:buClr>
                <a:schemeClr val="dk2"/>
              </a:buClr>
              <a:buSzPts val="1200"/>
              <a:buChar char="●"/>
            </a:pPr>
            <a:r>
              <a:rPr lang="en-US" sz="1600" b="1" dirty="0"/>
              <a:t>Digitize Document Handling</a:t>
            </a:r>
            <a:r>
              <a:rPr lang="en-US" sz="1600" dirty="0"/>
              <a:t>: Ensure all documents are received, processed, and stored digitally for better efficiency and security.</a:t>
            </a:r>
          </a:p>
          <a:p>
            <a:pPr lvl="0" algn="l" rtl="0">
              <a:lnSpc>
                <a:spcPct val="90000"/>
              </a:lnSpc>
              <a:spcBef>
                <a:spcPts val="0"/>
              </a:spcBef>
              <a:spcAft>
                <a:spcPts val="0"/>
              </a:spcAft>
              <a:buClr>
                <a:schemeClr val="dk2"/>
              </a:buClr>
              <a:buSzPts val="1200"/>
            </a:pPr>
            <a:endParaRPr lang="en-US" sz="1600" dirty="0"/>
          </a:p>
          <a:p>
            <a:pPr marL="228600" lvl="0" indent="-228600" algn="l" rtl="0">
              <a:lnSpc>
                <a:spcPct val="90000"/>
              </a:lnSpc>
              <a:spcBef>
                <a:spcPts val="0"/>
              </a:spcBef>
              <a:spcAft>
                <a:spcPts val="0"/>
              </a:spcAft>
              <a:buClr>
                <a:schemeClr val="dk2"/>
              </a:buClr>
              <a:buSzPts val="1200"/>
              <a:buChar char="●"/>
            </a:pPr>
            <a:r>
              <a:rPr lang="en-US" sz="1600" b="1" dirty="0"/>
              <a:t>Integrate IT Systems with Partners</a:t>
            </a:r>
            <a:r>
              <a:rPr lang="en-US" sz="1600" dirty="0"/>
              <a:t>: Seamlessly connect IT systems with title and insurance company partners to facilitate smooth, real-time data exchange.</a:t>
            </a:r>
          </a:p>
          <a:p>
            <a:pPr lvl="0" algn="l" rtl="0">
              <a:lnSpc>
                <a:spcPct val="90000"/>
              </a:lnSpc>
              <a:spcBef>
                <a:spcPts val="0"/>
              </a:spcBef>
              <a:spcAft>
                <a:spcPts val="0"/>
              </a:spcAft>
              <a:buClr>
                <a:schemeClr val="dk2"/>
              </a:buClr>
              <a:buSzPts val="1200"/>
            </a:pPr>
            <a:endParaRPr dirty="0"/>
          </a:p>
        </p:txBody>
      </p:sp>
      <p:sp>
        <p:nvSpPr>
          <p:cNvPr id="138" name="Google Shape;138;g11f3d1f3080_0_15"/>
          <p:cNvSpPr txBox="1"/>
          <p:nvPr/>
        </p:nvSpPr>
        <p:spPr>
          <a:xfrm>
            <a:off x="477748" y="1436914"/>
            <a:ext cx="8229600" cy="369300"/>
          </a:xfrm>
          <a:prstGeom prst="rect">
            <a:avLst/>
          </a:prstGeom>
          <a:solidFill>
            <a:srgbClr val="0070C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Process Improvement Opportunities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xfrm>
            <a:off x="457200" y="314632"/>
            <a:ext cx="8229600" cy="552663"/>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dirty="0">
                <a:solidFill>
                  <a:srgbClr val="0070C0"/>
                </a:solidFill>
              </a:rPr>
              <a:t>56% of Borrowers have Debt to Income ratio less than 30% this implies they are more like to repay loan</a:t>
            </a:r>
            <a:endParaRPr dirty="0"/>
          </a:p>
        </p:txBody>
      </p:sp>
      <mc:AlternateContent xmlns:mc="http://schemas.openxmlformats.org/markup-compatibility/2006" xmlns:cx1="http://schemas.microsoft.com/office/drawing/2015/9/8/chartex">
        <mc:Choice Requires="cx1">
          <p:graphicFrame>
            <p:nvGraphicFramePr>
              <p:cNvPr id="2" name="Chart 1">
                <a:extLst>
                  <a:ext uri="{FF2B5EF4-FFF2-40B4-BE49-F238E27FC236}">
                    <a16:creationId xmlns:a16="http://schemas.microsoft.com/office/drawing/2014/main" id="{A15D36E4-F859-4328-8462-26619E223EB2}"/>
                  </a:ext>
                </a:extLst>
              </p:cNvPr>
              <p:cNvGraphicFramePr/>
              <p:nvPr>
                <p:extLst>
                  <p:ext uri="{D42A27DB-BD31-4B8C-83A1-F6EECF244321}">
                    <p14:modId xmlns:p14="http://schemas.microsoft.com/office/powerpoint/2010/main" val="1522275839"/>
                  </p:ext>
                </p:extLst>
              </p:nvPr>
            </p:nvGraphicFramePr>
            <p:xfrm>
              <a:off x="1094128" y="1028682"/>
              <a:ext cx="6955743" cy="4800635"/>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2" name="Chart 1">
                <a:extLst>
                  <a:ext uri="{FF2B5EF4-FFF2-40B4-BE49-F238E27FC236}">
                    <a16:creationId xmlns:a16="http://schemas.microsoft.com/office/drawing/2014/main" id="{A15D36E4-F859-4328-8462-26619E223EB2}"/>
                  </a:ext>
                </a:extLst>
              </p:cNvPr>
              <p:cNvPicPr>
                <a:picLocks noGrp="1" noRot="1" noChangeAspect="1" noMove="1" noResize="1" noEditPoints="1" noAdjustHandles="1" noChangeArrowheads="1" noChangeShapeType="1"/>
              </p:cNvPicPr>
              <p:nvPr/>
            </p:nvPicPr>
            <p:blipFill>
              <a:blip r:embed="rId4"/>
              <a:stretch>
                <a:fillRect/>
              </a:stretch>
            </p:blipFill>
            <p:spPr>
              <a:xfrm>
                <a:off x="1094128" y="1028682"/>
                <a:ext cx="6955743" cy="4800635"/>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315D3-C39B-B3FD-D423-A7CE1D35FF42}"/>
              </a:ext>
            </a:extLst>
          </p:cNvPr>
          <p:cNvSpPr>
            <a:spLocks noGrp="1"/>
          </p:cNvSpPr>
          <p:nvPr>
            <p:ph type="title"/>
          </p:nvPr>
        </p:nvSpPr>
        <p:spPr>
          <a:xfrm>
            <a:off x="457200" y="324465"/>
            <a:ext cx="8229600" cy="489042"/>
          </a:xfrm>
        </p:spPr>
        <p:txBody>
          <a:bodyPr>
            <a:normAutofit fontScale="90000"/>
          </a:bodyPr>
          <a:lstStyle/>
          <a:p>
            <a:r>
              <a:rPr lang="en-IN" dirty="0">
                <a:solidFill>
                  <a:schemeClr val="accent1"/>
                </a:solidFill>
              </a:rPr>
              <a:t> </a:t>
            </a:r>
            <a:br>
              <a:rPr lang="en-IN" dirty="0">
                <a:solidFill>
                  <a:schemeClr val="accent1"/>
                </a:solidFill>
              </a:rPr>
            </a:br>
            <a:r>
              <a:rPr lang="en-IN" dirty="0">
                <a:solidFill>
                  <a:schemeClr val="accent1"/>
                </a:solidFill>
              </a:rPr>
              <a:t>For 117 Borrowers </a:t>
            </a:r>
            <a:r>
              <a:rPr lang="en-IN" sz="1800" b="0" i="0" u="none" strike="noStrike" kern="1200" spc="0" baseline="0" dirty="0">
                <a:solidFill>
                  <a:schemeClr val="accent1"/>
                </a:solidFill>
              </a:rPr>
              <a:t>Ratio of </a:t>
            </a:r>
            <a:r>
              <a:rPr lang="en-IN" dirty="0">
                <a:solidFill>
                  <a:schemeClr val="accent1"/>
                </a:solidFill>
              </a:rPr>
              <a:t>Borrower Income to Median Family Income in</a:t>
            </a:r>
            <a:r>
              <a:rPr lang="en-IN" baseline="0" dirty="0">
                <a:solidFill>
                  <a:schemeClr val="accent1"/>
                </a:solidFill>
              </a:rPr>
              <a:t> Locality is less that 0.8, implies they have comparatively less savings </a:t>
            </a:r>
            <a:br>
              <a:rPr lang="en-IN" dirty="0">
                <a:solidFill>
                  <a:schemeClr val="accent1"/>
                </a:solidFill>
              </a:rPr>
            </a:br>
            <a:r>
              <a:rPr lang="en-IN" dirty="0">
                <a:solidFill>
                  <a:schemeClr val="accent1"/>
                </a:solidFill>
              </a:rPr>
              <a:t>  </a:t>
            </a:r>
          </a:p>
        </p:txBody>
      </p:sp>
      <p:graphicFrame>
        <p:nvGraphicFramePr>
          <p:cNvPr id="3" name="Chart 2">
            <a:extLst>
              <a:ext uri="{FF2B5EF4-FFF2-40B4-BE49-F238E27FC236}">
                <a16:creationId xmlns:a16="http://schemas.microsoft.com/office/drawing/2014/main" id="{532E9830-ECBD-4CF8-944C-596048BF9100}"/>
              </a:ext>
            </a:extLst>
          </p:cNvPr>
          <p:cNvGraphicFramePr>
            <a:graphicFrameLocks/>
          </p:cNvGraphicFramePr>
          <p:nvPr>
            <p:extLst>
              <p:ext uri="{D42A27DB-BD31-4B8C-83A1-F6EECF244321}">
                <p14:modId xmlns:p14="http://schemas.microsoft.com/office/powerpoint/2010/main" val="3815485865"/>
              </p:ext>
            </p:extLst>
          </p:nvPr>
        </p:nvGraphicFramePr>
        <p:xfrm>
          <a:off x="1154210" y="974231"/>
          <a:ext cx="6835580" cy="49095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62829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EAC65-A3B9-C839-D731-7D815F40C26C}"/>
              </a:ext>
            </a:extLst>
          </p:cNvPr>
          <p:cNvSpPr>
            <a:spLocks noGrp="1"/>
          </p:cNvSpPr>
          <p:nvPr>
            <p:ph type="title"/>
          </p:nvPr>
        </p:nvSpPr>
        <p:spPr>
          <a:xfrm>
            <a:off x="457200" y="147484"/>
            <a:ext cx="8229600" cy="666023"/>
          </a:xfrm>
        </p:spPr>
        <p:txBody>
          <a:bodyPr>
            <a:noAutofit/>
          </a:bodyPr>
          <a:lstStyle/>
          <a:p>
            <a:r>
              <a:rPr lang="en-US" sz="1600" dirty="0">
                <a:solidFill>
                  <a:schemeClr val="accent1"/>
                </a:solidFill>
              </a:rPr>
              <a:t>Plot of the average of the ratio of the Amount Paid to the Amount Borrowed versus the Length of Mortgage period shows that loans with longer durations result in the borrower paying a higher total amount.</a:t>
            </a:r>
            <a:endParaRPr lang="en-IN" sz="1600" dirty="0">
              <a:solidFill>
                <a:schemeClr val="accent1"/>
              </a:solidFill>
            </a:endParaRPr>
          </a:p>
        </p:txBody>
      </p:sp>
      <p:graphicFrame>
        <p:nvGraphicFramePr>
          <p:cNvPr id="3" name="Chart 2">
            <a:extLst>
              <a:ext uri="{FF2B5EF4-FFF2-40B4-BE49-F238E27FC236}">
                <a16:creationId xmlns:a16="http://schemas.microsoft.com/office/drawing/2014/main" id="{FFFE660D-178C-460B-AC0D-687AFE7A6BB8}"/>
              </a:ext>
            </a:extLst>
          </p:cNvPr>
          <p:cNvGraphicFramePr>
            <a:graphicFrameLocks/>
          </p:cNvGraphicFramePr>
          <p:nvPr>
            <p:extLst>
              <p:ext uri="{D42A27DB-BD31-4B8C-83A1-F6EECF244321}">
                <p14:modId xmlns:p14="http://schemas.microsoft.com/office/powerpoint/2010/main" val="2244161148"/>
              </p:ext>
            </p:extLst>
          </p:nvPr>
        </p:nvGraphicFramePr>
        <p:xfrm>
          <a:off x="924232" y="1300075"/>
          <a:ext cx="7295535" cy="47494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51733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40274-12F3-4F57-58E9-628739B9C421}"/>
              </a:ext>
            </a:extLst>
          </p:cNvPr>
          <p:cNvSpPr>
            <a:spLocks noGrp="1"/>
          </p:cNvSpPr>
          <p:nvPr>
            <p:ph type="title"/>
          </p:nvPr>
        </p:nvSpPr>
        <p:spPr/>
        <p:txBody>
          <a:bodyPr>
            <a:normAutofit fontScale="90000"/>
          </a:bodyPr>
          <a:lstStyle/>
          <a:p>
            <a:br>
              <a:rPr lang="en-US" sz="1800" b="0" i="0" u="none" strike="noStrike" baseline="0" dirty="0">
                <a:solidFill>
                  <a:schemeClr val="accent1"/>
                </a:solidFill>
                <a:latin typeface="Calibri" panose="020F0502020204030204"/>
              </a:rPr>
            </a:br>
            <a:r>
              <a:rPr lang="en-US" sz="1800" b="0" i="0" u="none" strike="noStrike" baseline="0" dirty="0">
                <a:solidFill>
                  <a:schemeClr val="accent1"/>
                </a:solidFill>
                <a:latin typeface="Calibri" panose="020F0502020204030204"/>
              </a:rPr>
              <a:t>Minority in Locality 85 location have Minority Population Greater than 50%</a:t>
            </a:r>
            <a:br>
              <a:rPr lang="en-US" sz="1800" b="0" i="0" u="none" strike="noStrike" baseline="0" dirty="0">
                <a:solidFill>
                  <a:schemeClr val="accent1"/>
                </a:solidFill>
                <a:latin typeface="Calibri" panose="020F0502020204030204"/>
              </a:rPr>
            </a:br>
            <a:endParaRPr lang="en-IN" dirty="0">
              <a:solidFill>
                <a:schemeClr val="accent1"/>
              </a:solidFill>
            </a:endParaRPr>
          </a:p>
        </p:txBody>
      </p:sp>
      <mc:AlternateContent xmlns:mc="http://schemas.openxmlformats.org/markup-compatibility/2006" xmlns:cx1="http://schemas.microsoft.com/office/drawing/2015/9/8/chartex">
        <mc:Choice Requires="cx1">
          <p:graphicFrame>
            <p:nvGraphicFramePr>
              <p:cNvPr id="3" name="Chart 2">
                <a:extLst>
                  <a:ext uri="{FF2B5EF4-FFF2-40B4-BE49-F238E27FC236}">
                    <a16:creationId xmlns:a16="http://schemas.microsoft.com/office/drawing/2014/main" id="{6CEF1406-2B3D-4DB7-A994-25FC33F0DD21}"/>
                  </a:ext>
                </a:extLst>
              </p:cNvPr>
              <p:cNvGraphicFramePr/>
              <p:nvPr>
                <p:extLst>
                  <p:ext uri="{D42A27DB-BD31-4B8C-83A1-F6EECF244321}">
                    <p14:modId xmlns:p14="http://schemas.microsoft.com/office/powerpoint/2010/main" val="1035076700"/>
                  </p:ext>
                </p:extLst>
              </p:nvPr>
            </p:nvGraphicFramePr>
            <p:xfrm>
              <a:off x="933928" y="1282469"/>
              <a:ext cx="7276143" cy="4695544"/>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3" name="Chart 2">
                <a:extLst>
                  <a:ext uri="{FF2B5EF4-FFF2-40B4-BE49-F238E27FC236}">
                    <a16:creationId xmlns:a16="http://schemas.microsoft.com/office/drawing/2014/main" id="{6CEF1406-2B3D-4DB7-A994-25FC33F0DD21}"/>
                  </a:ext>
                </a:extLst>
              </p:cNvPr>
              <p:cNvPicPr>
                <a:picLocks noGrp="1" noRot="1" noChangeAspect="1" noMove="1" noResize="1" noEditPoints="1" noAdjustHandles="1" noChangeArrowheads="1" noChangeShapeType="1"/>
              </p:cNvPicPr>
              <p:nvPr/>
            </p:nvPicPr>
            <p:blipFill>
              <a:blip r:embed="rId3"/>
              <a:stretch>
                <a:fillRect/>
              </a:stretch>
            </p:blipFill>
            <p:spPr>
              <a:xfrm>
                <a:off x="933928" y="1282469"/>
                <a:ext cx="7276143" cy="4695544"/>
              </a:xfrm>
              <a:prstGeom prst="rect">
                <a:avLst/>
              </a:prstGeom>
            </p:spPr>
          </p:pic>
        </mc:Fallback>
      </mc:AlternateContent>
    </p:spTree>
    <p:extLst>
      <p:ext uri="{BB962C8B-B14F-4D97-AF65-F5344CB8AC3E}">
        <p14:creationId xmlns:p14="http://schemas.microsoft.com/office/powerpoint/2010/main" val="115032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B9024-9454-069C-0DFC-D31FF6BF02DD}"/>
              </a:ext>
            </a:extLst>
          </p:cNvPr>
          <p:cNvSpPr>
            <a:spLocks noGrp="1"/>
          </p:cNvSpPr>
          <p:nvPr>
            <p:ph type="title"/>
          </p:nvPr>
        </p:nvSpPr>
        <p:spPr/>
        <p:txBody>
          <a:bodyPr>
            <a:noAutofit/>
          </a:bodyPr>
          <a:lstStyle/>
          <a:p>
            <a:r>
              <a:rPr lang="en-IN" sz="1600" dirty="0">
                <a:solidFill>
                  <a:schemeClr val="accent1"/>
                </a:solidFill>
              </a:rPr>
              <a:t>78% Borrowers have LTV less than 80</a:t>
            </a:r>
          </a:p>
        </p:txBody>
      </p:sp>
      <p:graphicFrame>
        <p:nvGraphicFramePr>
          <p:cNvPr id="3" name="Chart 2">
            <a:extLst>
              <a:ext uri="{FF2B5EF4-FFF2-40B4-BE49-F238E27FC236}">
                <a16:creationId xmlns:a16="http://schemas.microsoft.com/office/drawing/2014/main" id="{0EF1EA90-690D-407D-AE19-97E3CCE9B3C5}"/>
              </a:ext>
            </a:extLst>
          </p:cNvPr>
          <p:cNvGraphicFramePr>
            <a:graphicFrameLocks/>
          </p:cNvGraphicFramePr>
          <p:nvPr>
            <p:extLst>
              <p:ext uri="{D42A27DB-BD31-4B8C-83A1-F6EECF244321}">
                <p14:modId xmlns:p14="http://schemas.microsoft.com/office/powerpoint/2010/main" val="1061007030"/>
              </p:ext>
            </p:extLst>
          </p:nvPr>
        </p:nvGraphicFramePr>
        <p:xfrm>
          <a:off x="889362" y="1379492"/>
          <a:ext cx="7365275" cy="47755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44538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3"/>
          <p:cNvSpPr txBox="1">
            <a:spLocks noGrp="1"/>
          </p:cNvSpPr>
          <p:nvPr>
            <p:ph type="title"/>
          </p:nvPr>
        </p:nvSpPr>
        <p:spPr>
          <a:xfrm>
            <a:off x="457200" y="580201"/>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a:solidFill>
                  <a:srgbClr val="0070C0"/>
                </a:solidFill>
              </a:rPr>
              <a:t>Observations and Key Insights</a:t>
            </a:r>
            <a:endParaRPr/>
          </a:p>
        </p:txBody>
      </p:sp>
      <p:sp>
        <p:nvSpPr>
          <p:cNvPr id="109" name="Google Shape;109;p3"/>
          <p:cNvSpPr txBox="1"/>
          <p:nvPr/>
        </p:nvSpPr>
        <p:spPr>
          <a:xfrm>
            <a:off x="539552" y="1556792"/>
            <a:ext cx="7439036" cy="3970277"/>
          </a:xfrm>
          <a:prstGeom prst="rect">
            <a:avLst/>
          </a:prstGeom>
          <a:noFill/>
          <a:ln>
            <a:noFill/>
          </a:ln>
        </p:spPr>
        <p:txBody>
          <a:bodyPr spcFirstLastPara="1" wrap="square" lIns="91425" tIns="45700" rIns="91425" bIns="45700" anchor="t" anchorCtr="0">
            <a:spAutoFit/>
          </a:bodyPr>
          <a:lstStyle/>
          <a:p>
            <a:pPr marL="387350" marR="0" lvl="0" indent="-285750" algn="l" rtl="0">
              <a:spcBef>
                <a:spcPts val="0"/>
              </a:spcBef>
              <a:spcAft>
                <a:spcPts val="0"/>
              </a:spcAft>
              <a:buClr>
                <a:schemeClr val="dk1"/>
              </a:buClr>
              <a:buSzPts val="1600"/>
              <a:buFont typeface="Arial" panose="020B0604020202020204" pitchFamily="34" charset="0"/>
              <a:buChar char="•"/>
            </a:pPr>
            <a:r>
              <a:rPr lang="en-US" sz="1800" dirty="0">
                <a:solidFill>
                  <a:schemeClr val="tx1"/>
                </a:solidFill>
              </a:rPr>
              <a:t>A plot of the average ratio of the amount paid to the amount borrowed versus the length of the mortgage period shows that loans with longer durations result in the borrower paying a higher total amount.</a:t>
            </a:r>
          </a:p>
          <a:p>
            <a:pPr marL="387350" marR="0" lvl="0" indent="-285750" algn="l" rtl="0">
              <a:spcBef>
                <a:spcPts val="0"/>
              </a:spcBef>
              <a:spcAft>
                <a:spcPts val="0"/>
              </a:spcAft>
              <a:buClr>
                <a:schemeClr val="dk1"/>
              </a:buClr>
              <a:buSzPts val="1600"/>
              <a:buFont typeface="Arial" panose="020B0604020202020204" pitchFamily="34" charset="0"/>
              <a:buChar char="•"/>
            </a:pPr>
            <a:r>
              <a:rPr lang="en-IN" sz="1800" dirty="0">
                <a:solidFill>
                  <a:schemeClr val="tx1"/>
                </a:solidFill>
              </a:rPr>
              <a:t>For 117 Borrowers </a:t>
            </a:r>
            <a:r>
              <a:rPr lang="en-IN" sz="1800" b="0" i="0" u="none" strike="noStrike" kern="1200" spc="0" baseline="0" dirty="0">
                <a:solidFill>
                  <a:schemeClr val="tx1"/>
                </a:solidFill>
              </a:rPr>
              <a:t>Ratio of </a:t>
            </a:r>
            <a:r>
              <a:rPr lang="en-IN" sz="1800" dirty="0">
                <a:solidFill>
                  <a:schemeClr val="tx1"/>
                </a:solidFill>
              </a:rPr>
              <a:t>Borrower Income to Median Family Income in</a:t>
            </a:r>
            <a:r>
              <a:rPr lang="en-IN" sz="1800" baseline="0" dirty="0">
                <a:solidFill>
                  <a:schemeClr val="tx1"/>
                </a:solidFill>
              </a:rPr>
              <a:t> Locality, implies  they have comparatively less savings.</a:t>
            </a:r>
          </a:p>
          <a:p>
            <a:pPr marL="387350" marR="0" lvl="0" indent="-285750" algn="l" rtl="0">
              <a:spcBef>
                <a:spcPts val="0"/>
              </a:spcBef>
              <a:spcAft>
                <a:spcPts val="0"/>
              </a:spcAft>
              <a:buClr>
                <a:schemeClr val="dk1"/>
              </a:buClr>
              <a:buSzPts val="1600"/>
              <a:buFont typeface="Arial" panose="020B0604020202020204" pitchFamily="34" charset="0"/>
              <a:buChar char="•"/>
            </a:pPr>
            <a:r>
              <a:rPr lang="en-US" sz="1800" dirty="0">
                <a:solidFill>
                  <a:schemeClr val="tx1"/>
                </a:solidFill>
              </a:rPr>
              <a:t>Plot of the average ratio of the Amount Paid to the Amount Borrowed versus the Length of Mortgage period shows that loans with longer durations result in the borrower paying a higher total amount.</a:t>
            </a:r>
          </a:p>
          <a:p>
            <a:pPr marL="387350" marR="0" lvl="0" indent="-285750" algn="l" rtl="0">
              <a:spcBef>
                <a:spcPts val="0"/>
              </a:spcBef>
              <a:spcAft>
                <a:spcPts val="0"/>
              </a:spcAft>
              <a:buClr>
                <a:schemeClr val="dk1"/>
              </a:buClr>
              <a:buSzPts val="1600"/>
              <a:buFont typeface="Arial" panose="020B0604020202020204" pitchFamily="34" charset="0"/>
              <a:buChar char="•"/>
            </a:pPr>
            <a:r>
              <a:rPr lang="en-US" sz="1800" b="0" i="0" u="none" strike="noStrike" baseline="0" dirty="0">
                <a:solidFill>
                  <a:schemeClr val="tx1"/>
                </a:solidFill>
                <a:latin typeface="Calibri" panose="020F0502020204030204"/>
              </a:rPr>
              <a:t>Minority in Locality 85 location have Minority Population Greater than 50%.</a:t>
            </a:r>
          </a:p>
          <a:p>
            <a:pPr marL="387350" marR="0" lvl="0" indent="-285750" algn="l" rtl="0">
              <a:spcBef>
                <a:spcPts val="0"/>
              </a:spcBef>
              <a:spcAft>
                <a:spcPts val="0"/>
              </a:spcAft>
              <a:buClr>
                <a:schemeClr val="dk1"/>
              </a:buClr>
              <a:buSzPts val="1600"/>
              <a:buFont typeface="Arial" panose="020B0604020202020204" pitchFamily="34" charset="0"/>
              <a:buChar char="•"/>
            </a:pPr>
            <a:r>
              <a:rPr lang="en-IN" sz="1800" dirty="0">
                <a:solidFill>
                  <a:schemeClr val="tx1"/>
                </a:solidFill>
              </a:rPr>
              <a:t>78% Borrowers have LTV less than 80. If in case they are not able to replay the loan, Bank can easily recover money </a:t>
            </a:r>
            <a:r>
              <a:rPr lang="en-IN" sz="1800" dirty="0" err="1">
                <a:solidFill>
                  <a:schemeClr val="tx1"/>
                </a:solidFill>
              </a:rPr>
              <a:t>lended</a:t>
            </a:r>
            <a:r>
              <a:rPr lang="en-IN" sz="1800" dirty="0">
                <a:solidFill>
                  <a:schemeClr val="tx1"/>
                </a:solidFill>
              </a:rPr>
              <a:t>.</a:t>
            </a:r>
            <a:endParaRPr sz="1800" dirty="0">
              <a:solidFill>
                <a:schemeClr val="tx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p:nvPr/>
        </p:nvSpPr>
        <p:spPr>
          <a:xfrm>
            <a:off x="457634" y="1035281"/>
            <a:ext cx="8228732" cy="147732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70C0"/>
              </a:buClr>
              <a:buSzPts val="3200"/>
              <a:buFont typeface="Arial"/>
              <a:buNone/>
            </a:pPr>
            <a:r>
              <a:rPr lang="en-US" sz="3200" b="0" i="0" u="none" strike="noStrike" cap="none" dirty="0">
                <a:solidFill>
                  <a:srgbClr val="0070C0"/>
                </a:solidFill>
                <a:latin typeface="Arial"/>
                <a:ea typeface="Arial"/>
                <a:cs typeface="Arial"/>
                <a:sym typeface="Arial"/>
              </a:rPr>
              <a:t>Process Improvement Opportunity: </a:t>
            </a:r>
            <a:r>
              <a:rPr lang="en-US" sz="3200" dirty="0"/>
              <a:t>Accelerating Underwriting with NLP, Image Recognition and Machine Learning</a:t>
            </a:r>
            <a:endParaRPr sz="3200" dirty="0"/>
          </a:p>
        </p:txBody>
      </p:sp>
      <p:sp>
        <p:nvSpPr>
          <p:cNvPr id="97" name="Google Shape;97;p1"/>
          <p:cNvSpPr txBox="1"/>
          <p:nvPr/>
        </p:nvSpPr>
        <p:spPr>
          <a:xfrm>
            <a:off x="400918" y="5301072"/>
            <a:ext cx="8228732" cy="369332"/>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70C0"/>
              </a:buClr>
              <a:buSzPts val="2400"/>
              <a:buFont typeface="Arial"/>
              <a:buNone/>
            </a:pPr>
            <a:r>
              <a:rPr lang="en-US" sz="2400" b="0" i="0" u="none" strike="noStrike" cap="none" dirty="0">
                <a:solidFill>
                  <a:srgbClr val="0070C0"/>
                </a:solidFill>
                <a:latin typeface="Arial"/>
                <a:ea typeface="Arial"/>
                <a:cs typeface="Arial"/>
                <a:sym typeface="Arial"/>
              </a:rPr>
              <a:t>Target Stakeholder Group: </a:t>
            </a:r>
            <a:r>
              <a:rPr lang="en-IN" sz="2400" i="1" dirty="0"/>
              <a:t>Senior Leaders</a:t>
            </a:r>
            <a:endParaRPr sz="2400" i="1" dirty="0"/>
          </a:p>
        </p:txBody>
      </p:sp>
      <p:pic>
        <p:nvPicPr>
          <p:cNvPr id="98" name="Google Shape;98;p1"/>
          <p:cNvPicPr preferRelativeResize="0"/>
          <p:nvPr/>
        </p:nvPicPr>
        <p:blipFill>
          <a:blip r:embed="rId3">
            <a:alphaModFix/>
          </a:blip>
          <a:stretch>
            <a:fillRect/>
          </a:stretch>
        </p:blipFill>
        <p:spPr>
          <a:xfrm>
            <a:off x="4572000" y="6318879"/>
            <a:ext cx="4057650" cy="352425"/>
          </a:xfrm>
          <a:prstGeom prst="rect">
            <a:avLst/>
          </a:prstGeom>
          <a:noFill/>
          <a:ln>
            <a:noFill/>
          </a:ln>
        </p:spPr>
      </p:pic>
      <p:pic>
        <p:nvPicPr>
          <p:cNvPr id="4098" name="Picture 2" descr="The Underwriting Process And Syndicate ...">
            <a:extLst>
              <a:ext uri="{FF2B5EF4-FFF2-40B4-BE49-F238E27FC236}">
                <a16:creationId xmlns:a16="http://schemas.microsoft.com/office/drawing/2014/main" id="{E78EE24C-C5F8-7DDC-25AB-B7B2402AC5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6850"/>
          <a:stretch/>
        </p:blipFill>
        <p:spPr bwMode="auto">
          <a:xfrm>
            <a:off x="4048288" y="2762864"/>
            <a:ext cx="4893718" cy="22787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g1205dbbdec2_0_12"/>
          <p:cNvPicPr preferRelativeResize="0"/>
          <p:nvPr/>
        </p:nvPicPr>
        <p:blipFill>
          <a:blip r:embed="rId3">
            <a:alphaModFix/>
          </a:blip>
          <a:stretch>
            <a:fillRect/>
          </a:stretch>
        </p:blipFill>
        <p:spPr>
          <a:xfrm>
            <a:off x="4572000" y="6318879"/>
            <a:ext cx="4057650" cy="352425"/>
          </a:xfrm>
          <a:prstGeom prst="rect">
            <a:avLst/>
          </a:prstGeom>
          <a:noFill/>
          <a:ln>
            <a:noFill/>
          </a:ln>
        </p:spPr>
      </p:pic>
      <p:sp>
        <p:nvSpPr>
          <p:cNvPr id="105" name="Google Shape;105;g1205dbbdec2_0_12"/>
          <p:cNvSpPr txBox="1">
            <a:spLocks noGrp="1"/>
          </p:cNvSpPr>
          <p:nvPr>
            <p:ph type="title" idx="4294967295"/>
          </p:nvPr>
        </p:nvSpPr>
        <p:spPr>
          <a:xfrm>
            <a:off x="629840" y="989100"/>
            <a:ext cx="7999809" cy="495571"/>
          </a:xfrm>
          <a:prstGeom prst="rect">
            <a:avLst/>
          </a:prstGeom>
          <a:noFill/>
          <a:ln>
            <a:noFill/>
          </a:ln>
        </p:spPr>
        <p:txBody>
          <a:bodyPr spcFirstLastPara="1" wrap="square" lIns="0" tIns="45700" rIns="0" bIns="45700" anchor="t" anchorCtr="0">
            <a:normAutofit/>
          </a:bodyPr>
          <a:lstStyle/>
          <a:p>
            <a:pPr marL="0" lvl="0" indent="0" rtl="0">
              <a:lnSpc>
                <a:spcPct val="90000"/>
              </a:lnSpc>
              <a:spcBef>
                <a:spcPts val="0"/>
              </a:spcBef>
              <a:spcAft>
                <a:spcPts val="0"/>
              </a:spcAft>
              <a:buClr>
                <a:schemeClr val="dk2"/>
              </a:buClr>
              <a:buSzPts val="3200"/>
              <a:buFont typeface="Arial"/>
              <a:buNone/>
            </a:pPr>
            <a:r>
              <a:rPr lang="en-US" sz="2000" dirty="0">
                <a:solidFill>
                  <a:schemeClr val="accent1"/>
                </a:solidFill>
              </a:rPr>
              <a:t>Inefficiencies in Manual Underwriting Processes</a:t>
            </a:r>
            <a:endParaRPr sz="2000" dirty="0">
              <a:solidFill>
                <a:schemeClr val="accent1"/>
              </a:solidFill>
            </a:endParaRPr>
          </a:p>
        </p:txBody>
      </p:sp>
      <p:sp>
        <p:nvSpPr>
          <p:cNvPr id="107" name="Google Shape;107;g1205dbbdec2_0_12"/>
          <p:cNvSpPr txBox="1">
            <a:spLocks noGrp="1"/>
          </p:cNvSpPr>
          <p:nvPr>
            <p:ph type="body" idx="2"/>
          </p:nvPr>
        </p:nvSpPr>
        <p:spPr>
          <a:xfrm>
            <a:off x="629841" y="1602658"/>
            <a:ext cx="4925385" cy="4266242"/>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Arial" panose="020B0604020202020204" pitchFamily="34" charset="0"/>
              <a:buChar char="•"/>
            </a:pPr>
            <a:r>
              <a:rPr lang="en-US" sz="1600" b="1" dirty="0"/>
              <a:t>Manual Evaluation:</a:t>
            </a:r>
            <a:r>
              <a:rPr lang="en-US" sz="1600" dirty="0"/>
              <a:t> Underwriters currently spend weeks manually examining credit reports and other documents, assessing factors such as credit score, payment history, income, and debts.</a:t>
            </a:r>
          </a:p>
          <a:p>
            <a:pPr marL="285750" lvl="0" indent="-285750" algn="l" rtl="0">
              <a:lnSpc>
                <a:spcPct val="90000"/>
              </a:lnSpc>
              <a:spcBef>
                <a:spcPts val="0"/>
              </a:spcBef>
              <a:spcAft>
                <a:spcPts val="0"/>
              </a:spcAft>
              <a:buClr>
                <a:schemeClr val="dk1"/>
              </a:buClr>
              <a:buSzPts val="1600"/>
              <a:buFont typeface="Arial" panose="020B0604020202020204" pitchFamily="34" charset="0"/>
              <a:buChar char="•"/>
            </a:pPr>
            <a:endParaRPr lang="en-US" sz="1600" dirty="0"/>
          </a:p>
          <a:p>
            <a:pPr marL="285750" lvl="0" indent="-285750" algn="l" rtl="0">
              <a:lnSpc>
                <a:spcPct val="90000"/>
              </a:lnSpc>
              <a:spcBef>
                <a:spcPts val="0"/>
              </a:spcBef>
              <a:spcAft>
                <a:spcPts val="0"/>
              </a:spcAft>
              <a:buClr>
                <a:schemeClr val="dk1"/>
              </a:buClr>
              <a:buSzPts val="1600"/>
              <a:buFont typeface="Arial" panose="020B0604020202020204" pitchFamily="34" charset="0"/>
              <a:buChar char="•"/>
            </a:pPr>
            <a:r>
              <a:rPr lang="en-US" sz="1600" b="1" dirty="0"/>
              <a:t>Time-Consuming:</a:t>
            </a:r>
            <a:r>
              <a:rPr lang="en-US" sz="1600" dirty="0"/>
              <a:t> This manual process leads to delays, increasing the time required to finalize lending decisions.</a:t>
            </a:r>
          </a:p>
          <a:p>
            <a:pPr marL="285750" lvl="0" indent="-285750" algn="l" rtl="0">
              <a:lnSpc>
                <a:spcPct val="90000"/>
              </a:lnSpc>
              <a:spcBef>
                <a:spcPts val="0"/>
              </a:spcBef>
              <a:spcAft>
                <a:spcPts val="0"/>
              </a:spcAft>
              <a:buClr>
                <a:schemeClr val="dk1"/>
              </a:buClr>
              <a:buSzPts val="1600"/>
              <a:buFont typeface="Arial" panose="020B0604020202020204" pitchFamily="34" charset="0"/>
              <a:buChar char="•"/>
            </a:pPr>
            <a:endParaRPr lang="en-US" sz="1600" dirty="0"/>
          </a:p>
          <a:p>
            <a:pPr marL="285750" lvl="0" indent="-285750" algn="l" rtl="0">
              <a:lnSpc>
                <a:spcPct val="90000"/>
              </a:lnSpc>
              <a:spcBef>
                <a:spcPts val="0"/>
              </a:spcBef>
              <a:spcAft>
                <a:spcPts val="0"/>
              </a:spcAft>
              <a:buClr>
                <a:schemeClr val="dk1"/>
              </a:buClr>
              <a:buSzPts val="1600"/>
              <a:buFont typeface="Arial" panose="020B0604020202020204" pitchFamily="34" charset="0"/>
              <a:buChar char="•"/>
            </a:pPr>
            <a:r>
              <a:rPr lang="en-US" sz="1600" b="1" dirty="0"/>
              <a:t>Impact:</a:t>
            </a:r>
            <a:r>
              <a:rPr lang="en-US" sz="1600" dirty="0"/>
              <a:t> Lengthy processing times can lead to lost opportunities, increased operational costs, and reduced customer satisfaction.</a:t>
            </a:r>
          </a:p>
          <a:p>
            <a:pPr marL="0" lvl="0" indent="0" algn="l" rtl="0">
              <a:lnSpc>
                <a:spcPct val="90000"/>
              </a:lnSpc>
              <a:spcBef>
                <a:spcPts val="0"/>
              </a:spcBef>
              <a:spcAft>
                <a:spcPts val="0"/>
              </a:spcAft>
              <a:buClr>
                <a:schemeClr val="dk1"/>
              </a:buClr>
              <a:buSzPts val="1600"/>
              <a:buNone/>
            </a:pPr>
            <a:endParaRPr sz="1600" dirty="0"/>
          </a:p>
        </p:txBody>
      </p:sp>
      <p:pic>
        <p:nvPicPr>
          <p:cNvPr id="1027" name="Picture 3" descr="Premium Vector | Time management planning schedule deadline isometric  composition with character of distracted worker and ringing alarm clock  vector illustration">
            <a:extLst>
              <a:ext uri="{FF2B5EF4-FFF2-40B4-BE49-F238E27FC236}">
                <a16:creationId xmlns:a16="http://schemas.microsoft.com/office/drawing/2014/main" id="{CACF184E-DA63-644A-68AE-B9ECD33297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5226" y="1399867"/>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JPMorgan Chase &amp; C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B99D30"/>
      </a:hlink>
      <a:folHlink>
        <a:srgbClr val="007C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TotalTime>
  <Words>818</Words>
  <Application>Microsoft Office PowerPoint</Application>
  <PresentationFormat>On-screen Show (4:3)</PresentationFormat>
  <Paragraphs>75</Paragraphs>
  <Slides>16</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PowerPoint Presentation</vt:lpstr>
      <vt:lpstr>56% of Borrowers have Debt to Income ratio less than 30% this implies they are more like to repay loan</vt:lpstr>
      <vt:lpstr>  For 117 Borrowers Ratio of Borrower Income to Median Family Income in Locality is less that 0.8, implies they have comparatively less savings    </vt:lpstr>
      <vt:lpstr>Plot of the average of the ratio of the Amount Paid to the Amount Borrowed versus the Length of Mortgage period shows that loans with longer durations result in the borrower paying a higher total amount.</vt:lpstr>
      <vt:lpstr> Minority in Locality 85 location have Minority Population Greater than 50% </vt:lpstr>
      <vt:lpstr>78% Borrowers have LTV less than 80</vt:lpstr>
      <vt:lpstr>Observations and Key Insights</vt:lpstr>
      <vt:lpstr>PowerPoint Presentation</vt:lpstr>
      <vt:lpstr>Inefficiencies in Manual Underwriting Processes</vt:lpstr>
      <vt:lpstr>Leveraging NLP, Image Recognition, and ML for Faster Underwriting</vt:lpstr>
      <vt:lpstr>Machine Learning Models for Underwriting</vt:lpstr>
      <vt:lpstr>Summary</vt:lpstr>
      <vt:lpstr>PowerPoint Presentation</vt:lpstr>
      <vt:lpstr>PowerPoint Presentation</vt:lpstr>
      <vt:lpstr>As-Is Process Map:</vt:lpstr>
      <vt:lpstr>Opportunities for Process Improvement:  [name of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Andrew X</dc:creator>
  <cp:lastModifiedBy>Darshan Dugar</cp:lastModifiedBy>
  <cp:revision>6</cp:revision>
  <dcterms:created xsi:type="dcterms:W3CDTF">2020-03-26T22:50:15Z</dcterms:created>
  <dcterms:modified xsi:type="dcterms:W3CDTF">2025-01-03T15:32:39Z</dcterms:modified>
</cp:coreProperties>
</file>