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46"/>
  </p:notesMasterIdLst>
  <p:handoutMasterIdLst>
    <p:handoutMasterId r:id="rId47"/>
  </p:handoutMasterIdLst>
  <p:sldIdLst>
    <p:sldId id="410" r:id="rId5"/>
    <p:sldId id="383" r:id="rId6"/>
    <p:sldId id="413" r:id="rId7"/>
    <p:sldId id="414" r:id="rId8"/>
    <p:sldId id="425" r:id="rId9"/>
    <p:sldId id="415" r:id="rId10"/>
    <p:sldId id="420" r:id="rId11"/>
    <p:sldId id="421" r:id="rId12"/>
    <p:sldId id="422" r:id="rId13"/>
    <p:sldId id="416" r:id="rId14"/>
    <p:sldId id="423" r:id="rId15"/>
    <p:sldId id="418" r:id="rId16"/>
    <p:sldId id="424" r:id="rId17"/>
    <p:sldId id="417" r:id="rId18"/>
    <p:sldId id="426" r:id="rId19"/>
    <p:sldId id="419" r:id="rId20"/>
    <p:sldId id="427" r:id="rId21"/>
    <p:sldId id="428" r:id="rId22"/>
    <p:sldId id="429" r:id="rId23"/>
    <p:sldId id="431" r:id="rId24"/>
    <p:sldId id="432" r:id="rId25"/>
    <p:sldId id="437" r:id="rId26"/>
    <p:sldId id="438" r:id="rId27"/>
    <p:sldId id="433" r:id="rId28"/>
    <p:sldId id="434" r:id="rId29"/>
    <p:sldId id="435" r:id="rId30"/>
    <p:sldId id="436" r:id="rId31"/>
    <p:sldId id="439" r:id="rId32"/>
    <p:sldId id="440" r:id="rId33"/>
    <p:sldId id="441" r:id="rId34"/>
    <p:sldId id="444" r:id="rId35"/>
    <p:sldId id="445" r:id="rId36"/>
    <p:sldId id="446" r:id="rId37"/>
    <p:sldId id="447" r:id="rId38"/>
    <p:sldId id="449" r:id="rId39"/>
    <p:sldId id="450" r:id="rId40"/>
    <p:sldId id="451" r:id="rId41"/>
    <p:sldId id="452" r:id="rId42"/>
    <p:sldId id="453" r:id="rId43"/>
    <p:sldId id="454" r:id="rId44"/>
    <p:sldId id="39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27" autoAdjust="0"/>
  </p:normalViewPr>
  <p:slideViewPr>
    <p:cSldViewPr snapToGrid="0">
      <p:cViewPr varScale="1">
        <p:scale>
          <a:sx n="82" d="100"/>
          <a:sy n="82" d="100"/>
        </p:scale>
        <p:origin x="710"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12/21/2024</a:t>
            </a:r>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Darshan Dugar</a:t>
            </a:r>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12/21/2024</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By Darshan Dugar</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
        <p:nvSpPr>
          <p:cNvPr id="5" name="Date Placeholder 4">
            <a:extLst>
              <a:ext uri="{FF2B5EF4-FFF2-40B4-BE49-F238E27FC236}">
                <a16:creationId xmlns:a16="http://schemas.microsoft.com/office/drawing/2014/main" id="{AD277FB9-2857-3AC7-A670-A8747A134176}"/>
              </a:ext>
            </a:extLst>
          </p:cNvPr>
          <p:cNvSpPr>
            <a:spLocks noGrp="1"/>
          </p:cNvSpPr>
          <p:nvPr>
            <p:ph type="dt" idx="1"/>
          </p:nvPr>
        </p:nvSpPr>
        <p:spPr/>
        <p:txBody>
          <a:bodyPr/>
          <a:lstStyle/>
          <a:p>
            <a:r>
              <a:rPr lang="en-US"/>
              <a:t>12/21/2024</a:t>
            </a:r>
            <a:endParaRPr lang="en-US" dirty="0"/>
          </a:p>
        </p:txBody>
      </p:sp>
      <p:sp>
        <p:nvSpPr>
          <p:cNvPr id="6" name="Footer Placeholder 5">
            <a:extLst>
              <a:ext uri="{FF2B5EF4-FFF2-40B4-BE49-F238E27FC236}">
                <a16:creationId xmlns:a16="http://schemas.microsoft.com/office/drawing/2014/main" id="{09A9B31A-FE8F-4EF8-29A2-CD1076E97B3B}"/>
              </a:ext>
            </a:extLst>
          </p:cNvPr>
          <p:cNvSpPr>
            <a:spLocks noGrp="1"/>
          </p:cNvSpPr>
          <p:nvPr>
            <p:ph type="ftr" sz="quarter" idx="4"/>
          </p:nvPr>
        </p:nvSpPr>
        <p:spPr/>
        <p:txBody>
          <a:bodyPr/>
          <a:lstStyle/>
          <a:p>
            <a:r>
              <a:rPr lang="en-US"/>
              <a:t>By Darshan Dugar</a:t>
            </a:r>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
        <p:nvSpPr>
          <p:cNvPr id="5" name="Date Placeholder 4">
            <a:extLst>
              <a:ext uri="{FF2B5EF4-FFF2-40B4-BE49-F238E27FC236}">
                <a16:creationId xmlns:a16="http://schemas.microsoft.com/office/drawing/2014/main" id="{E49E4A97-7A91-AF1B-9447-6DF9A44E2813}"/>
              </a:ext>
            </a:extLst>
          </p:cNvPr>
          <p:cNvSpPr>
            <a:spLocks noGrp="1"/>
          </p:cNvSpPr>
          <p:nvPr>
            <p:ph type="dt" idx="1"/>
          </p:nvPr>
        </p:nvSpPr>
        <p:spPr/>
        <p:txBody>
          <a:bodyPr/>
          <a:lstStyle/>
          <a:p>
            <a:r>
              <a:rPr lang="en-US"/>
              <a:t>12/21/2024</a:t>
            </a:r>
            <a:endParaRPr lang="en-US" dirty="0"/>
          </a:p>
        </p:txBody>
      </p:sp>
      <p:sp>
        <p:nvSpPr>
          <p:cNvPr id="6" name="Footer Placeholder 5">
            <a:extLst>
              <a:ext uri="{FF2B5EF4-FFF2-40B4-BE49-F238E27FC236}">
                <a16:creationId xmlns:a16="http://schemas.microsoft.com/office/drawing/2014/main" id="{C6419015-040D-8172-5921-91EB3569E8EA}"/>
              </a:ext>
            </a:extLst>
          </p:cNvPr>
          <p:cNvSpPr>
            <a:spLocks noGrp="1"/>
          </p:cNvSpPr>
          <p:nvPr>
            <p:ph type="ftr" sz="quarter" idx="4"/>
          </p:nvPr>
        </p:nvSpPr>
        <p:spPr/>
        <p:txBody>
          <a:bodyPr/>
          <a:lstStyle/>
          <a:p>
            <a:r>
              <a:rPr lang="en-US"/>
              <a:t>By Darshan Dugar</a:t>
            </a:r>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E08A7-B351-E6E2-3655-0BC6172E4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EBE4FE-FBCE-C2F2-9A10-4F2501887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B2854-4F25-8C97-AF07-E13A0EBEEF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BB8A47-AEC2-F437-5AFF-2ED563C0CA21}"/>
              </a:ext>
            </a:extLst>
          </p:cNvPr>
          <p:cNvSpPr>
            <a:spLocks noGrp="1"/>
          </p:cNvSpPr>
          <p:nvPr>
            <p:ph type="sldNum" sz="quarter" idx="5"/>
          </p:nvPr>
        </p:nvSpPr>
        <p:spPr/>
        <p:txBody>
          <a:bodyPr/>
          <a:lstStyle/>
          <a:p>
            <a:fld id="{A89C7E07-3C67-C64C-8DA0-0404F6303970}" type="slidenum">
              <a:rPr lang="en-US" smtClean="0"/>
              <a:t>3</a:t>
            </a:fld>
            <a:endParaRPr lang="en-US" dirty="0"/>
          </a:p>
        </p:txBody>
      </p:sp>
      <p:sp>
        <p:nvSpPr>
          <p:cNvPr id="5" name="Date Placeholder 4">
            <a:extLst>
              <a:ext uri="{FF2B5EF4-FFF2-40B4-BE49-F238E27FC236}">
                <a16:creationId xmlns:a16="http://schemas.microsoft.com/office/drawing/2014/main" id="{64B352B2-1879-8A9A-098D-3AD437C273E9}"/>
              </a:ext>
            </a:extLst>
          </p:cNvPr>
          <p:cNvSpPr>
            <a:spLocks noGrp="1"/>
          </p:cNvSpPr>
          <p:nvPr>
            <p:ph type="dt" idx="1"/>
          </p:nvPr>
        </p:nvSpPr>
        <p:spPr/>
        <p:txBody>
          <a:bodyPr/>
          <a:lstStyle/>
          <a:p>
            <a:r>
              <a:rPr lang="en-US"/>
              <a:t>12/21/2024</a:t>
            </a:r>
            <a:endParaRPr lang="en-US" dirty="0"/>
          </a:p>
        </p:txBody>
      </p:sp>
      <p:sp>
        <p:nvSpPr>
          <p:cNvPr id="6" name="Footer Placeholder 5">
            <a:extLst>
              <a:ext uri="{FF2B5EF4-FFF2-40B4-BE49-F238E27FC236}">
                <a16:creationId xmlns:a16="http://schemas.microsoft.com/office/drawing/2014/main" id="{0D625D34-7A77-C250-E051-FABF3E29FAEE}"/>
              </a:ext>
            </a:extLst>
          </p:cNvPr>
          <p:cNvSpPr>
            <a:spLocks noGrp="1"/>
          </p:cNvSpPr>
          <p:nvPr>
            <p:ph type="ftr" sz="quarter" idx="4"/>
          </p:nvPr>
        </p:nvSpPr>
        <p:spPr/>
        <p:txBody>
          <a:bodyPr/>
          <a:lstStyle/>
          <a:p>
            <a:r>
              <a:rPr lang="en-US"/>
              <a:t>By Darshan Dugar</a:t>
            </a:r>
            <a:endParaRPr lang="en-US" dirty="0"/>
          </a:p>
        </p:txBody>
      </p:sp>
    </p:spTree>
    <p:extLst>
      <p:ext uri="{BB962C8B-B14F-4D97-AF65-F5344CB8AC3E}">
        <p14:creationId xmlns:p14="http://schemas.microsoft.com/office/powerpoint/2010/main" val="37800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F2A40-9EDE-1C41-1DEF-C5DA851C6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CF44ED-7BC0-FFD4-D981-CB45913B9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166C73-95EA-1826-0F53-46C209266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5C6EFC-19CF-CAEF-6E1B-2FC1000ACE3C}"/>
              </a:ext>
            </a:extLst>
          </p:cNvPr>
          <p:cNvSpPr>
            <a:spLocks noGrp="1"/>
          </p:cNvSpPr>
          <p:nvPr>
            <p:ph type="sldNum" sz="quarter" idx="5"/>
          </p:nvPr>
        </p:nvSpPr>
        <p:spPr/>
        <p:txBody>
          <a:bodyPr/>
          <a:lstStyle/>
          <a:p>
            <a:fld id="{A89C7E07-3C67-C64C-8DA0-0404F6303970}" type="slidenum">
              <a:rPr lang="en-US" smtClean="0"/>
              <a:t>20</a:t>
            </a:fld>
            <a:endParaRPr lang="en-US" dirty="0"/>
          </a:p>
        </p:txBody>
      </p:sp>
      <p:sp>
        <p:nvSpPr>
          <p:cNvPr id="5" name="Date Placeholder 4">
            <a:extLst>
              <a:ext uri="{FF2B5EF4-FFF2-40B4-BE49-F238E27FC236}">
                <a16:creationId xmlns:a16="http://schemas.microsoft.com/office/drawing/2014/main" id="{CE91BB12-74FF-1369-F927-DF5D03315CD2}"/>
              </a:ext>
            </a:extLst>
          </p:cNvPr>
          <p:cNvSpPr>
            <a:spLocks noGrp="1"/>
          </p:cNvSpPr>
          <p:nvPr>
            <p:ph type="dt" idx="1"/>
          </p:nvPr>
        </p:nvSpPr>
        <p:spPr/>
        <p:txBody>
          <a:bodyPr/>
          <a:lstStyle/>
          <a:p>
            <a:r>
              <a:rPr lang="en-US"/>
              <a:t>12/21/2024</a:t>
            </a:r>
            <a:endParaRPr lang="en-US" dirty="0"/>
          </a:p>
        </p:txBody>
      </p:sp>
      <p:sp>
        <p:nvSpPr>
          <p:cNvPr id="6" name="Footer Placeholder 5">
            <a:extLst>
              <a:ext uri="{FF2B5EF4-FFF2-40B4-BE49-F238E27FC236}">
                <a16:creationId xmlns:a16="http://schemas.microsoft.com/office/drawing/2014/main" id="{163BC483-B856-F934-B3FE-B9D58A56BF14}"/>
              </a:ext>
            </a:extLst>
          </p:cNvPr>
          <p:cNvSpPr>
            <a:spLocks noGrp="1"/>
          </p:cNvSpPr>
          <p:nvPr>
            <p:ph type="ftr" sz="quarter" idx="4"/>
          </p:nvPr>
        </p:nvSpPr>
        <p:spPr/>
        <p:txBody>
          <a:bodyPr/>
          <a:lstStyle/>
          <a:p>
            <a:r>
              <a:rPr lang="en-US"/>
              <a:t>By Darshan Dugar</a:t>
            </a:r>
            <a:endParaRPr lang="en-US" dirty="0"/>
          </a:p>
        </p:txBody>
      </p:sp>
    </p:spTree>
    <p:extLst>
      <p:ext uri="{BB962C8B-B14F-4D97-AF65-F5344CB8AC3E}">
        <p14:creationId xmlns:p14="http://schemas.microsoft.com/office/powerpoint/2010/main" val="70349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41</a:t>
            </a:fld>
            <a:endParaRPr lang="en-US" dirty="0"/>
          </a:p>
        </p:txBody>
      </p:sp>
      <p:sp>
        <p:nvSpPr>
          <p:cNvPr id="5" name="Date Placeholder 4">
            <a:extLst>
              <a:ext uri="{FF2B5EF4-FFF2-40B4-BE49-F238E27FC236}">
                <a16:creationId xmlns:a16="http://schemas.microsoft.com/office/drawing/2014/main" id="{CB38ED9A-9858-D659-FDBB-EDB337F34757}"/>
              </a:ext>
            </a:extLst>
          </p:cNvPr>
          <p:cNvSpPr>
            <a:spLocks noGrp="1"/>
          </p:cNvSpPr>
          <p:nvPr>
            <p:ph type="dt" idx="1"/>
          </p:nvPr>
        </p:nvSpPr>
        <p:spPr/>
        <p:txBody>
          <a:bodyPr/>
          <a:lstStyle/>
          <a:p>
            <a:r>
              <a:rPr lang="en-US"/>
              <a:t>12/21/2024</a:t>
            </a:r>
            <a:endParaRPr lang="en-US" dirty="0"/>
          </a:p>
        </p:txBody>
      </p:sp>
      <p:sp>
        <p:nvSpPr>
          <p:cNvPr id="6" name="Footer Placeholder 5">
            <a:extLst>
              <a:ext uri="{FF2B5EF4-FFF2-40B4-BE49-F238E27FC236}">
                <a16:creationId xmlns:a16="http://schemas.microsoft.com/office/drawing/2014/main" id="{9E34B54A-3844-91EB-F8E3-275D2DE7FEAB}"/>
              </a:ext>
            </a:extLst>
          </p:cNvPr>
          <p:cNvSpPr>
            <a:spLocks noGrp="1"/>
          </p:cNvSpPr>
          <p:nvPr>
            <p:ph type="ftr" sz="quarter" idx="4"/>
          </p:nvPr>
        </p:nvSpPr>
        <p:spPr/>
        <p:txBody>
          <a:bodyPr/>
          <a:lstStyle/>
          <a:p>
            <a:r>
              <a:rPr lang="en-US"/>
              <a:t>By Darshan Dugar</a:t>
            </a:r>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hd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mailto:darshan.dugar05@gmail.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linkedin.com/in/darshan-dugar200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Code Basics Resume Challenge 13</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D556-5A49-0CDA-127C-1882E78847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7A630B-4D5C-3390-EAEF-AFE9DE16076B}"/>
              </a:ext>
            </a:extLst>
          </p:cNvPr>
          <p:cNvSpPr>
            <a:spLocks noGrp="1"/>
          </p:cNvSpPr>
          <p:nvPr>
            <p:ph sz="quarter" idx="14"/>
          </p:nvPr>
        </p:nvSpPr>
        <p:spPr/>
        <p:txBody>
          <a:bodyPr>
            <a:normAutofit/>
          </a:bodyPr>
          <a:lstStyle/>
          <a:p>
            <a:r>
              <a:rPr lang="en-IN" sz="4000" dirty="0"/>
              <a:t>Business Request - 3</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52FC0ED-67A1-F5C4-A027-A33619D9C4D0}"/>
                  </a:ext>
                </a:extLst>
              </p:cNvPr>
              <p:cNvSpPr>
                <a:spLocks noGrp="1"/>
              </p:cNvSpPr>
              <p:nvPr>
                <p:ph sz="quarter" idx="13"/>
              </p:nvPr>
            </p:nvSpPr>
            <p:spPr/>
            <p:txBody>
              <a:bodyPr/>
              <a:lstStyle/>
              <a:p>
                <a:r>
                  <a:rPr lang="en-US" b="1" dirty="0"/>
                  <a:t>City-Level Repeat Passenger Trip Frequency Report</a:t>
                </a:r>
                <a:endParaRPr lang="en-US" dirty="0"/>
              </a:p>
              <a:p>
                <a:r>
                  <a:rPr lang="en-US" dirty="0"/>
                  <a:t>Generate a report that shows the percentage distribution of repeat passengers by the number of trips they have taken in each city. Calculate the percentage of repeat passengers who took 2 trips, 3 trips, and so on, up to 10 trips.</a:t>
                </a:r>
              </a:p>
              <a:p>
                <a:r>
                  <a:rPr lang="en-US" dirty="0"/>
                  <a:t>Each column should represent a trip count category, displaying the percentage of repeat passengers who fall into that category out of the total repeat passengers for that city.</a:t>
                </a:r>
              </a:p>
              <a:p>
                <a:endParaRPr lang="en-IN" i="1" dirty="0">
                  <a:latin typeface="Cambria Math" panose="02040503050406030204" pitchFamily="18" charset="0"/>
                </a:endParaRPr>
              </a:p>
              <a:p>
                <a:r>
                  <a:rPr lang="en-IN" i="1" dirty="0">
                    <a:latin typeface="Cambria Math" panose="02040503050406030204" pitchFamily="18" charset="0"/>
                  </a:rPr>
                  <a:t>   </a:t>
                </a:r>
                <a14:m>
                  <m:oMath xmlns:m="http://schemas.openxmlformats.org/officeDocument/2006/math">
                    <m:r>
                      <m:rPr>
                        <m:sty m:val="p"/>
                      </m:rPr>
                      <a:rPr lang="en-IN" i="1" smtClean="0">
                        <a:latin typeface="Cambria Math" panose="02040503050406030204" pitchFamily="18" charset="0"/>
                      </a:rPr>
                      <m:t>P</m:t>
                    </m:r>
                    <m:r>
                      <a:rPr lang="en-IN" b="0" i="1" smtClean="0">
                        <a:latin typeface="Cambria Math" panose="02040503050406030204" pitchFamily="18" charset="0"/>
                      </a:rPr>
                      <m:t>𝑒𝑟𝑐𝑒𝑛𝑡𝑎𝑔𝑒</m:t>
                    </m:r>
                    <m:r>
                      <a:rPr lang="en-IN" b="0" i="1" smtClean="0">
                        <a:latin typeface="Cambria Math" panose="02040503050406030204" pitchFamily="18" charset="0"/>
                      </a:rPr>
                      <m:t>_</m:t>
                    </m:r>
                    <m:r>
                      <a:rPr lang="en-IN" b="0" i="1" smtClean="0">
                        <a:latin typeface="Cambria Math" panose="02040503050406030204" pitchFamily="18" charset="0"/>
                      </a:rPr>
                      <m:t>𝑡𝑟𝑖𝑝𝑠</m:t>
                    </m:r>
                    <m:r>
                      <a:rPr lang="en-IN" b="0" i="1" smtClean="0">
                        <a:latin typeface="Cambria Math" panose="02040503050406030204" pitchFamily="18" charset="0"/>
                      </a:rPr>
                      <m:t> = </m:t>
                    </m:r>
                    <m:f>
                      <m:fPr>
                        <m:ctrlPr>
                          <a:rPr lang="en-IN" i="1" smtClean="0">
                            <a:latin typeface="Cambria Math" panose="02040503050406030204" pitchFamily="18" charset="0"/>
                          </a:rPr>
                        </m:ctrlPr>
                      </m:fPr>
                      <m:num>
                        <m:r>
                          <a:rPr lang="en-IN" b="0" i="1" smtClean="0">
                            <a:latin typeface="Cambria Math" panose="02040503050406030204" pitchFamily="18" charset="0"/>
                          </a:rPr>
                          <m:t>𝑇𝑟𝑖𝑝𝑠</m:t>
                        </m:r>
                      </m:num>
                      <m:den>
                        <m:r>
                          <a:rPr lang="en-IN" b="0" i="1" smtClean="0">
                            <a:latin typeface="Cambria Math" panose="02040503050406030204" pitchFamily="18" charset="0"/>
                          </a:rPr>
                          <m:t>𝑇𝑜𝑡𝑎𝑙</m:t>
                        </m:r>
                        <m:r>
                          <a:rPr lang="en-IN" b="0" i="1" smtClean="0">
                            <a:latin typeface="Cambria Math" panose="02040503050406030204" pitchFamily="18" charset="0"/>
                          </a:rPr>
                          <m:t>_</m:t>
                        </m:r>
                        <m:r>
                          <a:rPr lang="en-IN" b="0" i="1" smtClean="0">
                            <a:latin typeface="Cambria Math" panose="02040503050406030204" pitchFamily="18" charset="0"/>
                          </a:rPr>
                          <m:t>𝑟𝑒𝑝𝑒𝑎𝑡</m:t>
                        </m:r>
                        <m:r>
                          <a:rPr lang="en-IN" b="0" i="1" smtClean="0">
                            <a:latin typeface="Cambria Math" panose="02040503050406030204" pitchFamily="18" charset="0"/>
                          </a:rPr>
                          <m:t>_</m:t>
                        </m:r>
                        <m:r>
                          <a:rPr lang="en-IN" b="0" i="1" smtClean="0">
                            <a:latin typeface="Cambria Math" panose="02040503050406030204" pitchFamily="18" charset="0"/>
                          </a:rPr>
                          <m:t>𝑡𝑟𝑖𝑝𝑠</m:t>
                        </m:r>
                      </m:den>
                    </m:f>
                  </m:oMath>
                </a14:m>
                <a:r>
                  <a:rPr lang="en-IN" dirty="0"/>
                  <a:t>*100</a:t>
                </a:r>
              </a:p>
              <a:p>
                <a:endParaRPr lang="en-IN" dirty="0"/>
              </a:p>
              <a:p>
                <a:endParaRPr lang="en-IN" dirty="0"/>
              </a:p>
            </p:txBody>
          </p:sp>
        </mc:Choice>
        <mc:Fallback xmlns="">
          <p:sp>
            <p:nvSpPr>
              <p:cNvPr id="4" name="Content Placeholder 3">
                <a:extLst>
                  <a:ext uri="{FF2B5EF4-FFF2-40B4-BE49-F238E27FC236}">
                    <a16:creationId xmlns:a16="http://schemas.microsoft.com/office/drawing/2014/main" id="{752FC0ED-67A1-F5C4-A027-A33619D9C4D0}"/>
                  </a:ext>
                </a:extLst>
              </p:cNvPr>
              <p:cNvSpPr>
                <a:spLocks noGrp="1" noRot="1" noChangeAspect="1" noMove="1" noResize="1" noEditPoints="1" noAdjustHandles="1" noChangeArrowheads="1" noChangeShapeType="1" noTextEdit="1"/>
              </p:cNvSpPr>
              <p:nvPr>
                <p:ph sz="quarter" idx="13"/>
              </p:nvPr>
            </p:nvSpPr>
            <p:spPr>
              <a:blipFill>
                <a:blip r:embed="rId2"/>
                <a:stretch>
                  <a:fillRect l="-1923" t="-1677" r="-107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B1A2B60E-7BB9-9EAD-8E7F-9F716E37A57F}"/>
              </a:ext>
            </a:extLst>
          </p:cNvPr>
          <p:cNvSpPr>
            <a:spLocks noGrp="1"/>
          </p:cNvSpPr>
          <p:nvPr>
            <p:ph type="sldNum" sz="quarter" idx="12"/>
          </p:nvPr>
        </p:nvSpPr>
        <p:spPr/>
        <p:txBody>
          <a:bodyPr/>
          <a:lstStyle/>
          <a:p>
            <a:fld id="{294A09A9-5501-47C1-A89A-A340965A2BE2}" type="slidenum">
              <a:rPr lang="en-US" smtClean="0"/>
              <a:pPr/>
              <a:t>10</a:t>
            </a:fld>
            <a:endParaRPr lang="en-US" dirty="0">
              <a:latin typeface="+mn-lt"/>
            </a:endParaRPr>
          </a:p>
        </p:txBody>
      </p:sp>
    </p:spTree>
    <p:extLst>
      <p:ext uri="{BB962C8B-B14F-4D97-AF65-F5344CB8AC3E}">
        <p14:creationId xmlns:p14="http://schemas.microsoft.com/office/powerpoint/2010/main" val="45408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90EF-A523-F822-6BA5-5887DD6051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E8B391-E761-A55E-CB81-B99B4129DE06}"/>
              </a:ext>
            </a:extLst>
          </p:cNvPr>
          <p:cNvSpPr>
            <a:spLocks noGrp="1"/>
          </p:cNvSpPr>
          <p:nvPr>
            <p:ph sz="quarter" idx="14"/>
          </p:nvPr>
        </p:nvSpPr>
        <p:spPr/>
        <p:txBody>
          <a:bodyPr/>
          <a:lstStyle/>
          <a:p>
            <a:endParaRPr lang="en-IN" dirty="0"/>
          </a:p>
        </p:txBody>
      </p:sp>
      <p:sp>
        <p:nvSpPr>
          <p:cNvPr id="4" name="Content Placeholder 3">
            <a:extLst>
              <a:ext uri="{FF2B5EF4-FFF2-40B4-BE49-F238E27FC236}">
                <a16:creationId xmlns:a16="http://schemas.microsoft.com/office/drawing/2014/main" id="{9A174AB6-4D67-ED3B-03A2-0F7D40145318}"/>
              </a:ext>
            </a:extLst>
          </p:cNvPr>
          <p:cNvSpPr>
            <a:spLocks noGrp="1"/>
          </p:cNvSpPr>
          <p:nvPr>
            <p:ph sz="quarter" idx="13"/>
          </p:nvPr>
        </p:nvSpPr>
        <p:spPr/>
        <p:txBody>
          <a:bodyPr>
            <a:normAutofit/>
          </a:bodyPr>
          <a:lstStyle/>
          <a:p>
            <a:endParaRPr lang="en-IN" dirty="0"/>
          </a:p>
        </p:txBody>
      </p:sp>
      <p:sp>
        <p:nvSpPr>
          <p:cNvPr id="5" name="Slide Number Placeholder 4">
            <a:extLst>
              <a:ext uri="{FF2B5EF4-FFF2-40B4-BE49-F238E27FC236}">
                <a16:creationId xmlns:a16="http://schemas.microsoft.com/office/drawing/2014/main" id="{480E9C3F-99DA-C878-E00E-392F2A8F8ABE}"/>
              </a:ext>
            </a:extLst>
          </p:cNvPr>
          <p:cNvSpPr>
            <a:spLocks noGrp="1"/>
          </p:cNvSpPr>
          <p:nvPr>
            <p:ph type="sldNum" sz="quarter" idx="12"/>
          </p:nvPr>
        </p:nvSpPr>
        <p:spPr/>
        <p:txBody>
          <a:bodyPr/>
          <a:lstStyle/>
          <a:p>
            <a:fld id="{294A09A9-5501-47C1-A89A-A340965A2BE2}" type="slidenum">
              <a:rPr lang="en-US" smtClean="0"/>
              <a:pPr/>
              <a:t>11</a:t>
            </a:fld>
            <a:endParaRPr lang="en-US" dirty="0">
              <a:latin typeface="+mn-lt"/>
            </a:endParaRPr>
          </a:p>
        </p:txBody>
      </p:sp>
      <p:pic>
        <p:nvPicPr>
          <p:cNvPr id="7" name="Picture 6">
            <a:extLst>
              <a:ext uri="{FF2B5EF4-FFF2-40B4-BE49-F238E27FC236}">
                <a16:creationId xmlns:a16="http://schemas.microsoft.com/office/drawing/2014/main" id="{B1D46196-4762-CCBA-F5B3-B1929F33C193}"/>
              </a:ext>
            </a:extLst>
          </p:cNvPr>
          <p:cNvPicPr>
            <a:picLocks noChangeAspect="1"/>
          </p:cNvPicPr>
          <p:nvPr/>
        </p:nvPicPr>
        <p:blipFill>
          <a:blip r:embed="rId2"/>
          <a:stretch>
            <a:fillRect/>
          </a:stretch>
        </p:blipFill>
        <p:spPr>
          <a:xfrm>
            <a:off x="594360" y="584004"/>
            <a:ext cx="11003279" cy="3586779"/>
          </a:xfrm>
          <a:prstGeom prst="rect">
            <a:avLst/>
          </a:prstGeom>
        </p:spPr>
      </p:pic>
    </p:spTree>
    <p:extLst>
      <p:ext uri="{BB962C8B-B14F-4D97-AF65-F5344CB8AC3E}">
        <p14:creationId xmlns:p14="http://schemas.microsoft.com/office/powerpoint/2010/main" val="176443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BE74-F4CE-E828-0A16-71FB7234C8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D40FD9-563B-52E8-EB0C-2E1A26314314}"/>
              </a:ext>
            </a:extLst>
          </p:cNvPr>
          <p:cNvSpPr>
            <a:spLocks noGrp="1"/>
          </p:cNvSpPr>
          <p:nvPr>
            <p:ph sz="quarter" idx="14"/>
          </p:nvPr>
        </p:nvSpPr>
        <p:spPr/>
        <p:txBody>
          <a:bodyPr>
            <a:normAutofit/>
          </a:bodyPr>
          <a:lstStyle/>
          <a:p>
            <a:r>
              <a:rPr lang="en-IN" sz="4000" dirty="0"/>
              <a:t>Business Request – 4</a:t>
            </a:r>
          </a:p>
          <a:p>
            <a:endParaRPr lang="en-IN" sz="4000" dirty="0"/>
          </a:p>
          <a:p>
            <a:endParaRPr lang="en-IN" sz="4000" dirty="0"/>
          </a:p>
        </p:txBody>
      </p:sp>
      <p:sp>
        <p:nvSpPr>
          <p:cNvPr id="4" name="Content Placeholder 3">
            <a:extLst>
              <a:ext uri="{FF2B5EF4-FFF2-40B4-BE49-F238E27FC236}">
                <a16:creationId xmlns:a16="http://schemas.microsoft.com/office/drawing/2014/main" id="{BBD75274-FF07-BEE8-53CD-D57FAA8E6858}"/>
              </a:ext>
            </a:extLst>
          </p:cNvPr>
          <p:cNvSpPr>
            <a:spLocks noGrp="1"/>
          </p:cNvSpPr>
          <p:nvPr>
            <p:ph sz="quarter" idx="13"/>
          </p:nvPr>
        </p:nvSpPr>
        <p:spPr/>
        <p:txBody>
          <a:bodyPr/>
          <a:lstStyle/>
          <a:p>
            <a:r>
              <a:rPr lang="en-US" b="1" dirty="0"/>
              <a:t>Identify Cities with Highest and Lowest Total New Passengers</a:t>
            </a:r>
            <a:endParaRPr lang="en-US" dirty="0"/>
          </a:p>
          <a:p>
            <a:r>
              <a:rPr lang="en-US" dirty="0"/>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p>
          <a:p>
            <a:endParaRPr lang="en-IN" dirty="0"/>
          </a:p>
        </p:txBody>
      </p:sp>
      <p:sp>
        <p:nvSpPr>
          <p:cNvPr id="5" name="Slide Number Placeholder 4">
            <a:extLst>
              <a:ext uri="{FF2B5EF4-FFF2-40B4-BE49-F238E27FC236}">
                <a16:creationId xmlns:a16="http://schemas.microsoft.com/office/drawing/2014/main" id="{E6D74480-51C8-BD92-D51D-4D9EF70E38C6}"/>
              </a:ext>
            </a:extLst>
          </p:cNvPr>
          <p:cNvSpPr>
            <a:spLocks noGrp="1"/>
          </p:cNvSpPr>
          <p:nvPr>
            <p:ph type="sldNum" sz="quarter" idx="12"/>
          </p:nvPr>
        </p:nvSpPr>
        <p:spPr/>
        <p:txBody>
          <a:bodyPr/>
          <a:lstStyle/>
          <a:p>
            <a:fld id="{294A09A9-5501-47C1-A89A-A340965A2BE2}" type="slidenum">
              <a:rPr lang="en-US" smtClean="0"/>
              <a:pPr/>
              <a:t>12</a:t>
            </a:fld>
            <a:endParaRPr lang="en-US" dirty="0">
              <a:latin typeface="+mn-lt"/>
            </a:endParaRPr>
          </a:p>
        </p:txBody>
      </p:sp>
    </p:spTree>
    <p:extLst>
      <p:ext uri="{BB962C8B-B14F-4D97-AF65-F5344CB8AC3E}">
        <p14:creationId xmlns:p14="http://schemas.microsoft.com/office/powerpoint/2010/main" val="7570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0DC-441D-D684-6652-A8B92D695E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DE790B-BDA2-90C1-F5BC-C51F44C3B289}"/>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6913255D-E285-4A9F-07DA-7CCAB391E6D4}"/>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1F7BA48E-0790-7115-39AF-78DBB50CDB62}"/>
              </a:ext>
            </a:extLst>
          </p:cNvPr>
          <p:cNvSpPr>
            <a:spLocks noGrp="1"/>
          </p:cNvSpPr>
          <p:nvPr>
            <p:ph type="sldNum" sz="quarter" idx="12"/>
          </p:nvPr>
        </p:nvSpPr>
        <p:spPr/>
        <p:txBody>
          <a:bodyPr/>
          <a:lstStyle/>
          <a:p>
            <a:fld id="{294A09A9-5501-47C1-A89A-A340965A2BE2}" type="slidenum">
              <a:rPr lang="en-US" smtClean="0"/>
              <a:pPr/>
              <a:t>13</a:t>
            </a:fld>
            <a:endParaRPr lang="en-US" dirty="0">
              <a:latin typeface="+mn-lt"/>
            </a:endParaRPr>
          </a:p>
        </p:txBody>
      </p:sp>
      <p:pic>
        <p:nvPicPr>
          <p:cNvPr id="7" name="Picture 6">
            <a:extLst>
              <a:ext uri="{FF2B5EF4-FFF2-40B4-BE49-F238E27FC236}">
                <a16:creationId xmlns:a16="http://schemas.microsoft.com/office/drawing/2014/main" id="{9EE6D7ED-21AE-27DA-5E9B-2864C51E4F40}"/>
              </a:ext>
            </a:extLst>
          </p:cNvPr>
          <p:cNvPicPr>
            <a:picLocks noChangeAspect="1"/>
          </p:cNvPicPr>
          <p:nvPr/>
        </p:nvPicPr>
        <p:blipFill>
          <a:blip r:embed="rId2"/>
          <a:stretch>
            <a:fillRect/>
          </a:stretch>
        </p:blipFill>
        <p:spPr>
          <a:xfrm>
            <a:off x="594360" y="584005"/>
            <a:ext cx="10984230" cy="4454526"/>
          </a:xfrm>
          <a:prstGeom prst="rect">
            <a:avLst/>
          </a:prstGeom>
        </p:spPr>
      </p:pic>
    </p:spTree>
    <p:extLst>
      <p:ext uri="{BB962C8B-B14F-4D97-AF65-F5344CB8AC3E}">
        <p14:creationId xmlns:p14="http://schemas.microsoft.com/office/powerpoint/2010/main" val="151420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701F-AA10-F025-6E3D-C58A3540BC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E660A4-CD67-4528-F60A-E038DC3F3598}"/>
              </a:ext>
            </a:extLst>
          </p:cNvPr>
          <p:cNvSpPr>
            <a:spLocks noGrp="1"/>
          </p:cNvSpPr>
          <p:nvPr>
            <p:ph sz="quarter" idx="14"/>
          </p:nvPr>
        </p:nvSpPr>
        <p:spPr/>
        <p:txBody>
          <a:bodyPr>
            <a:normAutofit/>
          </a:bodyPr>
          <a:lstStyle/>
          <a:p>
            <a:r>
              <a:rPr lang="en-IN" sz="4000" dirty="0"/>
              <a:t>Business Request – 5</a:t>
            </a:r>
          </a:p>
          <a:p>
            <a:endParaRPr lang="en-IN" sz="4000" dirty="0"/>
          </a:p>
          <a:p>
            <a:endParaRPr lang="en-IN" sz="4000" dirty="0"/>
          </a:p>
          <a:p>
            <a:endParaRPr lang="en-IN" sz="4000" dirty="0"/>
          </a:p>
        </p:txBody>
      </p:sp>
      <p:sp>
        <p:nvSpPr>
          <p:cNvPr id="4" name="Content Placeholder 3">
            <a:extLst>
              <a:ext uri="{FF2B5EF4-FFF2-40B4-BE49-F238E27FC236}">
                <a16:creationId xmlns:a16="http://schemas.microsoft.com/office/drawing/2014/main" id="{A73FA304-805D-FDA2-262B-398FA1A420AC}"/>
              </a:ext>
            </a:extLst>
          </p:cNvPr>
          <p:cNvSpPr>
            <a:spLocks noGrp="1"/>
          </p:cNvSpPr>
          <p:nvPr>
            <p:ph sz="quarter" idx="13"/>
          </p:nvPr>
        </p:nvSpPr>
        <p:spPr/>
        <p:txBody>
          <a:bodyPr/>
          <a:lstStyle/>
          <a:p>
            <a:r>
              <a:rPr lang="en-US" b="1" dirty="0"/>
              <a:t>Identify Month with Highest Revenue for Each City</a:t>
            </a:r>
            <a:endParaRPr lang="en-US" dirty="0"/>
          </a:p>
          <a:p>
            <a:r>
              <a:rPr lang="en-US" dirty="0"/>
              <a:t>Generate a report that identifies the month with the highest revenue for each city. For each city, display the </a:t>
            </a:r>
            <a:r>
              <a:rPr lang="en-US" dirty="0" err="1"/>
              <a:t>month_name</a:t>
            </a:r>
            <a:r>
              <a:rPr lang="en-US" dirty="0"/>
              <a:t>, the revenue amount for that month, and the percentage contribution of that month’s revenue to the city’s total revenue.</a:t>
            </a:r>
          </a:p>
          <a:p>
            <a:endParaRPr lang="en-IN" dirty="0"/>
          </a:p>
        </p:txBody>
      </p:sp>
      <p:sp>
        <p:nvSpPr>
          <p:cNvPr id="5" name="Slide Number Placeholder 4">
            <a:extLst>
              <a:ext uri="{FF2B5EF4-FFF2-40B4-BE49-F238E27FC236}">
                <a16:creationId xmlns:a16="http://schemas.microsoft.com/office/drawing/2014/main" id="{F1FFBE74-165C-A9D5-7180-3DAFE993BD82}"/>
              </a:ext>
            </a:extLst>
          </p:cNvPr>
          <p:cNvSpPr>
            <a:spLocks noGrp="1"/>
          </p:cNvSpPr>
          <p:nvPr>
            <p:ph type="sldNum" sz="quarter" idx="12"/>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828337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B68C-1026-0750-824C-425DAE3286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2A376F-CB94-2302-01FB-2323FC52258B}"/>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18D2CE28-027A-729E-7003-0303B09DEBAB}"/>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5E2986EE-025D-25F2-8A34-1A901054E7EE}"/>
              </a:ext>
            </a:extLst>
          </p:cNvPr>
          <p:cNvSpPr>
            <a:spLocks noGrp="1"/>
          </p:cNvSpPr>
          <p:nvPr>
            <p:ph type="sldNum" sz="quarter" idx="12"/>
          </p:nvPr>
        </p:nvSpPr>
        <p:spPr/>
        <p:txBody>
          <a:bodyPr/>
          <a:lstStyle/>
          <a:p>
            <a:fld id="{294A09A9-5501-47C1-A89A-A340965A2BE2}" type="slidenum">
              <a:rPr lang="en-US" smtClean="0"/>
              <a:pPr/>
              <a:t>15</a:t>
            </a:fld>
            <a:endParaRPr lang="en-US" dirty="0">
              <a:latin typeface="+mn-lt"/>
            </a:endParaRPr>
          </a:p>
        </p:txBody>
      </p:sp>
      <p:pic>
        <p:nvPicPr>
          <p:cNvPr id="7" name="Picture 6">
            <a:extLst>
              <a:ext uri="{FF2B5EF4-FFF2-40B4-BE49-F238E27FC236}">
                <a16:creationId xmlns:a16="http://schemas.microsoft.com/office/drawing/2014/main" id="{59C1639F-7FEA-3F9C-8C75-84B3FF4405BF}"/>
              </a:ext>
            </a:extLst>
          </p:cNvPr>
          <p:cNvPicPr>
            <a:picLocks noChangeAspect="1"/>
          </p:cNvPicPr>
          <p:nvPr/>
        </p:nvPicPr>
        <p:blipFill>
          <a:blip r:embed="rId2"/>
          <a:stretch>
            <a:fillRect/>
          </a:stretch>
        </p:blipFill>
        <p:spPr>
          <a:xfrm>
            <a:off x="603885" y="584005"/>
            <a:ext cx="10984230" cy="4707527"/>
          </a:xfrm>
          <a:prstGeom prst="rect">
            <a:avLst/>
          </a:prstGeom>
        </p:spPr>
      </p:pic>
    </p:spTree>
    <p:extLst>
      <p:ext uri="{BB962C8B-B14F-4D97-AF65-F5344CB8AC3E}">
        <p14:creationId xmlns:p14="http://schemas.microsoft.com/office/powerpoint/2010/main" val="44617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4BE8-DEDD-8B2B-7D24-1161611512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12C0D3-257D-3770-5AEA-8CA98494998B}"/>
              </a:ext>
            </a:extLst>
          </p:cNvPr>
          <p:cNvSpPr>
            <a:spLocks noGrp="1"/>
          </p:cNvSpPr>
          <p:nvPr>
            <p:ph sz="quarter" idx="14"/>
          </p:nvPr>
        </p:nvSpPr>
        <p:spPr/>
        <p:txBody>
          <a:bodyPr>
            <a:normAutofit/>
          </a:bodyPr>
          <a:lstStyle/>
          <a:p>
            <a:r>
              <a:rPr lang="en-IN" sz="4000" dirty="0"/>
              <a:t>Business Request - 6</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CEB469F-484D-7513-7707-FC5C60B00F5C}"/>
                  </a:ext>
                </a:extLst>
              </p:cNvPr>
              <p:cNvSpPr>
                <a:spLocks noGrp="1"/>
              </p:cNvSpPr>
              <p:nvPr>
                <p:ph sz="quarter" idx="13"/>
              </p:nvPr>
            </p:nvSpPr>
            <p:spPr/>
            <p:txBody>
              <a:bodyPr/>
              <a:lstStyle/>
              <a:p>
                <a:r>
                  <a:rPr lang="en-US" b="1" dirty="0"/>
                  <a:t>Repeat Passenger Rate Analysis</a:t>
                </a:r>
                <a:endParaRPr lang="en-US" dirty="0"/>
              </a:p>
              <a:p>
                <a:r>
                  <a:rPr lang="en-US" dirty="0"/>
                  <a:t>Generate a report that calculates two metrics:</a:t>
                </a:r>
              </a:p>
              <a:p>
                <a:pPr>
                  <a:buFont typeface="+mj-lt"/>
                  <a:buAutoNum type="arabicPeriod"/>
                </a:pPr>
                <a:r>
                  <a:rPr lang="en-US" b="1" dirty="0"/>
                  <a:t>Monthly Repeat Passenger Rate:</a:t>
                </a:r>
                <a:r>
                  <a:rPr lang="en-US" dirty="0"/>
                  <a:t> Calculate the repeat passenger rate for each city and month by comparing the number of repeat passengers to the total passengers.</a:t>
                </a:r>
              </a:p>
              <a:p>
                <a:pPr>
                  <a:buFont typeface="+mj-lt"/>
                  <a:buAutoNum type="arabicPeriod"/>
                </a:pPr>
                <a:r>
                  <a:rPr lang="en-US" b="1" dirty="0"/>
                  <a:t>City-wide Repeat Passenger Rate:</a:t>
                </a:r>
                <a:r>
                  <a:rPr lang="en-US" dirty="0"/>
                  <a:t> Calculate the overall repeat passenger rate for each city, considering all passengers across months.</a:t>
                </a:r>
              </a:p>
              <a:p>
                <a:endParaRPr lang="en-IN" dirty="0"/>
              </a:p>
              <a:p>
                <a:r>
                  <a:rPr lang="en-IN" dirty="0" err="1"/>
                  <a:t>Monthly_repeat_passenger_rate</a:t>
                </a:r>
                <a:r>
                  <a:rPr lang="en-IN" dirty="0"/>
                  <a:t>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𝑅𝑒𝑝𝑒𝑎𝑡</m:t>
                        </m:r>
                        <m:r>
                          <a:rPr lang="en-US" b="0" i="1" smtClean="0">
                            <a:latin typeface="Cambria Math" panose="02040503050406030204" pitchFamily="18" charset="0"/>
                          </a:rPr>
                          <m:t>_</m:t>
                        </m:r>
                        <m:r>
                          <a:rPr lang="en-US" b="0" i="1" smtClean="0">
                            <a:latin typeface="Cambria Math" panose="02040503050406030204" pitchFamily="18" charset="0"/>
                          </a:rPr>
                          <m:t>𝑝𝑎𝑠𝑠𝑒𝑛𝑔𝑒𝑟</m:t>
                        </m:r>
                      </m:num>
                      <m:den>
                        <m:r>
                          <a:rPr lang="en-US" b="0" i="1" smtClean="0">
                            <a:latin typeface="Cambria Math" panose="02040503050406030204" pitchFamily="18" charset="0"/>
                          </a:rPr>
                          <m:t>𝑇𝑜𝑡𝑎𝑙</m:t>
                        </m:r>
                        <m:r>
                          <a:rPr lang="en-US" b="0" i="1" smtClean="0">
                            <a:latin typeface="Cambria Math" panose="02040503050406030204" pitchFamily="18" charset="0"/>
                          </a:rPr>
                          <m:t>_</m:t>
                        </m:r>
                        <m:r>
                          <a:rPr lang="en-US" b="0" i="1" smtClean="0">
                            <a:latin typeface="Cambria Math" panose="02040503050406030204" pitchFamily="18" charset="0"/>
                          </a:rPr>
                          <m:t>𝑝𝑎𝑠𝑠𝑒𝑛𝑔𝑒𝑟</m:t>
                        </m:r>
                      </m:den>
                    </m:f>
                  </m:oMath>
                </a14:m>
                <a:r>
                  <a:rPr lang="en-IN" dirty="0"/>
                  <a:t>*100</a:t>
                </a:r>
              </a:p>
              <a:p>
                <a:endParaRPr lang="en-IN" dirty="0"/>
              </a:p>
            </p:txBody>
          </p:sp>
        </mc:Choice>
        <mc:Fallback xmlns="">
          <p:sp>
            <p:nvSpPr>
              <p:cNvPr id="4" name="Content Placeholder 3">
                <a:extLst>
                  <a:ext uri="{FF2B5EF4-FFF2-40B4-BE49-F238E27FC236}">
                    <a16:creationId xmlns:a16="http://schemas.microsoft.com/office/drawing/2014/main" id="{8CEB469F-484D-7513-7707-FC5C60B00F5C}"/>
                  </a:ext>
                </a:extLst>
              </p:cNvPr>
              <p:cNvSpPr>
                <a:spLocks noGrp="1" noRot="1" noChangeAspect="1" noMove="1" noResize="1" noEditPoints="1" noAdjustHandles="1" noChangeArrowheads="1" noChangeShapeType="1" noTextEdit="1"/>
              </p:cNvSpPr>
              <p:nvPr>
                <p:ph sz="quarter" idx="13"/>
              </p:nvPr>
            </p:nvSpPr>
            <p:spPr>
              <a:blipFill>
                <a:blip r:embed="rId2"/>
                <a:stretch>
                  <a:fillRect l="-1923" t="-167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D22D2F41-6381-2ACF-BF1A-C4034121934E}"/>
              </a:ext>
            </a:extLst>
          </p:cNvPr>
          <p:cNvSpPr>
            <a:spLocks noGrp="1"/>
          </p:cNvSpPr>
          <p:nvPr>
            <p:ph type="sldNum" sz="quarter" idx="12"/>
          </p:nvPr>
        </p:nvSpPr>
        <p:spPr/>
        <p:txBody>
          <a:bodyPr/>
          <a:lstStyle/>
          <a:p>
            <a:fld id="{294A09A9-5501-47C1-A89A-A340965A2BE2}" type="slidenum">
              <a:rPr lang="en-US" smtClean="0"/>
              <a:pPr/>
              <a:t>16</a:t>
            </a:fld>
            <a:endParaRPr lang="en-US" dirty="0">
              <a:latin typeface="+mn-lt"/>
            </a:endParaRPr>
          </a:p>
        </p:txBody>
      </p:sp>
    </p:spTree>
    <p:extLst>
      <p:ext uri="{BB962C8B-B14F-4D97-AF65-F5344CB8AC3E}">
        <p14:creationId xmlns:p14="http://schemas.microsoft.com/office/powerpoint/2010/main" val="5190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2BC0-14B8-1AE5-BE64-F65F88073E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281C82-227C-8F3A-9D24-1BEE18EB0290}"/>
              </a:ext>
            </a:extLst>
          </p:cNvPr>
          <p:cNvSpPr>
            <a:spLocks noGrp="1"/>
          </p:cNvSpPr>
          <p:nvPr>
            <p:ph sz="quarter" idx="14"/>
          </p:nvPr>
        </p:nvSpPr>
        <p:spPr/>
        <p:txBody>
          <a:bodyPr/>
          <a:lstStyle/>
          <a:p>
            <a:endParaRPr lang="en-IN"/>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7FA657F-BEC2-56F6-1C69-B5C55C2FF170}"/>
                  </a:ext>
                </a:extLst>
              </p:cNvPr>
              <p:cNvSpPr>
                <a:spLocks noGrp="1"/>
              </p:cNvSpPr>
              <p:nvPr>
                <p:ph sz="quarter" idx="13"/>
              </p:nvPr>
            </p:nvSpPr>
            <p:spPr/>
            <p:txBody>
              <a:bodyPr/>
              <a:lstStyle/>
              <a:p>
                <a:r>
                  <a:rPr lang="en-US" dirty="0"/>
                  <a:t>City_wide_repeat_rate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𝑠𝑢𝑚</m:t>
                        </m:r>
                        <m:r>
                          <a:rPr lang="en-US" b="0" i="1" smtClean="0">
                            <a:latin typeface="Cambria Math" panose="02040503050406030204" pitchFamily="18" charset="0"/>
                          </a:rPr>
                          <m:t>_</m:t>
                        </m:r>
                        <m:r>
                          <a:rPr lang="en-US" b="0" i="1" smtClean="0">
                            <a:latin typeface="Cambria Math" panose="02040503050406030204" pitchFamily="18" charset="0"/>
                          </a:rPr>
                          <m:t>𝑟𝑒𝑝𝑒𝑎𝑡</m:t>
                        </m:r>
                        <m:r>
                          <a:rPr lang="en-US" b="0" i="1" smtClean="0">
                            <a:latin typeface="Cambria Math" panose="02040503050406030204" pitchFamily="18" charset="0"/>
                          </a:rPr>
                          <m:t>_</m:t>
                        </m:r>
                        <m:r>
                          <a:rPr lang="en-US" b="0" i="1" smtClean="0">
                            <a:latin typeface="Cambria Math" panose="02040503050406030204" pitchFamily="18" charset="0"/>
                          </a:rPr>
                          <m:t>𝑝𝑎𝑠𝑠𝑒𝑛𝑔𝑒𝑟</m:t>
                        </m:r>
                      </m:num>
                      <m:den>
                        <m:r>
                          <a:rPr lang="en-US" b="0" i="1" smtClean="0">
                            <a:latin typeface="Cambria Math" panose="02040503050406030204" pitchFamily="18" charset="0"/>
                          </a:rPr>
                          <m:t>𝑠𝑢𝑚</m:t>
                        </m:r>
                        <m:r>
                          <a:rPr lang="en-US" b="0" i="1" smtClean="0">
                            <a:latin typeface="Cambria Math" panose="02040503050406030204" pitchFamily="18" charset="0"/>
                          </a:rPr>
                          <m:t>_</m:t>
                        </m:r>
                        <m:r>
                          <a:rPr lang="en-US" b="0" i="1" smtClean="0">
                            <a:latin typeface="Cambria Math" panose="02040503050406030204" pitchFamily="18" charset="0"/>
                          </a:rPr>
                          <m:t>𝑡𝑜𝑡𝑎𝑙</m:t>
                        </m:r>
                        <m:r>
                          <a:rPr lang="en-US" b="0" i="1" smtClean="0">
                            <a:latin typeface="Cambria Math" panose="02040503050406030204" pitchFamily="18" charset="0"/>
                          </a:rPr>
                          <m:t>_</m:t>
                        </m:r>
                        <m:r>
                          <a:rPr lang="en-US" b="0" i="1" smtClean="0">
                            <a:latin typeface="Cambria Math" panose="02040503050406030204" pitchFamily="18" charset="0"/>
                          </a:rPr>
                          <m:t>𝑝𝑎𝑠𝑠𝑒𝑛𝑔𝑒𝑟</m:t>
                        </m:r>
                      </m:den>
                    </m:f>
                  </m:oMath>
                </a14:m>
                <a:r>
                  <a:rPr lang="en-IN" dirty="0"/>
                  <a:t>*100 </a:t>
                </a:r>
              </a:p>
            </p:txBody>
          </p:sp>
        </mc:Choice>
        <mc:Fallback xmlns="">
          <p:sp>
            <p:nvSpPr>
              <p:cNvPr id="4" name="Content Placeholder 3">
                <a:extLst>
                  <a:ext uri="{FF2B5EF4-FFF2-40B4-BE49-F238E27FC236}">
                    <a16:creationId xmlns:a16="http://schemas.microsoft.com/office/drawing/2014/main" id="{87FA657F-BEC2-56F6-1C69-B5C55C2FF170}"/>
                  </a:ext>
                </a:extLst>
              </p:cNvPr>
              <p:cNvSpPr>
                <a:spLocks noGrp="1" noRot="1" noChangeAspect="1" noMove="1" noResize="1" noEditPoints="1" noAdjustHandles="1" noChangeArrowheads="1" noChangeShapeType="1" noTextEdit="1"/>
              </p:cNvSpPr>
              <p:nvPr>
                <p:ph sz="quarter" idx="13"/>
              </p:nvPr>
            </p:nvSpPr>
            <p:spPr>
              <a:blipFill>
                <a:blip r:embed="rId2"/>
                <a:stretch>
                  <a:fillRect l="-1923" t="-45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CCD913E3-C47E-D65C-8C8A-1F689F527B6C}"/>
              </a:ext>
            </a:extLst>
          </p:cNvPr>
          <p:cNvSpPr>
            <a:spLocks noGrp="1"/>
          </p:cNvSpPr>
          <p:nvPr>
            <p:ph type="sldNum" sz="quarter" idx="12"/>
          </p:nvPr>
        </p:nvSpPr>
        <p:spPr/>
        <p:txBody>
          <a:bodyPr/>
          <a:lstStyle/>
          <a:p>
            <a:fld id="{294A09A9-5501-47C1-A89A-A340965A2BE2}" type="slidenum">
              <a:rPr lang="en-US" smtClean="0"/>
              <a:pPr/>
              <a:t>17</a:t>
            </a:fld>
            <a:endParaRPr lang="en-US" dirty="0">
              <a:latin typeface="+mn-lt"/>
            </a:endParaRPr>
          </a:p>
        </p:txBody>
      </p:sp>
      <p:pic>
        <p:nvPicPr>
          <p:cNvPr id="7" name="Picture 6">
            <a:extLst>
              <a:ext uri="{FF2B5EF4-FFF2-40B4-BE49-F238E27FC236}">
                <a16:creationId xmlns:a16="http://schemas.microsoft.com/office/drawing/2014/main" id="{6AC0A4B2-DDDF-CD68-F8B3-0AFEE5C538D3}"/>
              </a:ext>
            </a:extLst>
          </p:cNvPr>
          <p:cNvPicPr>
            <a:picLocks noChangeAspect="1"/>
          </p:cNvPicPr>
          <p:nvPr/>
        </p:nvPicPr>
        <p:blipFill>
          <a:blip r:embed="rId3"/>
          <a:stretch>
            <a:fillRect/>
          </a:stretch>
        </p:blipFill>
        <p:spPr>
          <a:xfrm>
            <a:off x="594360" y="1551847"/>
            <a:ext cx="10993755" cy="4490630"/>
          </a:xfrm>
          <a:prstGeom prst="rect">
            <a:avLst/>
          </a:prstGeom>
        </p:spPr>
      </p:pic>
    </p:spTree>
    <p:extLst>
      <p:ext uri="{BB962C8B-B14F-4D97-AF65-F5344CB8AC3E}">
        <p14:creationId xmlns:p14="http://schemas.microsoft.com/office/powerpoint/2010/main" val="3472919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3666-83A2-348B-AA18-67BFF0A688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5603DB-BCF9-2D5C-1A5C-2963BEEA1B88}"/>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BFC0896D-9730-7B41-9B1C-ECA4CA038A94}"/>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058766ED-A7A9-7F46-FD5E-1C166B58AD50}"/>
              </a:ext>
            </a:extLst>
          </p:cNvPr>
          <p:cNvSpPr>
            <a:spLocks noGrp="1"/>
          </p:cNvSpPr>
          <p:nvPr>
            <p:ph type="sldNum" sz="quarter" idx="12"/>
          </p:nvPr>
        </p:nvSpPr>
        <p:spPr/>
        <p:txBody>
          <a:bodyPr/>
          <a:lstStyle/>
          <a:p>
            <a:fld id="{294A09A9-5501-47C1-A89A-A340965A2BE2}" type="slidenum">
              <a:rPr lang="en-US" smtClean="0"/>
              <a:pPr/>
              <a:t>18</a:t>
            </a:fld>
            <a:endParaRPr lang="en-US" dirty="0">
              <a:latin typeface="+mn-lt"/>
            </a:endParaRPr>
          </a:p>
        </p:txBody>
      </p:sp>
      <p:pic>
        <p:nvPicPr>
          <p:cNvPr id="7" name="Picture 6">
            <a:extLst>
              <a:ext uri="{FF2B5EF4-FFF2-40B4-BE49-F238E27FC236}">
                <a16:creationId xmlns:a16="http://schemas.microsoft.com/office/drawing/2014/main" id="{F753DE1F-180D-85C8-F296-AA934AAAC03E}"/>
              </a:ext>
            </a:extLst>
          </p:cNvPr>
          <p:cNvPicPr>
            <a:picLocks noChangeAspect="1"/>
          </p:cNvPicPr>
          <p:nvPr/>
        </p:nvPicPr>
        <p:blipFill>
          <a:blip r:embed="rId2"/>
          <a:stretch>
            <a:fillRect/>
          </a:stretch>
        </p:blipFill>
        <p:spPr>
          <a:xfrm>
            <a:off x="575311" y="1981249"/>
            <a:ext cx="11003279" cy="4246743"/>
          </a:xfrm>
          <a:prstGeom prst="rect">
            <a:avLst/>
          </a:prstGeom>
        </p:spPr>
      </p:pic>
      <p:pic>
        <p:nvPicPr>
          <p:cNvPr id="11" name="Picture 10">
            <a:extLst>
              <a:ext uri="{FF2B5EF4-FFF2-40B4-BE49-F238E27FC236}">
                <a16:creationId xmlns:a16="http://schemas.microsoft.com/office/drawing/2014/main" id="{268496FD-011B-AC17-2AE6-3BA6E8B1C1A3}"/>
              </a:ext>
            </a:extLst>
          </p:cNvPr>
          <p:cNvPicPr>
            <a:picLocks noChangeAspect="1"/>
          </p:cNvPicPr>
          <p:nvPr/>
        </p:nvPicPr>
        <p:blipFill>
          <a:blip r:embed="rId3"/>
          <a:stretch>
            <a:fillRect/>
          </a:stretch>
        </p:blipFill>
        <p:spPr>
          <a:xfrm>
            <a:off x="584836" y="584004"/>
            <a:ext cx="10993754" cy="1397245"/>
          </a:xfrm>
          <a:prstGeom prst="rect">
            <a:avLst/>
          </a:prstGeom>
        </p:spPr>
      </p:pic>
    </p:spTree>
    <p:extLst>
      <p:ext uri="{BB962C8B-B14F-4D97-AF65-F5344CB8AC3E}">
        <p14:creationId xmlns:p14="http://schemas.microsoft.com/office/powerpoint/2010/main" val="358032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5111-BD80-E0F4-B673-C379CCD57F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586354-2627-2B36-111F-26AB2F773309}"/>
              </a:ext>
            </a:extLst>
          </p:cNvPr>
          <p:cNvSpPr>
            <a:spLocks noGrp="1"/>
          </p:cNvSpPr>
          <p:nvPr>
            <p:ph sz="quarter" idx="14"/>
          </p:nvPr>
        </p:nvSpPr>
        <p:spPr/>
        <p:txBody>
          <a:bodyPr/>
          <a:lstStyle/>
          <a:p>
            <a:endParaRPr lang="en-IN" dirty="0"/>
          </a:p>
        </p:txBody>
      </p:sp>
      <p:sp>
        <p:nvSpPr>
          <p:cNvPr id="4" name="Content Placeholder 3">
            <a:extLst>
              <a:ext uri="{FF2B5EF4-FFF2-40B4-BE49-F238E27FC236}">
                <a16:creationId xmlns:a16="http://schemas.microsoft.com/office/drawing/2014/main" id="{6AADD14B-28E5-F16A-8FCC-BB4B64659B10}"/>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4F6A3EF9-C81F-8820-3C54-BD83C7718120}"/>
              </a:ext>
            </a:extLst>
          </p:cNvPr>
          <p:cNvSpPr>
            <a:spLocks noGrp="1"/>
          </p:cNvSpPr>
          <p:nvPr>
            <p:ph type="sldNum" sz="quarter" idx="12"/>
          </p:nvPr>
        </p:nvSpPr>
        <p:spPr/>
        <p:txBody>
          <a:bodyPr/>
          <a:lstStyle/>
          <a:p>
            <a:fld id="{294A09A9-5501-47C1-A89A-A340965A2BE2}" type="slidenum">
              <a:rPr lang="en-US" smtClean="0"/>
              <a:pPr/>
              <a:t>19</a:t>
            </a:fld>
            <a:endParaRPr lang="en-US" dirty="0">
              <a:latin typeface="+mn-lt"/>
            </a:endParaRPr>
          </a:p>
        </p:txBody>
      </p:sp>
      <p:pic>
        <p:nvPicPr>
          <p:cNvPr id="7" name="Picture 6">
            <a:extLst>
              <a:ext uri="{FF2B5EF4-FFF2-40B4-BE49-F238E27FC236}">
                <a16:creationId xmlns:a16="http://schemas.microsoft.com/office/drawing/2014/main" id="{D34832EE-6D06-F67C-E87C-13E0BCE79422}"/>
              </a:ext>
            </a:extLst>
          </p:cNvPr>
          <p:cNvPicPr>
            <a:picLocks noChangeAspect="1"/>
          </p:cNvPicPr>
          <p:nvPr/>
        </p:nvPicPr>
        <p:blipFill>
          <a:blip r:embed="rId2"/>
          <a:stretch>
            <a:fillRect/>
          </a:stretch>
        </p:blipFill>
        <p:spPr>
          <a:xfrm>
            <a:off x="594360" y="2153850"/>
            <a:ext cx="11098120" cy="2931333"/>
          </a:xfrm>
          <a:prstGeom prst="rect">
            <a:avLst/>
          </a:prstGeom>
        </p:spPr>
      </p:pic>
      <p:pic>
        <p:nvPicPr>
          <p:cNvPr id="8" name="Picture 7">
            <a:extLst>
              <a:ext uri="{FF2B5EF4-FFF2-40B4-BE49-F238E27FC236}">
                <a16:creationId xmlns:a16="http://schemas.microsoft.com/office/drawing/2014/main" id="{8E589D6D-C669-7141-0C56-0E4E09C5B59C}"/>
              </a:ext>
            </a:extLst>
          </p:cNvPr>
          <p:cNvPicPr>
            <a:picLocks noChangeAspect="1"/>
          </p:cNvPicPr>
          <p:nvPr/>
        </p:nvPicPr>
        <p:blipFill>
          <a:blip r:embed="rId3"/>
          <a:stretch>
            <a:fillRect/>
          </a:stretch>
        </p:blipFill>
        <p:spPr>
          <a:xfrm>
            <a:off x="594360" y="584005"/>
            <a:ext cx="11003278" cy="1520942"/>
          </a:xfrm>
          <a:prstGeom prst="rect">
            <a:avLst/>
          </a:prstGeom>
        </p:spPr>
      </p:pic>
    </p:spTree>
    <p:extLst>
      <p:ext uri="{BB962C8B-B14F-4D97-AF65-F5344CB8AC3E}">
        <p14:creationId xmlns:p14="http://schemas.microsoft.com/office/powerpoint/2010/main" val="75347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Problem Statement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10487230" cy="3709987"/>
          </a:xfrm>
        </p:spPr>
        <p:txBody>
          <a:bodyPr tIns="457200">
            <a:normAutofit fontScale="85000" lnSpcReduction="10000"/>
          </a:bodyPr>
          <a:lstStyle/>
          <a:p>
            <a:pPr marL="0" indent="0">
              <a:lnSpc>
                <a:spcPct val="110000"/>
              </a:lnSpc>
              <a:buNone/>
            </a:pPr>
            <a:r>
              <a:rPr lang="en-US" b="0" dirty="0" err="1">
                <a:solidFill>
                  <a:schemeClr val="bg1"/>
                </a:solidFill>
                <a:latin typeface="Arial" panose="020B0604020202020204" pitchFamily="34" charset="0"/>
                <a:cs typeface="Arial" panose="020B0604020202020204" pitchFamily="34" charset="0"/>
              </a:rPr>
              <a:t>Goodcabs</a:t>
            </a:r>
            <a:r>
              <a:rPr lang="en-US" b="0" dirty="0">
                <a:solidFill>
                  <a:schemeClr val="bg1"/>
                </a:solidFill>
                <a:latin typeface="Arial" panose="020B0604020202020204" pitchFamily="34" charset="0"/>
                <a:cs typeface="Arial" panose="020B0604020202020204" pitchFamily="34" charset="0"/>
              </a:rPr>
              <a:t>, a cab service company established two years ago, has gained a strong foothold in the Indian market by focusing on tier-2 cities. Unlike other cab service providers, </a:t>
            </a:r>
            <a:r>
              <a:rPr lang="en-US" b="0" dirty="0" err="1">
                <a:solidFill>
                  <a:schemeClr val="bg1"/>
                </a:solidFill>
                <a:latin typeface="Arial" panose="020B0604020202020204" pitchFamily="34" charset="0"/>
                <a:cs typeface="Arial" panose="020B0604020202020204" pitchFamily="34" charset="0"/>
              </a:rPr>
              <a:t>Goodcabs</a:t>
            </a:r>
            <a:r>
              <a:rPr lang="en-US" b="0" dirty="0">
                <a:solidFill>
                  <a:schemeClr val="bg1"/>
                </a:solidFill>
                <a:latin typeface="Arial" panose="020B0604020202020204" pitchFamily="34" charset="0"/>
                <a:cs typeface="Arial" panose="020B0604020202020204" pitchFamily="34" charset="0"/>
              </a:rPr>
              <a:t> is committed to supporting local drivers, helping them make a sustainable living in their hometowns while ensuring excellent service to passengers. With operations in ten tier-2 cities across India, </a:t>
            </a:r>
            <a:r>
              <a:rPr lang="en-US" b="0" dirty="0" err="1">
                <a:solidFill>
                  <a:schemeClr val="bg1"/>
                </a:solidFill>
                <a:latin typeface="Arial" panose="020B0604020202020204" pitchFamily="34" charset="0"/>
                <a:cs typeface="Arial" panose="020B0604020202020204" pitchFamily="34" charset="0"/>
              </a:rPr>
              <a:t>Goodcabs</a:t>
            </a:r>
            <a:r>
              <a:rPr lang="en-US" b="0" dirty="0">
                <a:solidFill>
                  <a:schemeClr val="bg1"/>
                </a:solidFill>
                <a:latin typeface="Arial" panose="020B0604020202020204" pitchFamily="34" charset="0"/>
                <a:cs typeface="Arial" panose="020B0604020202020204" pitchFamily="34" charset="0"/>
              </a:rPr>
              <a:t> has set ambitious performance targets for 2024 to drive growth and improve passenger satisfaction.</a:t>
            </a:r>
          </a:p>
          <a:p>
            <a:pPr marL="0" indent="0">
              <a:lnSpc>
                <a:spcPct val="110000"/>
              </a:lnSpc>
              <a:buNone/>
            </a:pPr>
            <a:r>
              <a:rPr lang="en-US" b="0" dirty="0">
                <a:solidFill>
                  <a:schemeClr val="bg1"/>
                </a:solidFill>
                <a:latin typeface="Arial" panose="020B0604020202020204" pitchFamily="34" charset="0"/>
                <a:cs typeface="Arial" panose="020B0604020202020204" pitchFamily="34" charset="0"/>
              </a:rPr>
              <a:t>As part of this initiative, the </a:t>
            </a:r>
            <a:r>
              <a:rPr lang="en-US" b="0" dirty="0" err="1">
                <a:solidFill>
                  <a:schemeClr val="bg1"/>
                </a:solidFill>
                <a:latin typeface="Arial" panose="020B0604020202020204" pitchFamily="34" charset="0"/>
                <a:cs typeface="Arial" panose="020B0604020202020204" pitchFamily="34" charset="0"/>
              </a:rPr>
              <a:t>Goodcabs</a:t>
            </a:r>
            <a:r>
              <a:rPr lang="en-US" b="0" dirty="0">
                <a:solidFill>
                  <a:schemeClr val="bg1"/>
                </a:solidFill>
                <a:latin typeface="Arial" panose="020B0604020202020204" pitchFamily="34" charset="0"/>
                <a:cs typeface="Arial" panose="020B0604020202020204" pitchFamily="34" charset="0"/>
              </a:rPr>
              <a:t> management team aims to assess the company’s performance across key metrics, including trip volume, passenger satisfaction, repeat passenger rate, trip distribution, and the balance between new and repeat passengers.</a:t>
            </a:r>
          </a:p>
          <a:p>
            <a:pPr marL="0" indent="0">
              <a:lnSpc>
                <a:spcPct val="110000"/>
              </a:lnSpc>
              <a:buNone/>
            </a:pPr>
            <a:endParaRPr lang="en-US" b="0"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F7E711A-8875-0FB8-7B5C-41992078CADF}"/>
              </a:ext>
            </a:extLst>
          </p:cNvPr>
          <p:cNvSpPr>
            <a:spLocks noGrp="1"/>
          </p:cNvSpPr>
          <p:nvPr>
            <p:ph type="sldNum" sz="quarter" idx="26"/>
          </p:nvPr>
        </p:nvSpPr>
        <p:spPr/>
        <p:txBody>
          <a:bodyPr/>
          <a:lstStyle/>
          <a:p>
            <a:fld id="{294A09A9-5501-47C1-A89A-A340965A2BE2}" type="slidenum">
              <a:rPr lang="en-US" smtClean="0"/>
              <a:pPr/>
              <a:t>2</a:t>
            </a:fld>
            <a:endParaRPr lang="en-US" dirty="0">
              <a:latin typeface="+mn-lt"/>
            </a:endParaRP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F2EB2-13CC-2678-409B-600529526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3C1F55-2867-C376-58C0-E060C9D08F64}"/>
              </a:ext>
            </a:extLst>
          </p:cNvPr>
          <p:cNvSpPr>
            <a:spLocks noGrp="1"/>
          </p:cNvSpPr>
          <p:nvPr>
            <p:ph type="ctrTitle"/>
          </p:nvPr>
        </p:nvSpPr>
        <p:spPr>
          <a:xfrm>
            <a:off x="6309904" y="411479"/>
            <a:ext cx="5486400" cy="3291840"/>
          </a:xfrm>
        </p:spPr>
        <p:txBody>
          <a:bodyPr/>
          <a:lstStyle/>
          <a:p>
            <a:r>
              <a:rPr lang="en-US" dirty="0"/>
              <a:t>More </a:t>
            </a:r>
            <a:br>
              <a:rPr lang="en-US" dirty="0"/>
            </a:br>
            <a:r>
              <a:rPr lang="en-US" dirty="0"/>
              <a:t>Research Requests</a:t>
            </a:r>
          </a:p>
        </p:txBody>
      </p:sp>
    </p:spTree>
    <p:extLst>
      <p:ext uri="{BB962C8B-B14F-4D97-AF65-F5344CB8AC3E}">
        <p14:creationId xmlns:p14="http://schemas.microsoft.com/office/powerpoint/2010/main" val="286441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6B0A-FE0D-F410-84F9-9AD8E8EC00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E15DA4-4CBC-0A80-9CCA-1A8A0A3DEFAA}"/>
              </a:ext>
            </a:extLst>
          </p:cNvPr>
          <p:cNvSpPr>
            <a:spLocks noGrp="1"/>
          </p:cNvSpPr>
          <p:nvPr>
            <p:ph sz="quarter" idx="14"/>
          </p:nvPr>
        </p:nvSpPr>
        <p:spPr/>
        <p:txBody>
          <a:bodyPr>
            <a:normAutofit/>
          </a:bodyPr>
          <a:lstStyle/>
          <a:p>
            <a:r>
              <a:rPr lang="en-US" sz="4000" dirty="0"/>
              <a:t>Question - 1 		</a:t>
            </a:r>
            <a:endParaRPr lang="en-IN" sz="4000" dirty="0"/>
          </a:p>
        </p:txBody>
      </p:sp>
      <p:sp>
        <p:nvSpPr>
          <p:cNvPr id="4" name="Content Placeholder 3">
            <a:extLst>
              <a:ext uri="{FF2B5EF4-FFF2-40B4-BE49-F238E27FC236}">
                <a16:creationId xmlns:a16="http://schemas.microsoft.com/office/drawing/2014/main" id="{AF5C311A-051B-2F68-50EB-F1542BE26F67}"/>
              </a:ext>
            </a:extLst>
          </p:cNvPr>
          <p:cNvSpPr>
            <a:spLocks noGrp="1"/>
          </p:cNvSpPr>
          <p:nvPr>
            <p:ph sz="quarter" idx="13"/>
          </p:nvPr>
        </p:nvSpPr>
        <p:spPr/>
        <p:txBody>
          <a:bodyPr/>
          <a:lstStyle/>
          <a:p>
            <a:r>
              <a:rPr lang="en-US" b="1" dirty="0"/>
              <a:t>Trip Volume Distribution on Weekday and Weekend</a:t>
            </a:r>
          </a:p>
          <a:p>
            <a:r>
              <a:rPr lang="en-US" dirty="0"/>
              <a:t>Here, using </a:t>
            </a:r>
            <a:r>
              <a:rPr lang="en-US" dirty="0" err="1"/>
              <a:t>fact_trips</a:t>
            </a:r>
            <a:r>
              <a:rPr lang="en-US" dirty="0"/>
              <a:t> and </a:t>
            </a:r>
            <a:r>
              <a:rPr lang="en-US" dirty="0" err="1"/>
              <a:t>dim_date</a:t>
            </a:r>
            <a:r>
              <a:rPr lang="en-US" dirty="0"/>
              <a:t> is used to calculate avg trip volume on Weekday and Weekends </a:t>
            </a:r>
            <a:endParaRPr lang="en-IN" dirty="0"/>
          </a:p>
        </p:txBody>
      </p:sp>
      <p:sp>
        <p:nvSpPr>
          <p:cNvPr id="5" name="Slide Number Placeholder 4">
            <a:extLst>
              <a:ext uri="{FF2B5EF4-FFF2-40B4-BE49-F238E27FC236}">
                <a16:creationId xmlns:a16="http://schemas.microsoft.com/office/drawing/2014/main" id="{52E23D11-847E-8612-D54F-921E479CFFD9}"/>
              </a:ext>
            </a:extLst>
          </p:cNvPr>
          <p:cNvSpPr>
            <a:spLocks noGrp="1"/>
          </p:cNvSpPr>
          <p:nvPr>
            <p:ph type="sldNum" sz="quarter" idx="12"/>
          </p:nvPr>
        </p:nvSpPr>
        <p:spPr/>
        <p:txBody>
          <a:bodyPr/>
          <a:lstStyle/>
          <a:p>
            <a:fld id="{294A09A9-5501-47C1-A89A-A340965A2BE2}" type="slidenum">
              <a:rPr lang="en-US" smtClean="0"/>
              <a:pPr/>
              <a:t>21</a:t>
            </a:fld>
            <a:endParaRPr lang="en-US" dirty="0">
              <a:latin typeface="+mn-lt"/>
            </a:endParaRPr>
          </a:p>
        </p:txBody>
      </p:sp>
      <p:pic>
        <p:nvPicPr>
          <p:cNvPr id="7" name="Picture 6">
            <a:extLst>
              <a:ext uri="{FF2B5EF4-FFF2-40B4-BE49-F238E27FC236}">
                <a16:creationId xmlns:a16="http://schemas.microsoft.com/office/drawing/2014/main" id="{3CB06AF8-040B-5ECA-B4CD-841DB7FD24D1}"/>
              </a:ext>
            </a:extLst>
          </p:cNvPr>
          <p:cNvPicPr>
            <a:picLocks noChangeAspect="1"/>
          </p:cNvPicPr>
          <p:nvPr/>
        </p:nvPicPr>
        <p:blipFill>
          <a:blip r:embed="rId2"/>
          <a:stretch>
            <a:fillRect/>
          </a:stretch>
        </p:blipFill>
        <p:spPr>
          <a:xfrm>
            <a:off x="3736909" y="2196283"/>
            <a:ext cx="6745147" cy="1236998"/>
          </a:xfrm>
          <a:prstGeom prst="rect">
            <a:avLst/>
          </a:prstGeom>
        </p:spPr>
      </p:pic>
    </p:spTree>
    <p:extLst>
      <p:ext uri="{BB962C8B-B14F-4D97-AF65-F5344CB8AC3E}">
        <p14:creationId xmlns:p14="http://schemas.microsoft.com/office/powerpoint/2010/main" val="327858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2754-971A-A970-8D5A-EF6B971A92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BD1BB-49DF-837F-A4E4-7B557DEFC28C}"/>
              </a:ext>
            </a:extLst>
          </p:cNvPr>
          <p:cNvSpPr>
            <a:spLocks noGrp="1"/>
          </p:cNvSpPr>
          <p:nvPr>
            <p:ph sz="quarter" idx="14"/>
          </p:nvPr>
        </p:nvSpPr>
        <p:spPr/>
        <p:txBody>
          <a:bodyPr>
            <a:normAutofit/>
          </a:bodyPr>
          <a:lstStyle/>
          <a:p>
            <a:r>
              <a:rPr lang="en-IN" sz="4000" dirty="0"/>
              <a:t>Question - 2</a:t>
            </a:r>
          </a:p>
        </p:txBody>
      </p:sp>
      <p:sp>
        <p:nvSpPr>
          <p:cNvPr id="4" name="Content Placeholder 3">
            <a:extLst>
              <a:ext uri="{FF2B5EF4-FFF2-40B4-BE49-F238E27FC236}">
                <a16:creationId xmlns:a16="http://schemas.microsoft.com/office/drawing/2014/main" id="{F7BDDB99-DBAD-68C0-515A-D18FE344ACB5}"/>
              </a:ext>
            </a:extLst>
          </p:cNvPr>
          <p:cNvSpPr>
            <a:spLocks noGrp="1"/>
          </p:cNvSpPr>
          <p:nvPr>
            <p:ph sz="quarter" idx="13"/>
          </p:nvPr>
        </p:nvSpPr>
        <p:spPr/>
        <p:txBody>
          <a:bodyPr/>
          <a:lstStyle/>
          <a:p>
            <a:r>
              <a:rPr lang="en-IN" b="1" dirty="0"/>
              <a:t>Passenger Repeat Rate Analysis of Each Trip Type out of Total Passengers</a:t>
            </a:r>
          </a:p>
          <a:p>
            <a:r>
              <a:rPr lang="en-US" dirty="0"/>
              <a:t>It provides an overall analysis of the percentage of total passengers based on the number of trips they have completed with us.</a:t>
            </a:r>
            <a:endParaRPr lang="en-IN" b="1" dirty="0"/>
          </a:p>
        </p:txBody>
      </p:sp>
      <p:sp>
        <p:nvSpPr>
          <p:cNvPr id="5" name="Slide Number Placeholder 4">
            <a:extLst>
              <a:ext uri="{FF2B5EF4-FFF2-40B4-BE49-F238E27FC236}">
                <a16:creationId xmlns:a16="http://schemas.microsoft.com/office/drawing/2014/main" id="{7EE015F2-86FF-E964-F501-C37E6643AD29}"/>
              </a:ext>
            </a:extLst>
          </p:cNvPr>
          <p:cNvSpPr>
            <a:spLocks noGrp="1"/>
          </p:cNvSpPr>
          <p:nvPr>
            <p:ph type="sldNum" sz="quarter" idx="12"/>
          </p:nvPr>
        </p:nvSpPr>
        <p:spPr/>
        <p:txBody>
          <a:bodyPr/>
          <a:lstStyle/>
          <a:p>
            <a:fld id="{294A09A9-5501-47C1-A89A-A340965A2BE2}" type="slidenum">
              <a:rPr lang="en-US" smtClean="0"/>
              <a:pPr/>
              <a:t>22</a:t>
            </a:fld>
            <a:endParaRPr lang="en-US" dirty="0">
              <a:latin typeface="+mn-lt"/>
            </a:endParaRPr>
          </a:p>
        </p:txBody>
      </p:sp>
      <p:pic>
        <p:nvPicPr>
          <p:cNvPr id="7" name="Picture 6">
            <a:extLst>
              <a:ext uri="{FF2B5EF4-FFF2-40B4-BE49-F238E27FC236}">
                <a16:creationId xmlns:a16="http://schemas.microsoft.com/office/drawing/2014/main" id="{255EE065-EA95-7401-660A-1194E614C7EB}"/>
              </a:ext>
            </a:extLst>
          </p:cNvPr>
          <p:cNvPicPr>
            <a:picLocks noChangeAspect="1"/>
          </p:cNvPicPr>
          <p:nvPr/>
        </p:nvPicPr>
        <p:blipFill>
          <a:blip r:embed="rId2"/>
          <a:stretch>
            <a:fillRect/>
          </a:stretch>
        </p:blipFill>
        <p:spPr>
          <a:xfrm>
            <a:off x="375439" y="2343293"/>
            <a:ext cx="11441122" cy="3699184"/>
          </a:xfrm>
          <a:prstGeom prst="rect">
            <a:avLst/>
          </a:prstGeom>
        </p:spPr>
      </p:pic>
    </p:spTree>
    <p:extLst>
      <p:ext uri="{BB962C8B-B14F-4D97-AF65-F5344CB8AC3E}">
        <p14:creationId xmlns:p14="http://schemas.microsoft.com/office/powerpoint/2010/main" val="115690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AE9D-2403-743F-EF21-AA82CEC4AC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604391-F455-5553-D629-0CB02F747359}"/>
              </a:ext>
            </a:extLst>
          </p:cNvPr>
          <p:cNvSpPr>
            <a:spLocks noGrp="1"/>
          </p:cNvSpPr>
          <p:nvPr>
            <p:ph sz="quarter" idx="14"/>
          </p:nvPr>
        </p:nvSpPr>
        <p:spPr/>
        <p:txBody>
          <a:bodyPr>
            <a:normAutofit/>
          </a:bodyPr>
          <a:lstStyle/>
          <a:p>
            <a:r>
              <a:rPr lang="en-IN" sz="4000" dirty="0"/>
              <a:t>Question - 3</a:t>
            </a:r>
          </a:p>
          <a:p>
            <a:endParaRPr lang="en-IN" sz="4000" dirty="0"/>
          </a:p>
        </p:txBody>
      </p:sp>
      <p:sp>
        <p:nvSpPr>
          <p:cNvPr id="4" name="Content Placeholder 3">
            <a:extLst>
              <a:ext uri="{FF2B5EF4-FFF2-40B4-BE49-F238E27FC236}">
                <a16:creationId xmlns:a16="http://schemas.microsoft.com/office/drawing/2014/main" id="{E297ADE9-7AE5-EDB1-6DFB-007A3D618194}"/>
              </a:ext>
            </a:extLst>
          </p:cNvPr>
          <p:cNvSpPr>
            <a:spLocks noGrp="1"/>
          </p:cNvSpPr>
          <p:nvPr>
            <p:ph sz="quarter" idx="13"/>
          </p:nvPr>
        </p:nvSpPr>
        <p:spPr/>
        <p:txBody>
          <a:bodyPr/>
          <a:lstStyle/>
          <a:p>
            <a:r>
              <a:rPr lang="en-IN" b="1" dirty="0"/>
              <a:t>Passenger Repeat Rate Analysis </a:t>
            </a:r>
            <a:r>
              <a:rPr lang="en-IN" b="1" dirty="0" err="1"/>
              <a:t>wrt</a:t>
            </a:r>
            <a:r>
              <a:rPr lang="en-IN" b="1" dirty="0"/>
              <a:t> to Passenger Rating &amp; Driver Rating</a:t>
            </a:r>
          </a:p>
          <a:p>
            <a:r>
              <a:rPr lang="en-US" dirty="0"/>
              <a:t>It is evident that the passenger repeat rate directly influences the number of repeat trips. Therefore, enhancing our customer service is crucial to increasing the repeat rate. Additionally, the company should consider implementing loyalty programs, personalized offers, and feedback mechanisms to further encourage repeat customers and strengthen passenger retention.</a:t>
            </a:r>
            <a:endParaRPr lang="en-IN" dirty="0"/>
          </a:p>
        </p:txBody>
      </p:sp>
      <p:sp>
        <p:nvSpPr>
          <p:cNvPr id="5" name="Slide Number Placeholder 4">
            <a:extLst>
              <a:ext uri="{FF2B5EF4-FFF2-40B4-BE49-F238E27FC236}">
                <a16:creationId xmlns:a16="http://schemas.microsoft.com/office/drawing/2014/main" id="{05ADDB14-817F-436A-01BE-304107222D70}"/>
              </a:ext>
            </a:extLst>
          </p:cNvPr>
          <p:cNvSpPr>
            <a:spLocks noGrp="1"/>
          </p:cNvSpPr>
          <p:nvPr>
            <p:ph type="sldNum" sz="quarter" idx="12"/>
          </p:nvPr>
        </p:nvSpPr>
        <p:spPr/>
        <p:txBody>
          <a:bodyPr/>
          <a:lstStyle/>
          <a:p>
            <a:fld id="{294A09A9-5501-47C1-A89A-A340965A2BE2}" type="slidenum">
              <a:rPr lang="en-US" smtClean="0"/>
              <a:pPr/>
              <a:t>23</a:t>
            </a:fld>
            <a:endParaRPr lang="en-US" dirty="0">
              <a:latin typeface="+mn-lt"/>
            </a:endParaRPr>
          </a:p>
        </p:txBody>
      </p:sp>
    </p:spTree>
    <p:extLst>
      <p:ext uri="{BB962C8B-B14F-4D97-AF65-F5344CB8AC3E}">
        <p14:creationId xmlns:p14="http://schemas.microsoft.com/office/powerpoint/2010/main" val="2173077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C9E0-2A09-8E9F-1E3A-B805B5E656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60E659-D966-8A81-4693-2A12DB964EE4}"/>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ACEDF8DF-1CED-D9F4-3339-317A142F2C82}"/>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85CD690D-DAA2-50F9-5F5E-5E508ABE3C20}"/>
              </a:ext>
            </a:extLst>
          </p:cNvPr>
          <p:cNvSpPr>
            <a:spLocks noGrp="1"/>
          </p:cNvSpPr>
          <p:nvPr>
            <p:ph type="sldNum" sz="quarter" idx="12"/>
          </p:nvPr>
        </p:nvSpPr>
        <p:spPr/>
        <p:txBody>
          <a:bodyPr/>
          <a:lstStyle/>
          <a:p>
            <a:fld id="{294A09A9-5501-47C1-A89A-A340965A2BE2}" type="slidenum">
              <a:rPr lang="en-US" smtClean="0"/>
              <a:pPr/>
              <a:t>24</a:t>
            </a:fld>
            <a:endParaRPr lang="en-US" dirty="0">
              <a:latin typeface="+mn-lt"/>
            </a:endParaRPr>
          </a:p>
        </p:txBody>
      </p:sp>
      <p:pic>
        <p:nvPicPr>
          <p:cNvPr id="9" name="Picture 8">
            <a:extLst>
              <a:ext uri="{FF2B5EF4-FFF2-40B4-BE49-F238E27FC236}">
                <a16:creationId xmlns:a16="http://schemas.microsoft.com/office/drawing/2014/main" id="{5A52C986-7913-FAB4-89A4-AAA5A27F97CF}"/>
              </a:ext>
            </a:extLst>
          </p:cNvPr>
          <p:cNvPicPr>
            <a:picLocks noChangeAspect="1"/>
          </p:cNvPicPr>
          <p:nvPr/>
        </p:nvPicPr>
        <p:blipFill>
          <a:blip r:embed="rId2"/>
          <a:stretch>
            <a:fillRect/>
          </a:stretch>
        </p:blipFill>
        <p:spPr>
          <a:xfrm>
            <a:off x="603885" y="584005"/>
            <a:ext cx="10993754" cy="5458472"/>
          </a:xfrm>
          <a:prstGeom prst="rect">
            <a:avLst/>
          </a:prstGeom>
        </p:spPr>
      </p:pic>
    </p:spTree>
    <p:extLst>
      <p:ext uri="{BB962C8B-B14F-4D97-AF65-F5344CB8AC3E}">
        <p14:creationId xmlns:p14="http://schemas.microsoft.com/office/powerpoint/2010/main" val="3089877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C4D4-1B76-0BA5-E563-62ED727921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A6390B-0F4C-64D4-AEEB-6B764AA93A32}"/>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AD56D99E-9B4F-E701-13A2-D76E6F9263B6}"/>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F459ED00-26B7-7CBE-5FEC-C8077EF14692}"/>
              </a:ext>
            </a:extLst>
          </p:cNvPr>
          <p:cNvSpPr>
            <a:spLocks noGrp="1"/>
          </p:cNvSpPr>
          <p:nvPr>
            <p:ph type="sldNum" sz="quarter" idx="12"/>
          </p:nvPr>
        </p:nvSpPr>
        <p:spPr/>
        <p:txBody>
          <a:bodyPr/>
          <a:lstStyle/>
          <a:p>
            <a:fld id="{294A09A9-5501-47C1-A89A-A340965A2BE2}" type="slidenum">
              <a:rPr lang="en-US" smtClean="0"/>
              <a:pPr/>
              <a:t>25</a:t>
            </a:fld>
            <a:endParaRPr lang="en-US" dirty="0">
              <a:latin typeface="+mn-lt"/>
            </a:endParaRPr>
          </a:p>
        </p:txBody>
      </p:sp>
      <p:pic>
        <p:nvPicPr>
          <p:cNvPr id="7" name="Picture 6">
            <a:extLst>
              <a:ext uri="{FF2B5EF4-FFF2-40B4-BE49-F238E27FC236}">
                <a16:creationId xmlns:a16="http://schemas.microsoft.com/office/drawing/2014/main" id="{EF0C2C0B-25B6-E46A-14A9-875518E63885}"/>
              </a:ext>
            </a:extLst>
          </p:cNvPr>
          <p:cNvPicPr>
            <a:picLocks noChangeAspect="1"/>
          </p:cNvPicPr>
          <p:nvPr/>
        </p:nvPicPr>
        <p:blipFill>
          <a:blip r:embed="rId2"/>
          <a:stretch>
            <a:fillRect/>
          </a:stretch>
        </p:blipFill>
        <p:spPr>
          <a:xfrm>
            <a:off x="594359" y="584004"/>
            <a:ext cx="10993755" cy="5430585"/>
          </a:xfrm>
          <a:prstGeom prst="rect">
            <a:avLst/>
          </a:prstGeom>
        </p:spPr>
      </p:pic>
    </p:spTree>
    <p:extLst>
      <p:ext uri="{BB962C8B-B14F-4D97-AF65-F5344CB8AC3E}">
        <p14:creationId xmlns:p14="http://schemas.microsoft.com/office/powerpoint/2010/main" val="36404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359D-C26B-DB48-5009-62E96134EC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968FBE-98B4-DA34-E3B8-FF6A0A17DE13}"/>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084ED284-F520-ED74-CF75-CB2D60F7BAE0}"/>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A51DAE94-6EDA-364E-CA58-A92925A1E1E1}"/>
              </a:ext>
            </a:extLst>
          </p:cNvPr>
          <p:cNvSpPr>
            <a:spLocks noGrp="1"/>
          </p:cNvSpPr>
          <p:nvPr>
            <p:ph type="sldNum" sz="quarter" idx="12"/>
          </p:nvPr>
        </p:nvSpPr>
        <p:spPr/>
        <p:txBody>
          <a:bodyPr/>
          <a:lstStyle/>
          <a:p>
            <a:fld id="{294A09A9-5501-47C1-A89A-A340965A2BE2}" type="slidenum">
              <a:rPr lang="en-US" smtClean="0"/>
              <a:pPr/>
              <a:t>26</a:t>
            </a:fld>
            <a:endParaRPr lang="en-US" dirty="0">
              <a:latin typeface="+mn-lt"/>
            </a:endParaRPr>
          </a:p>
        </p:txBody>
      </p:sp>
      <p:pic>
        <p:nvPicPr>
          <p:cNvPr id="7" name="Picture 6">
            <a:extLst>
              <a:ext uri="{FF2B5EF4-FFF2-40B4-BE49-F238E27FC236}">
                <a16:creationId xmlns:a16="http://schemas.microsoft.com/office/drawing/2014/main" id="{BB36EE3E-E5AF-DAA8-6915-635F8A1A93F4}"/>
              </a:ext>
            </a:extLst>
          </p:cNvPr>
          <p:cNvPicPr>
            <a:picLocks noChangeAspect="1"/>
          </p:cNvPicPr>
          <p:nvPr/>
        </p:nvPicPr>
        <p:blipFill>
          <a:blip r:embed="rId2"/>
          <a:stretch>
            <a:fillRect/>
          </a:stretch>
        </p:blipFill>
        <p:spPr>
          <a:xfrm>
            <a:off x="590154" y="584004"/>
            <a:ext cx="10997961" cy="3138909"/>
          </a:xfrm>
          <a:prstGeom prst="rect">
            <a:avLst/>
          </a:prstGeom>
        </p:spPr>
      </p:pic>
    </p:spTree>
    <p:extLst>
      <p:ext uri="{BB962C8B-B14F-4D97-AF65-F5344CB8AC3E}">
        <p14:creationId xmlns:p14="http://schemas.microsoft.com/office/powerpoint/2010/main" val="3963142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4186-D497-CFE6-AF87-A58C1D2429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80CD10-796E-135B-205E-5550BAC40AB5}"/>
              </a:ext>
            </a:extLst>
          </p:cNvPr>
          <p:cNvSpPr>
            <a:spLocks noGrp="1"/>
          </p:cNvSpPr>
          <p:nvPr>
            <p:ph sz="quarter" idx="14"/>
          </p:nvPr>
        </p:nvSpPr>
        <p:spPr/>
        <p:txBody>
          <a:bodyPr>
            <a:normAutofit/>
          </a:bodyPr>
          <a:lstStyle/>
          <a:p>
            <a:r>
              <a:rPr lang="en-IN" sz="4000" dirty="0"/>
              <a:t>Question - 4</a:t>
            </a:r>
          </a:p>
          <a:p>
            <a:endParaRPr lang="en-IN" sz="4000" dirty="0"/>
          </a:p>
          <a:p>
            <a:endParaRPr lang="en-IN" sz="4000" dirty="0"/>
          </a:p>
        </p:txBody>
      </p:sp>
      <p:sp>
        <p:nvSpPr>
          <p:cNvPr id="4" name="Content Placeholder 3">
            <a:extLst>
              <a:ext uri="{FF2B5EF4-FFF2-40B4-BE49-F238E27FC236}">
                <a16:creationId xmlns:a16="http://schemas.microsoft.com/office/drawing/2014/main" id="{B6C4F547-3308-84E1-2612-A621A4FE0323}"/>
              </a:ext>
            </a:extLst>
          </p:cNvPr>
          <p:cNvSpPr>
            <a:spLocks noGrp="1"/>
          </p:cNvSpPr>
          <p:nvPr>
            <p:ph sz="quarter" idx="13"/>
          </p:nvPr>
        </p:nvSpPr>
        <p:spPr/>
        <p:txBody>
          <a:bodyPr/>
          <a:lstStyle/>
          <a:p>
            <a:r>
              <a:rPr lang="en-IN" b="1" dirty="0"/>
              <a:t>Comparison of Actual New Passengers v/s Target New Passenger</a:t>
            </a:r>
          </a:p>
          <a:p>
            <a:r>
              <a:rPr lang="en-US" dirty="0"/>
              <a:t>This metric will help identify cities that are falling short of their targets. Additionally, we have provided a performance status for each city, which is calculated while accounting for a margin of error or tolerance of 200 passengers.</a:t>
            </a:r>
            <a:endParaRPr lang="en-IN" dirty="0"/>
          </a:p>
        </p:txBody>
      </p:sp>
      <p:sp>
        <p:nvSpPr>
          <p:cNvPr id="5" name="Slide Number Placeholder 4">
            <a:extLst>
              <a:ext uri="{FF2B5EF4-FFF2-40B4-BE49-F238E27FC236}">
                <a16:creationId xmlns:a16="http://schemas.microsoft.com/office/drawing/2014/main" id="{AE69C2D2-9F99-9336-433C-A1A17D584531}"/>
              </a:ext>
            </a:extLst>
          </p:cNvPr>
          <p:cNvSpPr>
            <a:spLocks noGrp="1"/>
          </p:cNvSpPr>
          <p:nvPr>
            <p:ph type="sldNum" sz="quarter" idx="12"/>
          </p:nvPr>
        </p:nvSpPr>
        <p:spPr/>
        <p:txBody>
          <a:bodyPr/>
          <a:lstStyle/>
          <a:p>
            <a:fld id="{294A09A9-5501-47C1-A89A-A340965A2BE2}" type="slidenum">
              <a:rPr lang="en-US" smtClean="0"/>
              <a:pPr/>
              <a:t>27</a:t>
            </a:fld>
            <a:endParaRPr lang="en-US" dirty="0">
              <a:latin typeface="+mn-lt"/>
            </a:endParaRPr>
          </a:p>
        </p:txBody>
      </p:sp>
    </p:spTree>
    <p:extLst>
      <p:ext uri="{BB962C8B-B14F-4D97-AF65-F5344CB8AC3E}">
        <p14:creationId xmlns:p14="http://schemas.microsoft.com/office/powerpoint/2010/main" val="3552080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4865-104E-9774-924E-99845A48F9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0C8A83-CE18-C1D6-2660-0B2CAA1BE1A8}"/>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5BEC3E02-CF4E-89EA-A259-E5EE4AE86D29}"/>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0FD778EB-CBE1-6DD8-DD66-9C30FE1A9DF3}"/>
              </a:ext>
            </a:extLst>
          </p:cNvPr>
          <p:cNvSpPr>
            <a:spLocks noGrp="1"/>
          </p:cNvSpPr>
          <p:nvPr>
            <p:ph type="sldNum" sz="quarter" idx="12"/>
          </p:nvPr>
        </p:nvSpPr>
        <p:spPr/>
        <p:txBody>
          <a:bodyPr/>
          <a:lstStyle/>
          <a:p>
            <a:fld id="{294A09A9-5501-47C1-A89A-A340965A2BE2}" type="slidenum">
              <a:rPr lang="en-US" smtClean="0"/>
              <a:pPr/>
              <a:t>28</a:t>
            </a:fld>
            <a:endParaRPr lang="en-US" dirty="0">
              <a:latin typeface="+mn-lt"/>
            </a:endParaRPr>
          </a:p>
        </p:txBody>
      </p:sp>
      <p:pic>
        <p:nvPicPr>
          <p:cNvPr id="7" name="Picture 6">
            <a:extLst>
              <a:ext uri="{FF2B5EF4-FFF2-40B4-BE49-F238E27FC236}">
                <a16:creationId xmlns:a16="http://schemas.microsoft.com/office/drawing/2014/main" id="{54D16DD9-EB85-FE76-67ED-B53360B978F2}"/>
              </a:ext>
            </a:extLst>
          </p:cNvPr>
          <p:cNvPicPr>
            <a:picLocks noChangeAspect="1"/>
          </p:cNvPicPr>
          <p:nvPr/>
        </p:nvPicPr>
        <p:blipFill>
          <a:blip r:embed="rId2"/>
          <a:stretch>
            <a:fillRect/>
          </a:stretch>
        </p:blipFill>
        <p:spPr>
          <a:xfrm>
            <a:off x="603885" y="584005"/>
            <a:ext cx="10984230" cy="5458472"/>
          </a:xfrm>
          <a:prstGeom prst="rect">
            <a:avLst/>
          </a:prstGeom>
        </p:spPr>
      </p:pic>
    </p:spTree>
    <p:extLst>
      <p:ext uri="{BB962C8B-B14F-4D97-AF65-F5344CB8AC3E}">
        <p14:creationId xmlns:p14="http://schemas.microsoft.com/office/powerpoint/2010/main" val="266304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1200-E8B6-3BA6-0BEF-AF4DEE39DA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2EFAE8-03CA-F7C2-F8D5-9A0A35D7CB05}"/>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637B96DE-64F3-6910-0304-AAC89EC0E018}"/>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0AE6D906-3746-F0E5-4FE4-F4D8B692FCEC}"/>
              </a:ext>
            </a:extLst>
          </p:cNvPr>
          <p:cNvSpPr>
            <a:spLocks noGrp="1"/>
          </p:cNvSpPr>
          <p:nvPr>
            <p:ph type="sldNum" sz="quarter" idx="12"/>
          </p:nvPr>
        </p:nvSpPr>
        <p:spPr/>
        <p:txBody>
          <a:bodyPr/>
          <a:lstStyle/>
          <a:p>
            <a:fld id="{294A09A9-5501-47C1-A89A-A340965A2BE2}" type="slidenum">
              <a:rPr lang="en-US" smtClean="0"/>
              <a:pPr/>
              <a:t>29</a:t>
            </a:fld>
            <a:endParaRPr lang="en-US" dirty="0">
              <a:latin typeface="+mn-lt"/>
            </a:endParaRPr>
          </a:p>
        </p:txBody>
      </p:sp>
      <p:pic>
        <p:nvPicPr>
          <p:cNvPr id="7" name="Picture 6">
            <a:extLst>
              <a:ext uri="{FF2B5EF4-FFF2-40B4-BE49-F238E27FC236}">
                <a16:creationId xmlns:a16="http://schemas.microsoft.com/office/drawing/2014/main" id="{BD45C370-2CEB-8B23-083E-17E821336AF0}"/>
              </a:ext>
            </a:extLst>
          </p:cNvPr>
          <p:cNvPicPr>
            <a:picLocks noChangeAspect="1"/>
          </p:cNvPicPr>
          <p:nvPr/>
        </p:nvPicPr>
        <p:blipFill>
          <a:blip r:embed="rId2"/>
          <a:stretch>
            <a:fillRect/>
          </a:stretch>
        </p:blipFill>
        <p:spPr>
          <a:xfrm>
            <a:off x="603885" y="584005"/>
            <a:ext cx="10993754" cy="5458472"/>
          </a:xfrm>
          <a:prstGeom prst="rect">
            <a:avLst/>
          </a:prstGeom>
        </p:spPr>
      </p:pic>
    </p:spTree>
    <p:extLst>
      <p:ext uri="{BB962C8B-B14F-4D97-AF65-F5344CB8AC3E}">
        <p14:creationId xmlns:p14="http://schemas.microsoft.com/office/powerpoint/2010/main" val="2379801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C81F9-AD3D-3B1A-0D0C-2B8C20B62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4A73C-A9BD-3B33-8B2C-44BB023ADF6F}"/>
              </a:ext>
            </a:extLst>
          </p:cNvPr>
          <p:cNvSpPr>
            <a:spLocks noGrp="1"/>
          </p:cNvSpPr>
          <p:nvPr>
            <p:ph type="ctrTitle"/>
          </p:nvPr>
        </p:nvSpPr>
        <p:spPr>
          <a:xfrm>
            <a:off x="6309904" y="411479"/>
            <a:ext cx="5486400" cy="3291840"/>
          </a:xfrm>
        </p:spPr>
        <p:txBody>
          <a:bodyPr/>
          <a:lstStyle/>
          <a:p>
            <a:r>
              <a:rPr lang="en-US" dirty="0"/>
              <a:t>AD HOC Requests</a:t>
            </a:r>
          </a:p>
        </p:txBody>
      </p:sp>
    </p:spTree>
    <p:extLst>
      <p:ext uri="{BB962C8B-B14F-4D97-AF65-F5344CB8AC3E}">
        <p14:creationId xmlns:p14="http://schemas.microsoft.com/office/powerpoint/2010/main" val="2154721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ECD7-00C5-C8B5-41B3-98E9B3F613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0B4565-DFBF-9C8E-7BCA-7195E29B9151}"/>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3E0BAC96-451F-6763-A577-02E5875CAF5F}"/>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8FA2F5AC-CBA8-E873-6C05-E41C27CD8EE6}"/>
              </a:ext>
            </a:extLst>
          </p:cNvPr>
          <p:cNvSpPr>
            <a:spLocks noGrp="1"/>
          </p:cNvSpPr>
          <p:nvPr>
            <p:ph type="sldNum" sz="quarter" idx="12"/>
          </p:nvPr>
        </p:nvSpPr>
        <p:spPr/>
        <p:txBody>
          <a:bodyPr/>
          <a:lstStyle/>
          <a:p>
            <a:fld id="{294A09A9-5501-47C1-A89A-A340965A2BE2}" type="slidenum">
              <a:rPr lang="en-US" smtClean="0"/>
              <a:pPr/>
              <a:t>30</a:t>
            </a:fld>
            <a:endParaRPr lang="en-US" dirty="0">
              <a:latin typeface="+mn-lt"/>
            </a:endParaRPr>
          </a:p>
        </p:txBody>
      </p:sp>
      <p:pic>
        <p:nvPicPr>
          <p:cNvPr id="7" name="Picture 6">
            <a:extLst>
              <a:ext uri="{FF2B5EF4-FFF2-40B4-BE49-F238E27FC236}">
                <a16:creationId xmlns:a16="http://schemas.microsoft.com/office/drawing/2014/main" id="{0E9C7A40-624D-9494-79A6-90E587046644}"/>
              </a:ext>
            </a:extLst>
          </p:cNvPr>
          <p:cNvPicPr>
            <a:picLocks noChangeAspect="1"/>
          </p:cNvPicPr>
          <p:nvPr/>
        </p:nvPicPr>
        <p:blipFill>
          <a:blip r:embed="rId2"/>
          <a:stretch>
            <a:fillRect/>
          </a:stretch>
        </p:blipFill>
        <p:spPr>
          <a:xfrm>
            <a:off x="603885" y="584005"/>
            <a:ext cx="10984230" cy="2942966"/>
          </a:xfrm>
          <a:prstGeom prst="rect">
            <a:avLst/>
          </a:prstGeom>
        </p:spPr>
      </p:pic>
    </p:spTree>
    <p:extLst>
      <p:ext uri="{BB962C8B-B14F-4D97-AF65-F5344CB8AC3E}">
        <p14:creationId xmlns:p14="http://schemas.microsoft.com/office/powerpoint/2010/main" val="1778340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5376-9D6B-BF63-D1B9-4E2637CB0C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5AF34B-3B78-02FD-4F0D-F0465921B98C}"/>
              </a:ext>
            </a:extLst>
          </p:cNvPr>
          <p:cNvSpPr>
            <a:spLocks noGrp="1"/>
          </p:cNvSpPr>
          <p:nvPr>
            <p:ph sz="quarter" idx="14"/>
          </p:nvPr>
        </p:nvSpPr>
        <p:spPr/>
        <p:txBody>
          <a:bodyPr>
            <a:normAutofit/>
          </a:bodyPr>
          <a:lstStyle/>
          <a:p>
            <a:r>
              <a:rPr lang="en-IN" sz="4000" dirty="0"/>
              <a:t>Question - 5</a:t>
            </a:r>
          </a:p>
          <a:p>
            <a:endParaRPr lang="en-IN" sz="4000" dirty="0"/>
          </a:p>
          <a:p>
            <a:endParaRPr lang="en-IN" sz="4000" dirty="0"/>
          </a:p>
          <a:p>
            <a:endParaRPr lang="en-IN" sz="4000" dirty="0"/>
          </a:p>
        </p:txBody>
      </p:sp>
      <p:sp>
        <p:nvSpPr>
          <p:cNvPr id="4" name="Content Placeholder 3">
            <a:extLst>
              <a:ext uri="{FF2B5EF4-FFF2-40B4-BE49-F238E27FC236}">
                <a16:creationId xmlns:a16="http://schemas.microsoft.com/office/drawing/2014/main" id="{4D53D47D-C5D7-39F5-6A4E-E0851235D128}"/>
              </a:ext>
            </a:extLst>
          </p:cNvPr>
          <p:cNvSpPr>
            <a:spLocks noGrp="1"/>
          </p:cNvSpPr>
          <p:nvPr>
            <p:ph sz="quarter" idx="13"/>
          </p:nvPr>
        </p:nvSpPr>
        <p:spPr/>
        <p:txBody>
          <a:bodyPr/>
          <a:lstStyle/>
          <a:p>
            <a:r>
              <a:rPr lang="en-IN" b="1" dirty="0"/>
              <a:t>Monthly Split between trip by New Customer and Repeated Customers</a:t>
            </a:r>
          </a:p>
          <a:p>
            <a:r>
              <a:rPr lang="en-US" dirty="0"/>
              <a:t>Here, we present the number of trips in each month for each city, categorized by New Customers and Repeat Customers. This is a crucial metric as it helps analyze the contribution of repeat passengers to the total trips. It provides valuable insights into the performance of the customer service and marketing teams.</a:t>
            </a:r>
            <a:endParaRPr lang="en-IN" dirty="0"/>
          </a:p>
        </p:txBody>
      </p:sp>
      <p:sp>
        <p:nvSpPr>
          <p:cNvPr id="5" name="Slide Number Placeholder 4">
            <a:extLst>
              <a:ext uri="{FF2B5EF4-FFF2-40B4-BE49-F238E27FC236}">
                <a16:creationId xmlns:a16="http://schemas.microsoft.com/office/drawing/2014/main" id="{FB24ACC4-FA60-E909-96BF-8E4E8BC05DF8}"/>
              </a:ext>
            </a:extLst>
          </p:cNvPr>
          <p:cNvSpPr>
            <a:spLocks noGrp="1"/>
          </p:cNvSpPr>
          <p:nvPr>
            <p:ph type="sldNum" sz="quarter" idx="12"/>
          </p:nvPr>
        </p:nvSpPr>
        <p:spPr/>
        <p:txBody>
          <a:bodyPr/>
          <a:lstStyle/>
          <a:p>
            <a:fld id="{294A09A9-5501-47C1-A89A-A340965A2BE2}" type="slidenum">
              <a:rPr lang="en-US" smtClean="0"/>
              <a:pPr/>
              <a:t>31</a:t>
            </a:fld>
            <a:endParaRPr lang="en-US" dirty="0">
              <a:latin typeface="+mn-lt"/>
            </a:endParaRPr>
          </a:p>
        </p:txBody>
      </p:sp>
    </p:spTree>
    <p:extLst>
      <p:ext uri="{BB962C8B-B14F-4D97-AF65-F5344CB8AC3E}">
        <p14:creationId xmlns:p14="http://schemas.microsoft.com/office/powerpoint/2010/main" val="65016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6DDD-9E36-F81D-DEE0-909DB28D9A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E2AE9C-9A61-D5D7-BC9C-CB81ED34E3F9}"/>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8518B603-9F97-61E2-0DA4-B6034F5FD8ED}"/>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B21F27CC-AB5F-43C8-ADEE-19478FAEBC72}"/>
              </a:ext>
            </a:extLst>
          </p:cNvPr>
          <p:cNvSpPr>
            <a:spLocks noGrp="1"/>
          </p:cNvSpPr>
          <p:nvPr>
            <p:ph type="sldNum" sz="quarter" idx="12"/>
          </p:nvPr>
        </p:nvSpPr>
        <p:spPr/>
        <p:txBody>
          <a:bodyPr/>
          <a:lstStyle/>
          <a:p>
            <a:fld id="{294A09A9-5501-47C1-A89A-A340965A2BE2}" type="slidenum">
              <a:rPr lang="en-US" smtClean="0"/>
              <a:pPr/>
              <a:t>32</a:t>
            </a:fld>
            <a:endParaRPr lang="en-US" dirty="0">
              <a:latin typeface="+mn-lt"/>
            </a:endParaRPr>
          </a:p>
        </p:txBody>
      </p:sp>
      <p:pic>
        <p:nvPicPr>
          <p:cNvPr id="7" name="Picture 6">
            <a:extLst>
              <a:ext uri="{FF2B5EF4-FFF2-40B4-BE49-F238E27FC236}">
                <a16:creationId xmlns:a16="http://schemas.microsoft.com/office/drawing/2014/main" id="{2555AB03-300B-9142-83FB-70047216E06B}"/>
              </a:ext>
            </a:extLst>
          </p:cNvPr>
          <p:cNvPicPr>
            <a:picLocks noChangeAspect="1"/>
          </p:cNvPicPr>
          <p:nvPr/>
        </p:nvPicPr>
        <p:blipFill>
          <a:blip r:embed="rId2"/>
          <a:stretch>
            <a:fillRect/>
          </a:stretch>
        </p:blipFill>
        <p:spPr>
          <a:xfrm>
            <a:off x="603885" y="584005"/>
            <a:ext cx="10984230" cy="5458472"/>
          </a:xfrm>
          <a:prstGeom prst="rect">
            <a:avLst/>
          </a:prstGeom>
        </p:spPr>
      </p:pic>
    </p:spTree>
    <p:extLst>
      <p:ext uri="{BB962C8B-B14F-4D97-AF65-F5344CB8AC3E}">
        <p14:creationId xmlns:p14="http://schemas.microsoft.com/office/powerpoint/2010/main" val="1261661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94BD-6880-2E7F-EEBA-3CEB53EFD7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4A1B4-BE9E-92CA-A091-941E34FAFBDC}"/>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1FC2E5D4-A9F6-0368-ABB4-2F2D9594AFE3}"/>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9DA59A27-27B4-5473-5A8D-2F00BF6950B8}"/>
              </a:ext>
            </a:extLst>
          </p:cNvPr>
          <p:cNvSpPr>
            <a:spLocks noGrp="1"/>
          </p:cNvSpPr>
          <p:nvPr>
            <p:ph type="sldNum" sz="quarter" idx="12"/>
          </p:nvPr>
        </p:nvSpPr>
        <p:spPr/>
        <p:txBody>
          <a:bodyPr/>
          <a:lstStyle/>
          <a:p>
            <a:fld id="{294A09A9-5501-47C1-A89A-A340965A2BE2}" type="slidenum">
              <a:rPr lang="en-US" smtClean="0"/>
              <a:pPr/>
              <a:t>33</a:t>
            </a:fld>
            <a:endParaRPr lang="en-US" dirty="0">
              <a:latin typeface="+mn-lt"/>
            </a:endParaRPr>
          </a:p>
        </p:txBody>
      </p:sp>
      <p:pic>
        <p:nvPicPr>
          <p:cNvPr id="7" name="Picture 6">
            <a:extLst>
              <a:ext uri="{FF2B5EF4-FFF2-40B4-BE49-F238E27FC236}">
                <a16:creationId xmlns:a16="http://schemas.microsoft.com/office/drawing/2014/main" id="{2B66925D-6DA8-B32D-CA94-40D9DDA98C3F}"/>
              </a:ext>
            </a:extLst>
          </p:cNvPr>
          <p:cNvPicPr>
            <a:picLocks noChangeAspect="1"/>
          </p:cNvPicPr>
          <p:nvPr/>
        </p:nvPicPr>
        <p:blipFill>
          <a:blip r:embed="rId2"/>
          <a:stretch>
            <a:fillRect/>
          </a:stretch>
        </p:blipFill>
        <p:spPr>
          <a:xfrm>
            <a:off x="603885" y="584005"/>
            <a:ext cx="10993754" cy="5458472"/>
          </a:xfrm>
          <a:prstGeom prst="rect">
            <a:avLst/>
          </a:prstGeom>
        </p:spPr>
      </p:pic>
    </p:spTree>
    <p:extLst>
      <p:ext uri="{BB962C8B-B14F-4D97-AF65-F5344CB8AC3E}">
        <p14:creationId xmlns:p14="http://schemas.microsoft.com/office/powerpoint/2010/main" val="236536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6AAB-2443-6690-F50B-172064E8AD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32CA63-3806-5591-1184-B2C6E5733707}"/>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6C5D78E8-80DF-9474-7EA9-F781EFA33158}"/>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8A964AAA-A762-9991-FFE4-8EA7B03DD09F}"/>
              </a:ext>
            </a:extLst>
          </p:cNvPr>
          <p:cNvSpPr>
            <a:spLocks noGrp="1"/>
          </p:cNvSpPr>
          <p:nvPr>
            <p:ph type="sldNum" sz="quarter" idx="12"/>
          </p:nvPr>
        </p:nvSpPr>
        <p:spPr/>
        <p:txBody>
          <a:bodyPr/>
          <a:lstStyle/>
          <a:p>
            <a:fld id="{294A09A9-5501-47C1-A89A-A340965A2BE2}" type="slidenum">
              <a:rPr lang="en-US" smtClean="0"/>
              <a:pPr/>
              <a:t>34</a:t>
            </a:fld>
            <a:endParaRPr lang="en-US" dirty="0">
              <a:latin typeface="+mn-lt"/>
            </a:endParaRPr>
          </a:p>
        </p:txBody>
      </p:sp>
      <p:pic>
        <p:nvPicPr>
          <p:cNvPr id="9" name="Picture 8">
            <a:extLst>
              <a:ext uri="{FF2B5EF4-FFF2-40B4-BE49-F238E27FC236}">
                <a16:creationId xmlns:a16="http://schemas.microsoft.com/office/drawing/2014/main" id="{92F44CEC-B4E7-AE9B-B2C2-0593A19DFC3E}"/>
              </a:ext>
            </a:extLst>
          </p:cNvPr>
          <p:cNvPicPr>
            <a:picLocks noChangeAspect="1"/>
          </p:cNvPicPr>
          <p:nvPr/>
        </p:nvPicPr>
        <p:blipFill>
          <a:blip r:embed="rId2"/>
          <a:stretch>
            <a:fillRect/>
          </a:stretch>
        </p:blipFill>
        <p:spPr>
          <a:xfrm>
            <a:off x="603885" y="584005"/>
            <a:ext cx="10984230" cy="3670754"/>
          </a:xfrm>
          <a:prstGeom prst="rect">
            <a:avLst/>
          </a:prstGeom>
        </p:spPr>
      </p:pic>
    </p:spTree>
    <p:extLst>
      <p:ext uri="{BB962C8B-B14F-4D97-AF65-F5344CB8AC3E}">
        <p14:creationId xmlns:p14="http://schemas.microsoft.com/office/powerpoint/2010/main" val="1535679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8D8F3-0A45-5028-7F21-7934F1021932}"/>
              </a:ext>
            </a:extLst>
          </p:cNvPr>
          <p:cNvSpPr>
            <a:spLocks noGrp="1"/>
          </p:cNvSpPr>
          <p:nvPr>
            <p:ph type="title"/>
          </p:nvPr>
        </p:nvSpPr>
        <p:spPr/>
        <p:txBody>
          <a:bodyPr/>
          <a:lstStyle/>
          <a:p>
            <a:endParaRPr lang="en-IN"/>
          </a:p>
        </p:txBody>
      </p:sp>
      <p:sp>
        <p:nvSpPr>
          <p:cNvPr id="5" name="Slide Number Placeholder 4">
            <a:extLst>
              <a:ext uri="{FF2B5EF4-FFF2-40B4-BE49-F238E27FC236}">
                <a16:creationId xmlns:a16="http://schemas.microsoft.com/office/drawing/2014/main" id="{E5FE124A-040B-02A2-BB12-EF795D72DCAE}"/>
              </a:ext>
            </a:extLst>
          </p:cNvPr>
          <p:cNvSpPr>
            <a:spLocks noGrp="1"/>
          </p:cNvSpPr>
          <p:nvPr>
            <p:ph type="sldNum" sz="quarter" idx="12"/>
          </p:nvPr>
        </p:nvSpPr>
        <p:spPr/>
        <p:txBody>
          <a:bodyPr/>
          <a:lstStyle/>
          <a:p>
            <a:fld id="{294A09A9-5501-47C1-A89A-A340965A2BE2}" type="slidenum">
              <a:rPr lang="en-US" smtClean="0"/>
              <a:pPr/>
              <a:t>35</a:t>
            </a:fld>
            <a:endParaRPr lang="en-US" dirty="0">
              <a:latin typeface="+mn-lt"/>
            </a:endParaRPr>
          </a:p>
        </p:txBody>
      </p:sp>
      <p:sp>
        <p:nvSpPr>
          <p:cNvPr id="11" name="Content Placeholder 10">
            <a:extLst>
              <a:ext uri="{FF2B5EF4-FFF2-40B4-BE49-F238E27FC236}">
                <a16:creationId xmlns:a16="http://schemas.microsoft.com/office/drawing/2014/main" id="{34F961E8-ECDA-EA46-AA57-6D641B907171}"/>
              </a:ext>
            </a:extLst>
          </p:cNvPr>
          <p:cNvSpPr>
            <a:spLocks noGrp="1"/>
          </p:cNvSpPr>
          <p:nvPr>
            <p:ph sz="quarter" idx="14"/>
          </p:nvPr>
        </p:nvSpPr>
        <p:spPr/>
        <p:txBody>
          <a:bodyPr/>
          <a:lstStyle/>
          <a:p>
            <a:endParaRPr lang="en-IN"/>
          </a:p>
        </p:txBody>
      </p:sp>
      <p:pic>
        <p:nvPicPr>
          <p:cNvPr id="7" name="Content Placeholder 6">
            <a:extLst>
              <a:ext uri="{FF2B5EF4-FFF2-40B4-BE49-F238E27FC236}">
                <a16:creationId xmlns:a16="http://schemas.microsoft.com/office/drawing/2014/main" id="{A6A3942E-4D82-1455-9032-9B9E111727A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5119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CCD3-981D-724F-D2E3-8D1662D405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36C7FC-83E4-9BE2-B5B5-5BD565191742}"/>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5DDD6269-34D3-9897-B4D8-09257D7DD5D9}"/>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CC31848F-B88F-9511-09D7-C9E53ECCD58A}"/>
              </a:ext>
            </a:extLst>
          </p:cNvPr>
          <p:cNvSpPr>
            <a:spLocks noGrp="1"/>
          </p:cNvSpPr>
          <p:nvPr>
            <p:ph type="sldNum" sz="quarter" idx="12"/>
          </p:nvPr>
        </p:nvSpPr>
        <p:spPr/>
        <p:txBody>
          <a:bodyPr/>
          <a:lstStyle/>
          <a:p>
            <a:fld id="{294A09A9-5501-47C1-A89A-A340965A2BE2}" type="slidenum">
              <a:rPr lang="en-US" smtClean="0"/>
              <a:pPr/>
              <a:t>36</a:t>
            </a:fld>
            <a:endParaRPr lang="en-US" dirty="0">
              <a:latin typeface="+mn-lt"/>
            </a:endParaRPr>
          </a:p>
        </p:txBody>
      </p:sp>
      <p:pic>
        <p:nvPicPr>
          <p:cNvPr id="9" name="Content Placeholder 8">
            <a:extLst>
              <a:ext uri="{FF2B5EF4-FFF2-40B4-BE49-F238E27FC236}">
                <a16:creationId xmlns:a16="http://schemas.microsoft.com/office/drawing/2014/main" id="{705C358D-A7A1-E69E-EE23-8588E9E38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46"/>
            <a:ext cx="12192000" cy="6873746"/>
          </a:xfrm>
          <a:prstGeom prst="rect">
            <a:avLst/>
          </a:prstGeom>
        </p:spPr>
      </p:pic>
    </p:spTree>
    <p:extLst>
      <p:ext uri="{BB962C8B-B14F-4D97-AF65-F5344CB8AC3E}">
        <p14:creationId xmlns:p14="http://schemas.microsoft.com/office/powerpoint/2010/main" val="5610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DE10-E478-FB5D-AFA2-850380A451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3D5C1B-41E3-8654-BCAD-D23049A88107}"/>
              </a:ext>
            </a:extLst>
          </p:cNvPr>
          <p:cNvSpPr>
            <a:spLocks noGrp="1"/>
          </p:cNvSpPr>
          <p:nvPr>
            <p:ph sz="quarter" idx="14"/>
          </p:nvPr>
        </p:nvSpPr>
        <p:spPr>
          <a:xfrm>
            <a:off x="603886" y="584005"/>
            <a:ext cx="2820450" cy="3999060"/>
          </a:xfrm>
        </p:spPr>
        <p:txBody>
          <a:bodyPr>
            <a:normAutofit/>
          </a:bodyPr>
          <a:lstStyle/>
          <a:p>
            <a:r>
              <a:rPr lang="en-IN" sz="2800" dirty="0"/>
              <a:t>Future Analysis &amp; Recommendation	</a:t>
            </a:r>
          </a:p>
        </p:txBody>
      </p:sp>
      <p:sp>
        <p:nvSpPr>
          <p:cNvPr id="4" name="Content Placeholder 3">
            <a:extLst>
              <a:ext uri="{FF2B5EF4-FFF2-40B4-BE49-F238E27FC236}">
                <a16:creationId xmlns:a16="http://schemas.microsoft.com/office/drawing/2014/main" id="{072213ED-477C-1AC4-372A-7AFD3D8DE7F1}"/>
              </a:ext>
            </a:extLst>
          </p:cNvPr>
          <p:cNvSpPr>
            <a:spLocks noGrp="1"/>
          </p:cNvSpPr>
          <p:nvPr>
            <p:ph sz="quarter" idx="13"/>
          </p:nvPr>
        </p:nvSpPr>
        <p:spPr>
          <a:xfrm>
            <a:off x="3670934" y="584004"/>
            <a:ext cx="7926705" cy="5574199"/>
          </a:xfrm>
        </p:spPr>
        <p:txBody>
          <a:bodyPr>
            <a:normAutofit/>
          </a:bodyPr>
          <a:lstStyle/>
          <a:p>
            <a:r>
              <a:rPr lang="en-US" sz="2400" b="1" dirty="0"/>
              <a:t>What factors might contribute to higher or lower repeat passenger rates in different cities ?</a:t>
            </a:r>
          </a:p>
          <a:p>
            <a:pPr marL="342900" indent="-342900">
              <a:buFont typeface="Arial" panose="020B0604020202020204" pitchFamily="34" charset="0"/>
              <a:buChar char="•"/>
            </a:pPr>
            <a:r>
              <a:rPr lang="en-US" dirty="0"/>
              <a:t>Passenger Rating :</a:t>
            </a:r>
          </a:p>
          <a:p>
            <a:pPr lvl="1" indent="0">
              <a:buNone/>
            </a:pPr>
            <a:r>
              <a:rPr lang="en-US" dirty="0"/>
              <a:t>The dashboard clearly demonstrates that higher passenger ratings have a positive impact on the repeat rate.</a:t>
            </a:r>
          </a:p>
          <a:p>
            <a:pPr marL="342900" indent="-342900">
              <a:buFont typeface="Arial" panose="020B0604020202020204" pitchFamily="34" charset="0"/>
              <a:buChar char="•"/>
            </a:pPr>
            <a:r>
              <a:rPr lang="en-US" dirty="0"/>
              <a:t>Fare per trip : </a:t>
            </a:r>
          </a:p>
          <a:p>
            <a:pPr lvl="1" indent="0">
              <a:buNone/>
            </a:pPr>
            <a:r>
              <a:rPr lang="en-US" dirty="0"/>
              <a:t>Cities with lower fares tend to have a higher repeat rate, as customers prefer to choose our cab services in these locations.</a:t>
            </a:r>
          </a:p>
          <a:p>
            <a:pPr marL="342900" indent="-342900">
              <a:buFont typeface="Arial" panose="020B0604020202020204" pitchFamily="34" charset="0"/>
              <a:buChar char="•"/>
            </a:pPr>
            <a:r>
              <a:rPr lang="en-US" dirty="0"/>
              <a:t>City Demographics : </a:t>
            </a:r>
          </a:p>
          <a:p>
            <a:pPr lvl="1" indent="0">
              <a:buNone/>
            </a:pPr>
            <a:r>
              <a:rPr lang="en-US" dirty="0"/>
              <a:t>Cities with higher populations tend to have higher repeat rates, as the demand for transportation services is greater. Similarly, cities with significant economic activity exhibit higher repeat rates due to increased commuting needs and frequent travel by residents and businesses. </a:t>
            </a:r>
          </a:p>
          <a:p>
            <a:endParaRPr lang="en-US" dirty="0"/>
          </a:p>
          <a:p>
            <a:pPr lvl="1" indent="0">
              <a:buNone/>
            </a:pPr>
            <a:endParaRPr lang="en-US" dirty="0"/>
          </a:p>
          <a:p>
            <a:pPr lvl="1" indent="0">
              <a:buNone/>
            </a:pPr>
            <a:endParaRPr lang="en-US" dirty="0"/>
          </a:p>
          <a:p>
            <a:pPr marL="342900" indent="-342900">
              <a:buFont typeface="Arial" panose="020B0604020202020204" pitchFamily="34" charset="0"/>
              <a:buChar char="•"/>
            </a:pPr>
            <a:endParaRPr lang="en-US" dirty="0"/>
          </a:p>
          <a:p>
            <a:pPr marL="971550" lvl="1" indent="-285750"/>
            <a:endParaRPr lang="en-US" sz="1600" dirty="0"/>
          </a:p>
          <a:p>
            <a:pPr marL="342900" indent="-342900">
              <a:buFont typeface="Arial" panose="020B0604020202020204" pitchFamily="34" charset="0"/>
              <a:buChar char="•"/>
            </a:pPr>
            <a:endParaRPr lang="en-US" dirty="0"/>
          </a:p>
          <a:p>
            <a:endParaRPr lang="en-IN" dirty="0"/>
          </a:p>
        </p:txBody>
      </p:sp>
      <p:sp>
        <p:nvSpPr>
          <p:cNvPr id="5" name="Slide Number Placeholder 4">
            <a:extLst>
              <a:ext uri="{FF2B5EF4-FFF2-40B4-BE49-F238E27FC236}">
                <a16:creationId xmlns:a16="http://schemas.microsoft.com/office/drawing/2014/main" id="{E8951220-3627-00B4-5E71-98B520C46428}"/>
              </a:ext>
            </a:extLst>
          </p:cNvPr>
          <p:cNvSpPr>
            <a:spLocks noGrp="1"/>
          </p:cNvSpPr>
          <p:nvPr>
            <p:ph type="sldNum" sz="quarter" idx="12"/>
          </p:nvPr>
        </p:nvSpPr>
        <p:spPr/>
        <p:txBody>
          <a:bodyPr/>
          <a:lstStyle/>
          <a:p>
            <a:fld id="{294A09A9-5501-47C1-A89A-A340965A2BE2}" type="slidenum">
              <a:rPr lang="en-US" smtClean="0"/>
              <a:pPr/>
              <a:t>37</a:t>
            </a:fld>
            <a:endParaRPr lang="en-US" dirty="0">
              <a:latin typeface="+mn-lt"/>
            </a:endParaRPr>
          </a:p>
        </p:txBody>
      </p:sp>
    </p:spTree>
    <p:extLst>
      <p:ext uri="{BB962C8B-B14F-4D97-AF65-F5344CB8AC3E}">
        <p14:creationId xmlns:p14="http://schemas.microsoft.com/office/powerpoint/2010/main" val="2940490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E03E-25D2-B6FA-5692-7C78DD4088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7C1C33-F140-B788-9613-6C200D52B7EF}"/>
              </a:ext>
            </a:extLst>
          </p:cNvPr>
          <p:cNvSpPr>
            <a:spLocks noGrp="1"/>
          </p:cNvSpPr>
          <p:nvPr>
            <p:ph sz="quarter" idx="14"/>
          </p:nvPr>
        </p:nvSpPr>
        <p:spPr/>
        <p:txBody>
          <a:bodyPr>
            <a:normAutofit/>
          </a:bodyPr>
          <a:lstStyle/>
          <a:p>
            <a:r>
              <a:rPr lang="en-IN" sz="2800" dirty="0"/>
              <a:t>Future Analysis &amp; Recommendation	</a:t>
            </a:r>
          </a:p>
          <a:p>
            <a:endParaRPr lang="en-IN" sz="2800" dirty="0"/>
          </a:p>
        </p:txBody>
      </p:sp>
      <p:sp>
        <p:nvSpPr>
          <p:cNvPr id="4" name="Content Placeholder 3">
            <a:extLst>
              <a:ext uri="{FF2B5EF4-FFF2-40B4-BE49-F238E27FC236}">
                <a16:creationId xmlns:a16="http://schemas.microsoft.com/office/drawing/2014/main" id="{4A39831D-7920-D8ED-5BB7-3556450258D3}"/>
              </a:ext>
            </a:extLst>
          </p:cNvPr>
          <p:cNvSpPr>
            <a:spLocks noGrp="1"/>
          </p:cNvSpPr>
          <p:nvPr>
            <p:ph sz="quarter" idx="13"/>
          </p:nvPr>
        </p:nvSpPr>
        <p:spPr/>
        <p:txBody>
          <a:bodyPr/>
          <a:lstStyle/>
          <a:p>
            <a:r>
              <a:rPr lang="en-US" sz="2400" b="1" dirty="0"/>
              <a:t>Tourism vs. Business Demand Impact</a:t>
            </a:r>
            <a:endParaRPr lang="en-US" sz="2400" dirty="0"/>
          </a:p>
          <a:p>
            <a:r>
              <a:rPr lang="en-US" dirty="0"/>
              <a:t>How do tourism seasons or local events impact </a:t>
            </a:r>
            <a:r>
              <a:rPr lang="en-US" dirty="0" err="1"/>
              <a:t>Goodcabs</a:t>
            </a:r>
            <a:r>
              <a:rPr lang="en-US" dirty="0"/>
              <a:t> demand patterns? Would tailoring marketing efforts to these events increase trip volume in tourism-oriented cities?</a:t>
            </a:r>
          </a:p>
          <a:p>
            <a:pPr marL="342900" indent="-342900">
              <a:buFont typeface="Arial" panose="020B0604020202020204" pitchFamily="34" charset="0"/>
              <a:buChar char="•"/>
            </a:pPr>
            <a:r>
              <a:rPr lang="en-US" dirty="0"/>
              <a:t>Festivals and events (such as concerts and matches) have a significant positive impact on trip volumes, driving increased demand for transportation services.</a:t>
            </a:r>
          </a:p>
          <a:p>
            <a:pPr marL="342900" indent="-342900">
              <a:buFont typeface="Arial" panose="020B0604020202020204" pitchFamily="34" charset="0"/>
              <a:buChar char="•"/>
            </a:pPr>
            <a:r>
              <a:rPr lang="en-US" dirty="0"/>
              <a:t> Additionally, focused marketing efforts can help expand our consumer base, leading to a substantial rise in the number of new passengers and overall growth.</a:t>
            </a:r>
          </a:p>
        </p:txBody>
      </p:sp>
      <p:sp>
        <p:nvSpPr>
          <p:cNvPr id="5" name="Slide Number Placeholder 4">
            <a:extLst>
              <a:ext uri="{FF2B5EF4-FFF2-40B4-BE49-F238E27FC236}">
                <a16:creationId xmlns:a16="http://schemas.microsoft.com/office/drawing/2014/main" id="{7DED73E2-45A6-DBA9-5B98-F06B4369CF3C}"/>
              </a:ext>
            </a:extLst>
          </p:cNvPr>
          <p:cNvSpPr>
            <a:spLocks noGrp="1"/>
          </p:cNvSpPr>
          <p:nvPr>
            <p:ph type="sldNum" sz="quarter" idx="12"/>
          </p:nvPr>
        </p:nvSpPr>
        <p:spPr/>
        <p:txBody>
          <a:bodyPr/>
          <a:lstStyle/>
          <a:p>
            <a:fld id="{294A09A9-5501-47C1-A89A-A340965A2BE2}" type="slidenum">
              <a:rPr lang="en-US" smtClean="0"/>
              <a:pPr/>
              <a:t>38</a:t>
            </a:fld>
            <a:endParaRPr lang="en-US" dirty="0">
              <a:latin typeface="+mn-lt"/>
            </a:endParaRPr>
          </a:p>
        </p:txBody>
      </p:sp>
    </p:spTree>
    <p:extLst>
      <p:ext uri="{BB962C8B-B14F-4D97-AF65-F5344CB8AC3E}">
        <p14:creationId xmlns:p14="http://schemas.microsoft.com/office/powerpoint/2010/main" val="2860605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ADD0-0205-5224-7F6E-0652E00067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5E9750-C754-F740-A2E9-CAC3B141A431}"/>
              </a:ext>
            </a:extLst>
          </p:cNvPr>
          <p:cNvSpPr>
            <a:spLocks noGrp="1"/>
          </p:cNvSpPr>
          <p:nvPr>
            <p:ph sz="quarter" idx="14"/>
          </p:nvPr>
        </p:nvSpPr>
        <p:spPr/>
        <p:txBody>
          <a:bodyPr>
            <a:normAutofit/>
          </a:bodyPr>
          <a:lstStyle/>
          <a:p>
            <a:r>
              <a:rPr lang="en-IN" sz="2800" dirty="0"/>
              <a:t>Future Analysis &amp; Recommendation	</a:t>
            </a:r>
          </a:p>
          <a:p>
            <a:endParaRPr lang="en-IN" sz="2800" dirty="0"/>
          </a:p>
          <a:p>
            <a:endParaRPr lang="en-IN" sz="2800" dirty="0"/>
          </a:p>
        </p:txBody>
      </p:sp>
      <p:sp>
        <p:nvSpPr>
          <p:cNvPr id="4" name="Content Placeholder 3">
            <a:extLst>
              <a:ext uri="{FF2B5EF4-FFF2-40B4-BE49-F238E27FC236}">
                <a16:creationId xmlns:a16="http://schemas.microsoft.com/office/drawing/2014/main" id="{D2415642-7B8D-0738-A879-63A6D38EFED8}"/>
              </a:ext>
            </a:extLst>
          </p:cNvPr>
          <p:cNvSpPr>
            <a:spLocks noGrp="1"/>
          </p:cNvSpPr>
          <p:nvPr>
            <p:ph sz="quarter" idx="13"/>
          </p:nvPr>
        </p:nvSpPr>
        <p:spPr>
          <a:xfrm>
            <a:off x="3670934" y="584005"/>
            <a:ext cx="7926705" cy="4305236"/>
          </a:xfrm>
        </p:spPr>
        <p:txBody>
          <a:bodyPr/>
          <a:lstStyle/>
          <a:p>
            <a:r>
              <a:rPr lang="en-US" sz="2400" b="1" dirty="0"/>
              <a:t>Partnership Opportunities with Local Businesses</a:t>
            </a:r>
            <a:endParaRPr lang="en-US" sz="2400" dirty="0"/>
          </a:p>
          <a:p>
            <a:r>
              <a:rPr lang="en-US" dirty="0"/>
              <a:t>Are there opportunities for </a:t>
            </a:r>
            <a:r>
              <a:rPr lang="en-US" dirty="0" err="1"/>
              <a:t>Goodcabs</a:t>
            </a:r>
            <a:r>
              <a:rPr lang="en-US" dirty="0"/>
              <a:t> to partner with local businesses (such as hotels, malls, or event venues) to boost demand and improve customer loyalty? Could these partnerships drive more traffic, especially in tourism-heavy or high-footfall areas?</a:t>
            </a:r>
          </a:p>
          <a:p>
            <a:pPr marL="342900" indent="-342900">
              <a:buFont typeface="Arial" panose="020B0604020202020204" pitchFamily="34" charset="0"/>
              <a:buChar char="•"/>
            </a:pPr>
            <a:r>
              <a:rPr lang="en-US" dirty="0"/>
              <a:t>Partnering with local cab services in high-footfall areas and tourist destinations by offering our technological support can significantly enhance our consumer base and overall trip volume.</a:t>
            </a:r>
          </a:p>
          <a:p>
            <a:pPr marL="342900" indent="-342900">
              <a:buFont typeface="Arial" panose="020B0604020202020204" pitchFamily="34" charset="0"/>
              <a:buChar char="•"/>
            </a:pPr>
            <a:r>
              <a:rPr lang="en-US" dirty="0"/>
              <a:t>In cities like Kochi and Mysore, where trip volumes are relatively low, collaborating with local players would be a strategic move to increase market penetration and improve performance in these regions</a:t>
            </a:r>
            <a:endParaRPr lang="en-IN" dirty="0"/>
          </a:p>
        </p:txBody>
      </p:sp>
      <p:sp>
        <p:nvSpPr>
          <p:cNvPr id="5" name="Slide Number Placeholder 4">
            <a:extLst>
              <a:ext uri="{FF2B5EF4-FFF2-40B4-BE49-F238E27FC236}">
                <a16:creationId xmlns:a16="http://schemas.microsoft.com/office/drawing/2014/main" id="{38DF5F1F-7310-AE1F-6483-D0336140AC1A}"/>
              </a:ext>
            </a:extLst>
          </p:cNvPr>
          <p:cNvSpPr>
            <a:spLocks noGrp="1"/>
          </p:cNvSpPr>
          <p:nvPr>
            <p:ph type="sldNum" sz="quarter" idx="12"/>
          </p:nvPr>
        </p:nvSpPr>
        <p:spPr/>
        <p:txBody>
          <a:bodyPr/>
          <a:lstStyle/>
          <a:p>
            <a:fld id="{294A09A9-5501-47C1-A89A-A340965A2BE2}" type="slidenum">
              <a:rPr lang="en-US" smtClean="0"/>
              <a:pPr/>
              <a:t>39</a:t>
            </a:fld>
            <a:endParaRPr lang="en-US" dirty="0">
              <a:latin typeface="+mn-lt"/>
            </a:endParaRPr>
          </a:p>
        </p:txBody>
      </p:sp>
    </p:spTree>
    <p:extLst>
      <p:ext uri="{BB962C8B-B14F-4D97-AF65-F5344CB8AC3E}">
        <p14:creationId xmlns:p14="http://schemas.microsoft.com/office/powerpoint/2010/main" val="257610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3889-7820-4B6A-708A-3C21B6529EA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EEA3E62-455F-7785-EA14-EB5C8303278D}"/>
              </a:ext>
            </a:extLst>
          </p:cNvPr>
          <p:cNvSpPr>
            <a:spLocks noGrp="1"/>
          </p:cNvSpPr>
          <p:nvPr>
            <p:ph sz="quarter" idx="14"/>
          </p:nvPr>
        </p:nvSpPr>
        <p:spPr/>
        <p:txBody>
          <a:bodyPr>
            <a:normAutofit/>
          </a:bodyPr>
          <a:lstStyle/>
          <a:p>
            <a:r>
              <a:rPr lang="en-IN" sz="4000" dirty="0"/>
              <a:t>Business Request - 1</a:t>
            </a:r>
          </a:p>
        </p:txBody>
      </p:sp>
      <p:sp>
        <p:nvSpPr>
          <p:cNvPr id="4" name="Content Placeholder 3">
            <a:extLst>
              <a:ext uri="{FF2B5EF4-FFF2-40B4-BE49-F238E27FC236}">
                <a16:creationId xmlns:a16="http://schemas.microsoft.com/office/drawing/2014/main" id="{808EE6D6-A375-4F2D-DF71-64BD68A5BE14}"/>
              </a:ext>
            </a:extLst>
          </p:cNvPr>
          <p:cNvSpPr>
            <a:spLocks noGrp="1"/>
          </p:cNvSpPr>
          <p:nvPr>
            <p:ph sz="quarter" idx="13"/>
          </p:nvPr>
        </p:nvSpPr>
        <p:spPr/>
        <p:txBody>
          <a:bodyPr/>
          <a:lstStyle/>
          <a:p>
            <a:r>
              <a:rPr lang="en-US" b="1" dirty="0"/>
              <a:t>City-Level Fare and Trip Summary Report</a:t>
            </a:r>
            <a:endParaRPr lang="en-US" dirty="0"/>
          </a:p>
          <a:p>
            <a:r>
              <a:rPr lang="en-US" dirty="0"/>
              <a:t>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a:t>
            </a:r>
          </a:p>
          <a:p>
            <a:endParaRPr lang="en-IN" dirty="0"/>
          </a:p>
        </p:txBody>
      </p:sp>
      <p:sp>
        <p:nvSpPr>
          <p:cNvPr id="5" name="Slide Number Placeholder 4">
            <a:extLst>
              <a:ext uri="{FF2B5EF4-FFF2-40B4-BE49-F238E27FC236}">
                <a16:creationId xmlns:a16="http://schemas.microsoft.com/office/drawing/2014/main" id="{BF1763C4-7CA2-A970-E11C-849DA8244A42}"/>
              </a:ext>
            </a:extLst>
          </p:cNvPr>
          <p:cNvSpPr>
            <a:spLocks noGrp="1"/>
          </p:cNvSpPr>
          <p:nvPr>
            <p:ph type="sldNum" sz="quarter" idx="12"/>
          </p:nvPr>
        </p:nvSpPr>
        <p:spPr/>
        <p:txBody>
          <a:bodyPr/>
          <a:lstStyle/>
          <a:p>
            <a:fld id="{294A09A9-5501-47C1-A89A-A340965A2BE2}" type="slidenum">
              <a:rPr lang="en-US" smtClean="0"/>
              <a:pPr/>
              <a:t>4</a:t>
            </a:fld>
            <a:endParaRPr lang="en-US" dirty="0">
              <a:latin typeface="+mn-lt"/>
            </a:endParaRPr>
          </a:p>
        </p:txBody>
      </p:sp>
    </p:spTree>
    <p:extLst>
      <p:ext uri="{BB962C8B-B14F-4D97-AF65-F5344CB8AC3E}">
        <p14:creationId xmlns:p14="http://schemas.microsoft.com/office/powerpoint/2010/main" val="364419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AE30-B399-80B3-FC90-DCDAFF2552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26A342-233C-09D8-D1D9-42C3A4306A6D}"/>
              </a:ext>
            </a:extLst>
          </p:cNvPr>
          <p:cNvSpPr>
            <a:spLocks noGrp="1"/>
          </p:cNvSpPr>
          <p:nvPr>
            <p:ph sz="quarter" idx="14"/>
          </p:nvPr>
        </p:nvSpPr>
        <p:spPr/>
        <p:txBody>
          <a:bodyPr>
            <a:normAutofit/>
          </a:bodyPr>
          <a:lstStyle/>
          <a:p>
            <a:r>
              <a:rPr lang="en-IN" sz="2800" dirty="0"/>
              <a:t>Future Analysis &amp; Recommendation	</a:t>
            </a:r>
          </a:p>
          <a:p>
            <a:endParaRPr lang="en-IN" sz="2800" dirty="0"/>
          </a:p>
          <a:p>
            <a:endParaRPr lang="en-IN" sz="2800" dirty="0"/>
          </a:p>
        </p:txBody>
      </p:sp>
      <p:sp>
        <p:nvSpPr>
          <p:cNvPr id="4" name="Content Placeholder 3">
            <a:extLst>
              <a:ext uri="{FF2B5EF4-FFF2-40B4-BE49-F238E27FC236}">
                <a16:creationId xmlns:a16="http://schemas.microsoft.com/office/drawing/2014/main" id="{CED885EE-910F-7997-24BC-894F73A060FA}"/>
              </a:ext>
            </a:extLst>
          </p:cNvPr>
          <p:cNvSpPr>
            <a:spLocks noGrp="1"/>
          </p:cNvSpPr>
          <p:nvPr>
            <p:ph sz="quarter" idx="13"/>
          </p:nvPr>
        </p:nvSpPr>
        <p:spPr/>
        <p:txBody>
          <a:bodyPr>
            <a:normAutofit/>
          </a:bodyPr>
          <a:lstStyle/>
          <a:p>
            <a:r>
              <a:rPr lang="en-US" sz="2400" b="1" dirty="0"/>
              <a:t>Data Collection for Enhanced Data-Driven Decisions</a:t>
            </a:r>
          </a:p>
          <a:p>
            <a:r>
              <a:rPr lang="en-US" dirty="0"/>
              <a:t>To make </a:t>
            </a:r>
            <a:r>
              <a:rPr lang="en-US" dirty="0" err="1"/>
              <a:t>Goodcabs</a:t>
            </a:r>
            <a:r>
              <a:rPr lang="en-US" dirty="0"/>
              <a:t> more data-driven and improve its performance across key metrics, what additional data should </a:t>
            </a:r>
            <a:r>
              <a:rPr lang="en-US" dirty="0" err="1"/>
              <a:t>Goodcabs</a:t>
            </a:r>
            <a:r>
              <a:rPr lang="en-US" dirty="0"/>
              <a:t> collect?</a:t>
            </a:r>
          </a:p>
          <a:p>
            <a:pPr marL="342900" indent="-342900">
              <a:buFont typeface="Arial" panose="020B0604020202020204" pitchFamily="34" charset="0"/>
              <a:buChar char="•"/>
            </a:pPr>
            <a:r>
              <a:rPr lang="en-US" dirty="0"/>
              <a:t>Collecting data on passenger demographics, such as occupation, address, age, income, and travel frequency, would provide valuable insights into our customer base. </a:t>
            </a:r>
          </a:p>
          <a:p>
            <a:pPr marL="342900" indent="-342900">
              <a:buFont typeface="Arial" panose="020B0604020202020204" pitchFamily="34" charset="0"/>
              <a:buChar char="•"/>
            </a:pPr>
            <a:r>
              <a:rPr lang="en-US" dirty="0"/>
              <a:t>This information will help us better understand our passengers and identify which segments of the population we should target to enhance our services and marketing strategies effectively.</a:t>
            </a:r>
            <a:endParaRPr lang="en-IN" dirty="0"/>
          </a:p>
        </p:txBody>
      </p:sp>
      <p:sp>
        <p:nvSpPr>
          <p:cNvPr id="5" name="Slide Number Placeholder 4">
            <a:extLst>
              <a:ext uri="{FF2B5EF4-FFF2-40B4-BE49-F238E27FC236}">
                <a16:creationId xmlns:a16="http://schemas.microsoft.com/office/drawing/2014/main" id="{BF977AC5-0230-F538-6B79-2E2DFF89D648}"/>
              </a:ext>
            </a:extLst>
          </p:cNvPr>
          <p:cNvSpPr>
            <a:spLocks noGrp="1"/>
          </p:cNvSpPr>
          <p:nvPr>
            <p:ph type="sldNum" sz="quarter" idx="12"/>
          </p:nvPr>
        </p:nvSpPr>
        <p:spPr/>
        <p:txBody>
          <a:bodyPr/>
          <a:lstStyle/>
          <a:p>
            <a:fld id="{294A09A9-5501-47C1-A89A-A340965A2BE2}" type="slidenum">
              <a:rPr lang="en-US" smtClean="0"/>
              <a:pPr/>
              <a:t>40</a:t>
            </a:fld>
            <a:endParaRPr lang="en-US" dirty="0">
              <a:latin typeface="+mn-lt"/>
            </a:endParaRPr>
          </a:p>
        </p:txBody>
      </p:sp>
    </p:spTree>
    <p:extLst>
      <p:ext uri="{BB962C8B-B14F-4D97-AF65-F5344CB8AC3E}">
        <p14:creationId xmlns:p14="http://schemas.microsoft.com/office/powerpoint/2010/main" val="1491712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Darshan Dugar </a:t>
            </a:r>
          </a:p>
          <a:p>
            <a:r>
              <a:rPr lang="en-US" dirty="0">
                <a:hlinkClick r:id="rId3"/>
              </a:rPr>
              <a:t>darshan.dugar05@gmail.com</a:t>
            </a:r>
            <a:endParaRPr lang="en-US" dirty="0"/>
          </a:p>
          <a:p>
            <a:r>
              <a:rPr lang="en-US" dirty="0">
                <a:hlinkClick r:id="rId4"/>
              </a:rPr>
              <a:t>LinkedIn</a:t>
            </a:r>
            <a:endParaRPr lang="en-US" dirty="0"/>
          </a:p>
          <a:p>
            <a:endParaRPr lang="en-US" dirty="0"/>
          </a:p>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5B24-F2BE-92A6-F144-6E2160305D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F3AE15-803B-770C-7B20-0FEEC8C35164}"/>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C8DE491A-9C21-12F4-BB1F-5EE8502A28E3}"/>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B459261D-2181-1C19-A43E-8A12CDEE546F}"/>
              </a:ext>
            </a:extLst>
          </p:cNvPr>
          <p:cNvSpPr>
            <a:spLocks noGrp="1"/>
          </p:cNvSpPr>
          <p:nvPr>
            <p:ph type="sldNum" sz="quarter" idx="12"/>
          </p:nvPr>
        </p:nvSpPr>
        <p:spPr/>
        <p:txBody>
          <a:bodyPr/>
          <a:lstStyle/>
          <a:p>
            <a:fld id="{294A09A9-5501-47C1-A89A-A340965A2BE2}" type="slidenum">
              <a:rPr lang="en-US" smtClean="0"/>
              <a:pPr/>
              <a:t>5</a:t>
            </a:fld>
            <a:endParaRPr lang="en-US" dirty="0">
              <a:latin typeface="+mn-lt"/>
            </a:endParaRPr>
          </a:p>
        </p:txBody>
      </p:sp>
      <p:pic>
        <p:nvPicPr>
          <p:cNvPr id="7" name="Picture 6">
            <a:extLst>
              <a:ext uri="{FF2B5EF4-FFF2-40B4-BE49-F238E27FC236}">
                <a16:creationId xmlns:a16="http://schemas.microsoft.com/office/drawing/2014/main" id="{C2608AA7-EBCD-B672-56D8-9F12B2023CE1}"/>
              </a:ext>
            </a:extLst>
          </p:cNvPr>
          <p:cNvPicPr>
            <a:picLocks noChangeAspect="1"/>
          </p:cNvPicPr>
          <p:nvPr/>
        </p:nvPicPr>
        <p:blipFill>
          <a:blip r:embed="rId2"/>
          <a:srcRect l="5017"/>
          <a:stretch/>
        </p:blipFill>
        <p:spPr>
          <a:xfrm>
            <a:off x="594360" y="584005"/>
            <a:ext cx="11003279" cy="4295905"/>
          </a:xfrm>
          <a:prstGeom prst="rect">
            <a:avLst/>
          </a:prstGeom>
        </p:spPr>
      </p:pic>
    </p:spTree>
    <p:extLst>
      <p:ext uri="{BB962C8B-B14F-4D97-AF65-F5344CB8AC3E}">
        <p14:creationId xmlns:p14="http://schemas.microsoft.com/office/powerpoint/2010/main" val="1530583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0F97-0123-04CE-6990-A5B789EDDA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D65119-3C11-4205-C86C-C8EAE37E57B3}"/>
              </a:ext>
            </a:extLst>
          </p:cNvPr>
          <p:cNvSpPr>
            <a:spLocks noGrp="1"/>
          </p:cNvSpPr>
          <p:nvPr>
            <p:ph sz="quarter" idx="14"/>
          </p:nvPr>
        </p:nvSpPr>
        <p:spPr>
          <a:xfrm>
            <a:off x="594360" y="638998"/>
            <a:ext cx="2825115" cy="3999060"/>
          </a:xfrm>
        </p:spPr>
        <p:txBody>
          <a:bodyPr>
            <a:normAutofit/>
          </a:bodyPr>
          <a:lstStyle/>
          <a:p>
            <a:r>
              <a:rPr lang="en-IN" sz="4000" dirty="0"/>
              <a:t>Business Request - 2</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A684FC-CFAC-5373-6051-71CDB1C9F0FD}"/>
                  </a:ext>
                </a:extLst>
              </p:cNvPr>
              <p:cNvSpPr>
                <a:spLocks noGrp="1"/>
              </p:cNvSpPr>
              <p:nvPr>
                <p:ph sz="quarter" idx="13"/>
              </p:nvPr>
            </p:nvSpPr>
            <p:spPr>
              <a:xfrm>
                <a:off x="3661409" y="638998"/>
                <a:ext cx="7926705" cy="5693222"/>
              </a:xfrm>
            </p:spPr>
            <p:txBody>
              <a:bodyPr/>
              <a:lstStyle/>
              <a:p>
                <a:r>
                  <a:rPr lang="en-US" b="1" dirty="0"/>
                  <a:t>Monthly City-Level Trips Target Performance Report</a:t>
                </a:r>
              </a:p>
              <a:p>
                <a:r>
                  <a:rPr lang="en-US" dirty="0"/>
                  <a:t>Generate a report that evaluates the target performance for trips at the monthly and city level. For each city and month, compare the actual total trips with the target trips and categorize the performance as follows:</a:t>
                </a:r>
              </a:p>
              <a:p>
                <a:pPr>
                  <a:buFont typeface="Arial" panose="020B0604020202020204" pitchFamily="34" charset="0"/>
                  <a:buChar char="•"/>
                </a:pPr>
                <a:r>
                  <a:rPr lang="en-US" dirty="0"/>
                  <a:t>If actual trips are greater than target trips, mark it as "Above Target".</a:t>
                </a:r>
              </a:p>
              <a:p>
                <a:pPr>
                  <a:buFont typeface="Arial" panose="020B0604020202020204" pitchFamily="34" charset="0"/>
                  <a:buChar char="•"/>
                </a:pPr>
                <a:r>
                  <a:rPr lang="en-US" dirty="0"/>
                  <a:t>If actual trips are less than or equal to target trips, mark it as "Below Target".</a:t>
                </a:r>
              </a:p>
              <a:p>
                <a:r>
                  <a:rPr lang="en-US" dirty="0"/>
                  <a:t>Additionally, calculate the % difference between actual and target trips to quantify the performance gap.</a:t>
                </a:r>
              </a:p>
              <a:p>
                <a:endParaRPr lang="en-IN" dirty="0"/>
              </a:p>
              <a:p>
                <a:r>
                  <a:rPr lang="en-IN" dirty="0" err="1"/>
                  <a:t>Percentage_Difference</a:t>
                </a:r>
                <a:r>
                  <a:rPr lang="en-IN" dirty="0"/>
                  <a:t>  = </a:t>
                </a:r>
                <a14:m>
                  <m:oMath xmlns:m="http://schemas.openxmlformats.org/officeDocument/2006/math">
                    <m:f>
                      <m:fPr>
                        <m:ctrlPr>
                          <a:rPr lang="en-IN" i="1" smtClean="0">
                            <a:latin typeface="Cambria Math" panose="02040503050406030204" pitchFamily="18" charset="0"/>
                          </a:rPr>
                        </m:ctrlPr>
                      </m:fPr>
                      <m:num>
                        <m:r>
                          <m:rPr>
                            <m:nor/>
                          </m:rPr>
                          <a:rPr lang="en-IN" dirty="0"/>
                          <m:t>Actual</m:t>
                        </m:r>
                        <m:r>
                          <m:rPr>
                            <m:nor/>
                          </m:rPr>
                          <a:rPr lang="en-IN" dirty="0"/>
                          <m:t> </m:t>
                        </m:r>
                        <m:r>
                          <m:rPr>
                            <m:nor/>
                          </m:rPr>
                          <a:rPr lang="en-IN" dirty="0"/>
                          <m:t>Trips</m:t>
                        </m:r>
                        <m:r>
                          <m:rPr>
                            <m:nor/>
                          </m:rPr>
                          <a:rPr lang="en-IN" b="0" i="0" dirty="0" smtClean="0"/>
                          <m:t> −</m:t>
                        </m:r>
                        <m:r>
                          <m:rPr>
                            <m:nor/>
                          </m:rPr>
                          <a:rPr lang="en-IN" dirty="0"/>
                          <m:t>Target</m:t>
                        </m:r>
                        <m:r>
                          <m:rPr>
                            <m:nor/>
                          </m:rPr>
                          <a:rPr lang="en-IN" dirty="0"/>
                          <m:t>_</m:t>
                        </m:r>
                        <m:r>
                          <m:rPr>
                            <m:nor/>
                          </m:rPr>
                          <a:rPr lang="en-IN" dirty="0"/>
                          <m:t>trips</m:t>
                        </m:r>
                      </m:num>
                      <m:den>
                        <m:r>
                          <m:rPr>
                            <m:nor/>
                          </m:rPr>
                          <a:rPr lang="en-IN" dirty="0" smtClean="0"/>
                          <m:t>Target</m:t>
                        </m:r>
                        <m:r>
                          <m:rPr>
                            <m:nor/>
                          </m:rPr>
                          <a:rPr lang="en-IN" dirty="0" smtClean="0"/>
                          <m:t>_</m:t>
                        </m:r>
                        <m:r>
                          <m:rPr>
                            <m:nor/>
                          </m:rPr>
                          <a:rPr lang="en-IN" dirty="0" smtClean="0"/>
                          <m:t>trips</m:t>
                        </m:r>
                      </m:den>
                    </m:f>
                    <m:r>
                      <a:rPr lang="en-IN" b="0" i="0" smtClean="0">
                        <a:latin typeface="Cambria Math" panose="02040503050406030204" pitchFamily="18" charset="0"/>
                      </a:rPr>
                      <m:t>∗100</m:t>
                    </m:r>
                  </m:oMath>
                </a14:m>
                <a:endParaRPr lang="en-IN" dirty="0"/>
              </a:p>
              <a:p>
                <a:endParaRPr lang="en-IN" dirty="0"/>
              </a:p>
            </p:txBody>
          </p:sp>
        </mc:Choice>
        <mc:Fallback xmlns="">
          <p:sp>
            <p:nvSpPr>
              <p:cNvPr id="4" name="Content Placeholder 3">
                <a:extLst>
                  <a:ext uri="{FF2B5EF4-FFF2-40B4-BE49-F238E27FC236}">
                    <a16:creationId xmlns:a16="http://schemas.microsoft.com/office/drawing/2014/main" id="{5EA684FC-CFAC-5373-6051-71CDB1C9F0FD}"/>
                  </a:ext>
                </a:extLst>
              </p:cNvPr>
              <p:cNvSpPr>
                <a:spLocks noGrp="1" noRot="1" noChangeAspect="1" noMove="1" noResize="1" noEditPoints="1" noAdjustHandles="1" noChangeArrowheads="1" noChangeShapeType="1" noTextEdit="1"/>
              </p:cNvSpPr>
              <p:nvPr>
                <p:ph sz="quarter" idx="13"/>
              </p:nvPr>
            </p:nvSpPr>
            <p:spPr>
              <a:xfrm>
                <a:off x="3661409" y="638998"/>
                <a:ext cx="7926705" cy="5693222"/>
              </a:xfrm>
              <a:blipFill>
                <a:blip r:embed="rId2"/>
                <a:stretch>
                  <a:fillRect l="-2000" t="-1178" r="-107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BABD525F-400B-320A-93DE-735888FF7B99}"/>
              </a:ext>
            </a:extLst>
          </p:cNvPr>
          <p:cNvSpPr>
            <a:spLocks noGrp="1"/>
          </p:cNvSpPr>
          <p:nvPr>
            <p:ph type="sldNum" sz="quarter" idx="12"/>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423631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9D0E-4D1E-36A0-5C54-25D650ABF8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3F25ED-C9CA-13FF-10B8-923C7C8AB66C}"/>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93744E4D-7A78-13BE-C393-780D84E09D7B}"/>
              </a:ext>
            </a:extLst>
          </p:cNvPr>
          <p:cNvSpPr>
            <a:spLocks noGrp="1"/>
          </p:cNvSpPr>
          <p:nvPr>
            <p:ph sz="quarter" idx="13"/>
          </p:nvPr>
        </p:nvSpPr>
        <p:spPr/>
        <p:txBody>
          <a:bodyPr/>
          <a:lstStyle/>
          <a:p>
            <a:endParaRPr lang="en-IN"/>
          </a:p>
        </p:txBody>
      </p:sp>
      <p:sp>
        <p:nvSpPr>
          <p:cNvPr id="5" name="Slide Number Placeholder 4">
            <a:extLst>
              <a:ext uri="{FF2B5EF4-FFF2-40B4-BE49-F238E27FC236}">
                <a16:creationId xmlns:a16="http://schemas.microsoft.com/office/drawing/2014/main" id="{D2C13BE9-2CE6-F105-1089-100F89741440}"/>
              </a:ext>
            </a:extLst>
          </p:cNvPr>
          <p:cNvSpPr>
            <a:spLocks noGrp="1"/>
          </p:cNvSpPr>
          <p:nvPr>
            <p:ph type="sldNum" sz="quarter" idx="12"/>
          </p:nvPr>
        </p:nvSpPr>
        <p:spPr/>
        <p:txBody>
          <a:bodyPr/>
          <a:lstStyle/>
          <a:p>
            <a:fld id="{294A09A9-5501-47C1-A89A-A340965A2BE2}" type="slidenum">
              <a:rPr lang="en-US" smtClean="0"/>
              <a:pPr/>
              <a:t>7</a:t>
            </a:fld>
            <a:endParaRPr lang="en-US" dirty="0">
              <a:latin typeface="+mn-lt"/>
            </a:endParaRPr>
          </a:p>
        </p:txBody>
      </p:sp>
      <p:pic>
        <p:nvPicPr>
          <p:cNvPr id="9" name="Picture 8">
            <a:extLst>
              <a:ext uri="{FF2B5EF4-FFF2-40B4-BE49-F238E27FC236}">
                <a16:creationId xmlns:a16="http://schemas.microsoft.com/office/drawing/2014/main" id="{65D58552-2CD9-9B8A-1168-F95FD914576A}"/>
              </a:ext>
            </a:extLst>
          </p:cNvPr>
          <p:cNvPicPr>
            <a:picLocks noChangeAspect="1"/>
          </p:cNvPicPr>
          <p:nvPr/>
        </p:nvPicPr>
        <p:blipFill>
          <a:blip r:embed="rId2"/>
          <a:stretch>
            <a:fillRect/>
          </a:stretch>
        </p:blipFill>
        <p:spPr>
          <a:xfrm>
            <a:off x="603885" y="584005"/>
            <a:ext cx="11003279" cy="2686425"/>
          </a:xfrm>
          <a:prstGeom prst="rect">
            <a:avLst/>
          </a:prstGeom>
        </p:spPr>
      </p:pic>
      <p:pic>
        <p:nvPicPr>
          <p:cNvPr id="11" name="Picture 10">
            <a:extLst>
              <a:ext uri="{FF2B5EF4-FFF2-40B4-BE49-F238E27FC236}">
                <a16:creationId xmlns:a16="http://schemas.microsoft.com/office/drawing/2014/main" id="{3D2F06BC-6F2D-D68B-54BA-CED98A8573A5}"/>
              </a:ext>
            </a:extLst>
          </p:cNvPr>
          <p:cNvPicPr>
            <a:picLocks noChangeAspect="1"/>
          </p:cNvPicPr>
          <p:nvPr/>
        </p:nvPicPr>
        <p:blipFill>
          <a:blip r:embed="rId3"/>
          <a:stretch>
            <a:fillRect/>
          </a:stretch>
        </p:blipFill>
        <p:spPr>
          <a:xfrm>
            <a:off x="613411" y="3288257"/>
            <a:ext cx="10984230" cy="2438740"/>
          </a:xfrm>
          <a:prstGeom prst="rect">
            <a:avLst/>
          </a:prstGeom>
        </p:spPr>
      </p:pic>
    </p:spTree>
    <p:extLst>
      <p:ext uri="{BB962C8B-B14F-4D97-AF65-F5344CB8AC3E}">
        <p14:creationId xmlns:p14="http://schemas.microsoft.com/office/powerpoint/2010/main" val="163418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424-BCF1-2E29-C220-261712772A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59AB23-2BCB-6B7D-BC4C-DEA661F48DC7}"/>
              </a:ext>
            </a:extLst>
          </p:cNvPr>
          <p:cNvSpPr>
            <a:spLocks noGrp="1"/>
          </p:cNvSpPr>
          <p:nvPr>
            <p:ph sz="quarter" idx="14"/>
          </p:nvPr>
        </p:nvSpPr>
        <p:spPr/>
        <p:txBody>
          <a:bodyPr/>
          <a:lstStyle/>
          <a:p>
            <a:endParaRPr lang="en-IN"/>
          </a:p>
        </p:txBody>
      </p:sp>
      <p:sp>
        <p:nvSpPr>
          <p:cNvPr id="4" name="Content Placeholder 3">
            <a:extLst>
              <a:ext uri="{FF2B5EF4-FFF2-40B4-BE49-F238E27FC236}">
                <a16:creationId xmlns:a16="http://schemas.microsoft.com/office/drawing/2014/main" id="{CD6B4788-616C-863E-E482-A81923E5FB95}"/>
              </a:ext>
            </a:extLst>
          </p:cNvPr>
          <p:cNvSpPr>
            <a:spLocks noGrp="1"/>
          </p:cNvSpPr>
          <p:nvPr>
            <p:ph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063DB2DA-BFB8-05D3-5544-B602C13D4D59}"/>
              </a:ext>
            </a:extLst>
          </p:cNvPr>
          <p:cNvSpPr>
            <a:spLocks noGrp="1"/>
          </p:cNvSpPr>
          <p:nvPr>
            <p:ph type="sldNum" sz="quarter" idx="12"/>
          </p:nvPr>
        </p:nvSpPr>
        <p:spPr/>
        <p:txBody>
          <a:bodyPr/>
          <a:lstStyle/>
          <a:p>
            <a:fld id="{294A09A9-5501-47C1-A89A-A340965A2BE2}" type="slidenum">
              <a:rPr lang="en-US" smtClean="0"/>
              <a:pPr/>
              <a:t>8</a:t>
            </a:fld>
            <a:endParaRPr lang="en-US" dirty="0">
              <a:latin typeface="+mn-lt"/>
            </a:endParaRPr>
          </a:p>
        </p:txBody>
      </p:sp>
      <p:pic>
        <p:nvPicPr>
          <p:cNvPr id="7" name="Picture 6">
            <a:extLst>
              <a:ext uri="{FF2B5EF4-FFF2-40B4-BE49-F238E27FC236}">
                <a16:creationId xmlns:a16="http://schemas.microsoft.com/office/drawing/2014/main" id="{405B6202-13D7-E4EF-657E-DF648C616238}"/>
              </a:ext>
            </a:extLst>
          </p:cNvPr>
          <p:cNvPicPr>
            <a:picLocks noChangeAspect="1"/>
          </p:cNvPicPr>
          <p:nvPr/>
        </p:nvPicPr>
        <p:blipFill>
          <a:blip r:embed="rId2"/>
          <a:stretch>
            <a:fillRect/>
          </a:stretch>
        </p:blipFill>
        <p:spPr>
          <a:xfrm>
            <a:off x="575313" y="584005"/>
            <a:ext cx="11003279" cy="3999060"/>
          </a:xfrm>
          <a:prstGeom prst="rect">
            <a:avLst/>
          </a:prstGeom>
        </p:spPr>
      </p:pic>
      <p:pic>
        <p:nvPicPr>
          <p:cNvPr id="9" name="Picture 8">
            <a:extLst>
              <a:ext uri="{FF2B5EF4-FFF2-40B4-BE49-F238E27FC236}">
                <a16:creationId xmlns:a16="http://schemas.microsoft.com/office/drawing/2014/main" id="{4D51689A-04C4-6DE9-6A80-A1A39EEFF9CD}"/>
              </a:ext>
            </a:extLst>
          </p:cNvPr>
          <p:cNvPicPr>
            <a:picLocks noChangeAspect="1"/>
          </p:cNvPicPr>
          <p:nvPr/>
        </p:nvPicPr>
        <p:blipFill>
          <a:blip r:embed="rId3"/>
          <a:stretch>
            <a:fillRect/>
          </a:stretch>
        </p:blipFill>
        <p:spPr>
          <a:xfrm>
            <a:off x="584837" y="4583064"/>
            <a:ext cx="10984230" cy="1380759"/>
          </a:xfrm>
          <a:prstGeom prst="rect">
            <a:avLst/>
          </a:prstGeom>
        </p:spPr>
      </p:pic>
    </p:spTree>
    <p:extLst>
      <p:ext uri="{BB962C8B-B14F-4D97-AF65-F5344CB8AC3E}">
        <p14:creationId xmlns:p14="http://schemas.microsoft.com/office/powerpoint/2010/main" val="415546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D8A2-5157-C355-BE70-EE0908C3A2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8971B0-8CAB-A1EE-39E4-B59FD9BA42FF}"/>
              </a:ext>
            </a:extLst>
          </p:cNvPr>
          <p:cNvSpPr>
            <a:spLocks noGrp="1"/>
          </p:cNvSpPr>
          <p:nvPr>
            <p:ph sz="quarter" idx="14"/>
          </p:nvPr>
        </p:nvSpPr>
        <p:spPr/>
        <p:txBody>
          <a:bodyPr/>
          <a:lstStyle/>
          <a:p>
            <a:endParaRPr lang="en-IN" dirty="0"/>
          </a:p>
        </p:txBody>
      </p:sp>
      <p:sp>
        <p:nvSpPr>
          <p:cNvPr id="4" name="Content Placeholder 3">
            <a:extLst>
              <a:ext uri="{FF2B5EF4-FFF2-40B4-BE49-F238E27FC236}">
                <a16:creationId xmlns:a16="http://schemas.microsoft.com/office/drawing/2014/main" id="{4E402B5D-CCA5-CA2C-C3AA-A94A0DA4D4AE}"/>
              </a:ext>
            </a:extLst>
          </p:cNvPr>
          <p:cNvSpPr>
            <a:spLocks noGrp="1"/>
          </p:cNvSpPr>
          <p:nvPr>
            <p:ph sz="quarter" idx="13"/>
          </p:nvPr>
        </p:nvSpPr>
        <p:spPr/>
        <p:txBody>
          <a:bodyPr/>
          <a:lstStyle/>
          <a:p>
            <a:endParaRPr lang="en-IN" dirty="0"/>
          </a:p>
        </p:txBody>
      </p:sp>
      <p:sp>
        <p:nvSpPr>
          <p:cNvPr id="5" name="Slide Number Placeholder 4">
            <a:extLst>
              <a:ext uri="{FF2B5EF4-FFF2-40B4-BE49-F238E27FC236}">
                <a16:creationId xmlns:a16="http://schemas.microsoft.com/office/drawing/2014/main" id="{66E1EE76-76AF-7BA1-C58E-A75912EFDB9F}"/>
              </a:ext>
            </a:extLst>
          </p:cNvPr>
          <p:cNvSpPr>
            <a:spLocks noGrp="1"/>
          </p:cNvSpPr>
          <p:nvPr>
            <p:ph type="sldNum" sz="quarter" idx="12"/>
          </p:nvPr>
        </p:nvSpPr>
        <p:spPr/>
        <p:txBody>
          <a:bodyPr/>
          <a:lstStyle/>
          <a:p>
            <a:fld id="{294A09A9-5501-47C1-A89A-A340965A2BE2}" type="slidenum">
              <a:rPr lang="en-US" smtClean="0"/>
              <a:pPr/>
              <a:t>9</a:t>
            </a:fld>
            <a:endParaRPr lang="en-US" dirty="0">
              <a:latin typeface="+mn-lt"/>
            </a:endParaRPr>
          </a:p>
        </p:txBody>
      </p:sp>
      <p:pic>
        <p:nvPicPr>
          <p:cNvPr id="7" name="Picture 6">
            <a:extLst>
              <a:ext uri="{FF2B5EF4-FFF2-40B4-BE49-F238E27FC236}">
                <a16:creationId xmlns:a16="http://schemas.microsoft.com/office/drawing/2014/main" id="{D19FD54E-FAFB-93EB-D08C-7088B82B0D72}"/>
              </a:ext>
            </a:extLst>
          </p:cNvPr>
          <p:cNvPicPr>
            <a:picLocks noChangeAspect="1"/>
          </p:cNvPicPr>
          <p:nvPr/>
        </p:nvPicPr>
        <p:blipFill>
          <a:blip r:embed="rId2"/>
          <a:stretch>
            <a:fillRect/>
          </a:stretch>
        </p:blipFill>
        <p:spPr>
          <a:xfrm>
            <a:off x="584836" y="584005"/>
            <a:ext cx="11003279" cy="3782722"/>
          </a:xfrm>
          <a:prstGeom prst="rect">
            <a:avLst/>
          </a:prstGeom>
        </p:spPr>
      </p:pic>
    </p:spTree>
    <p:extLst>
      <p:ext uri="{BB962C8B-B14F-4D97-AF65-F5344CB8AC3E}">
        <p14:creationId xmlns:p14="http://schemas.microsoft.com/office/powerpoint/2010/main" val="229044245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documentManagement/types"/>
    <ds:schemaRef ds:uri="http://schemas.microsoft.com/office/infopath/2007/PartnerControls"/>
    <ds:schemaRef ds:uri="230e9df3-be65-4c73-a93b-d1236ebd677e"/>
    <ds:schemaRef ds:uri="http://schemas.microsoft.com/office/2006/metadata/properties"/>
    <ds:schemaRef ds:uri="http://www.w3.org/XML/1998/namespace"/>
    <ds:schemaRef ds:uri="http://purl.org/dc/dcmitype/"/>
    <ds:schemaRef ds:uri="http://purl.org/dc/terms/"/>
    <ds:schemaRef ds:uri="http://purl.org/dc/elements/1.1/"/>
    <ds:schemaRef ds:uri="16c05727-aa75-4e4a-9b5f-8a80a1165891"/>
    <ds:schemaRef ds:uri="http://schemas.openxmlformats.org/package/2006/metadata/core-properties"/>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0</TotalTime>
  <Words>1371</Words>
  <Application>Microsoft Office PowerPoint</Application>
  <PresentationFormat>Widescreen</PresentationFormat>
  <Paragraphs>138</Paragraphs>
  <Slides>41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Franklin Gothic Book</vt:lpstr>
      <vt:lpstr>Franklin Gothic Demi</vt:lpstr>
      <vt:lpstr>Custom</vt:lpstr>
      <vt:lpstr>Code Basics Resume Challenge 13</vt:lpstr>
      <vt:lpstr>Problem Statement</vt:lpstr>
      <vt:lpstr>AD HOC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Research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2024-12-21T11:19:30Z</dcterms:created>
  <dcterms:modified xsi:type="dcterms:W3CDTF">2024-12-23T21:53:49Z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