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6" r:id="rId1"/>
  </p:sldMasterIdLst>
  <p:sldIdLst>
    <p:sldId id="256" r:id="rId2"/>
    <p:sldId id="257" r:id="rId3"/>
    <p:sldId id="284" r:id="rId4"/>
    <p:sldId id="259" r:id="rId5"/>
    <p:sldId id="285" r:id="rId6"/>
    <p:sldId id="266" r:id="rId7"/>
    <p:sldId id="286" r:id="rId8"/>
    <p:sldId id="258" r:id="rId9"/>
    <p:sldId id="287" r:id="rId10"/>
    <p:sldId id="288" r:id="rId11"/>
    <p:sldId id="289" r:id="rId12"/>
    <p:sldId id="290" r:id="rId13"/>
    <p:sldId id="291" r:id="rId14"/>
    <p:sldId id="292" r:id="rId15"/>
    <p:sldId id="293" r:id="rId16"/>
    <p:sldId id="294" r:id="rId17"/>
    <p:sldId id="295" r:id="rId18"/>
    <p:sldId id="296" r:id="rId19"/>
    <p:sldId id="297" r:id="rId20"/>
    <p:sldId id="267" r:id="rId21"/>
    <p:sldId id="278" r:id="rId22"/>
    <p:sldId id="274"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34567" autoAdjust="0"/>
    <p:restoredTop sz="86380" autoAdjust="0"/>
  </p:normalViewPr>
  <p:slideViewPr>
    <p:cSldViewPr snapToGrid="0">
      <p:cViewPr>
        <p:scale>
          <a:sx n="60" d="100"/>
          <a:sy n="60" d="100"/>
        </p:scale>
        <p:origin x="-594" y="-372"/>
      </p:cViewPr>
      <p:guideLst>
        <p:guide orient="horz" pos="2160"/>
        <p:guide pos="3840"/>
      </p:guideLst>
    </p:cSldViewPr>
  </p:slideViewPr>
  <p:outlineViewPr>
    <p:cViewPr>
      <p:scale>
        <a:sx n="33" d="100"/>
        <a:sy n="33" d="100"/>
      </p:scale>
      <p:origin x="252"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B61BEF0D-F0BB-DE4B-95CE-6DB70DBA9567}" type="datetimeFigureOut">
              <a:rPr lang="en-US" smtClean="0"/>
              <a:pPr/>
              <a:t>10/28/2018</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61BEF0D-F0BB-DE4B-95CE-6DB70DBA9567}" type="datetimeFigureOut">
              <a:rPr lang="en-US" smtClean="0"/>
              <a:pPr/>
              <a:t>10/28/2018</a:t>
            </a:fld>
            <a:endParaRPr lang="en-US" dirty="0"/>
          </a:p>
        </p:txBody>
      </p:sp>
      <p:sp>
        <p:nvSpPr>
          <p:cNvPr id="9" name="Slide Number Placeholder 8"/>
          <p:cNvSpPr>
            <a:spLocks noGrp="1"/>
          </p:cNvSpPr>
          <p:nvPr>
            <p:ph type="sldNum" sz="quarter" idx="15"/>
          </p:nvPr>
        </p:nvSpPr>
        <p:spPr/>
        <p:txBody>
          <a:bodyPr rtlCol="0"/>
          <a:lstStyle/>
          <a:p>
            <a:fld id="{D57F1E4F-1CFF-5643-939E-217C01CDF56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B61BEF0D-F0BB-DE4B-95CE-6DB70DBA9567}" type="datetimeFigureOut">
              <a:rPr lang="en-US" smtClean="0"/>
              <a:pPr/>
              <a:t>10/28/2018</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787488" y="4928702"/>
            <a:ext cx="812800" cy="517524"/>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61BEF0D-F0BB-DE4B-95CE-6DB70DBA9567}" type="datetimeFigureOut">
              <a:rPr lang="en-US" smtClean="0"/>
              <a:pPr/>
              <a:t>10/28/2018</a:t>
            </a:fld>
            <a:endParaRPr lang="en-US" dirty="0"/>
          </a:p>
        </p:txBody>
      </p:sp>
      <p:sp>
        <p:nvSpPr>
          <p:cNvPr id="7" name="Slide Number Placeholder 6"/>
          <p:cNvSpPr>
            <a:spLocks noGrp="1"/>
          </p:cNvSpPr>
          <p:nvPr>
            <p:ph type="sldNum" sz="quarter" idx="11"/>
          </p:nvPr>
        </p:nvSpPr>
        <p:spPr/>
        <p:txBody>
          <a:bodyPr rtlCol="0"/>
          <a:lstStyle/>
          <a:p>
            <a:fld id="{D57F1E4F-1CFF-5643-939E-217C01CDF56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61BEF0D-F0BB-DE4B-95CE-6DB70DBA9567}" type="datetimeFigureOut">
              <a:rPr lang="en-US" smtClean="0"/>
              <a:pPr/>
              <a:t>10/28/2018</a:t>
            </a:fld>
            <a:endParaRPr lang="en-US" dirty="0"/>
          </a:p>
        </p:txBody>
      </p:sp>
      <p:sp>
        <p:nvSpPr>
          <p:cNvPr id="22" name="Slide Number Placeholder 21"/>
          <p:cNvSpPr>
            <a:spLocks noGrp="1"/>
          </p:cNvSpPr>
          <p:nvPr>
            <p:ph type="sldNum" sz="quarter" idx="15"/>
          </p:nvPr>
        </p:nvSpPr>
        <p:spPr/>
        <p:txBody>
          <a:bodyPr rtlCol="0"/>
          <a:lstStyle/>
          <a:p>
            <a:fld id="{D57F1E4F-1CFF-5643-939E-217C01CDF56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61BEF0D-F0BB-DE4B-95CE-6DB70DBA9567}" type="datetimeFigureOut">
              <a:rPr lang="en-US" smtClean="0"/>
              <a:pPr/>
              <a:t>10/28/2018</a:t>
            </a:fld>
            <a:endParaRPr lang="en-US" dirty="0"/>
          </a:p>
        </p:txBody>
      </p:sp>
      <p:sp>
        <p:nvSpPr>
          <p:cNvPr id="18" name="Slide Number Placeholder 17"/>
          <p:cNvSpPr>
            <a:spLocks noGrp="1"/>
          </p:cNvSpPr>
          <p:nvPr>
            <p:ph type="sldNum" sz="quarter" idx="11"/>
          </p:nvPr>
        </p:nvSpPr>
        <p:spPr/>
        <p:txBody>
          <a:bodyPr rtlCol="0"/>
          <a:lstStyle/>
          <a:p>
            <a:fld id="{D57F1E4F-1CFF-5643-939E-217C01CDF56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B61BEF0D-F0BB-DE4B-95CE-6DB70DBA9567}" type="datetimeFigureOut">
              <a:rPr lang="en-US" smtClean="0"/>
              <a:pPr/>
              <a:t>10/28/2018</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9154C35-63B3-4ADA-B65E-85609D49B888}"/>
              </a:ext>
            </a:extLst>
          </p:cNvPr>
          <p:cNvSpPr txBox="1"/>
          <p:nvPr/>
        </p:nvSpPr>
        <p:spPr>
          <a:xfrm>
            <a:off x="2305499" y="344179"/>
            <a:ext cx="7321827" cy="954107"/>
          </a:xfrm>
          <a:prstGeom prst="rect">
            <a:avLst/>
          </a:prstGeom>
          <a:noFill/>
        </p:spPr>
        <p:txBody>
          <a:bodyPr wrap="square" rtlCol="0">
            <a:spAutoFit/>
          </a:bodyPr>
          <a:lstStyle/>
          <a:p>
            <a:pPr algn="ctr"/>
            <a:r>
              <a:rPr lang="en-US" sz="2800" i="1" dirty="0">
                <a:solidFill>
                  <a:schemeClr val="tx2"/>
                </a:solidFill>
                <a:latin typeface="Times New Roman" pitchFamily="18" charset="0"/>
                <a:cs typeface="Times New Roman" pitchFamily="18" charset="0"/>
              </a:rPr>
              <a:t>ACROPOLIS </a:t>
            </a:r>
            <a:r>
              <a:rPr lang="en-US" sz="2800" i="1" dirty="0" smtClean="0">
                <a:solidFill>
                  <a:schemeClr val="tx2"/>
                </a:solidFill>
                <a:latin typeface="Times New Roman" pitchFamily="18" charset="0"/>
                <a:cs typeface="Times New Roman" pitchFamily="18" charset="0"/>
              </a:rPr>
              <a:t> INSTITUTE  Of  TECHNOLOGY &amp;  RESEARCH</a:t>
            </a:r>
            <a:endParaRPr lang="en-US" i="1" dirty="0">
              <a:solidFill>
                <a:schemeClr val="tx2"/>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9B580004-0F54-4ED0-A78E-1A9B54F87332}"/>
              </a:ext>
            </a:extLst>
          </p:cNvPr>
          <p:cNvSpPr txBox="1"/>
          <p:nvPr/>
        </p:nvSpPr>
        <p:spPr>
          <a:xfrm>
            <a:off x="3788228" y="2648607"/>
            <a:ext cx="4859383" cy="1200329"/>
          </a:xfrm>
          <a:prstGeom prst="rect">
            <a:avLst/>
          </a:prstGeom>
          <a:noFill/>
        </p:spPr>
        <p:txBody>
          <a:bodyPr wrap="square" rtlCol="0">
            <a:spAutoFit/>
          </a:bodyPr>
          <a:lstStyle/>
          <a:p>
            <a:pPr algn="ctr"/>
            <a:r>
              <a:rPr lang="en-US" dirty="0"/>
              <a:t> </a:t>
            </a:r>
            <a:r>
              <a:rPr lang="en-US" sz="2400" dirty="0" smtClean="0">
                <a:latin typeface="Times New Roman" pitchFamily="18" charset="0"/>
                <a:cs typeface="Times New Roman" pitchFamily="18" charset="0"/>
              </a:rPr>
              <a:t>Design &amp; Development of an Event Management System for Educational Institution</a:t>
            </a:r>
          </a:p>
        </p:txBody>
      </p:sp>
      <p:sp>
        <p:nvSpPr>
          <p:cNvPr id="11" name="TextBox 10">
            <a:extLst>
              <a:ext uri="{FF2B5EF4-FFF2-40B4-BE49-F238E27FC236}">
                <a16:creationId xmlns:a16="http://schemas.microsoft.com/office/drawing/2014/main" xmlns="" id="{FC3ADB49-89B1-42ED-B738-6020EE12181D}"/>
              </a:ext>
            </a:extLst>
          </p:cNvPr>
          <p:cNvSpPr txBox="1"/>
          <p:nvPr/>
        </p:nvSpPr>
        <p:spPr>
          <a:xfrm>
            <a:off x="8844346" y="4206420"/>
            <a:ext cx="2329352" cy="2585323"/>
          </a:xfrm>
          <a:prstGeom prst="rect">
            <a:avLst/>
          </a:prstGeom>
          <a:noFill/>
        </p:spPr>
        <p:txBody>
          <a:bodyPr wrap="square" rtlCol="0">
            <a:spAutoFit/>
          </a:bodyPr>
          <a:lstStyle/>
          <a:p>
            <a:r>
              <a:rPr lang="en-US" dirty="0" smtClean="0"/>
              <a:t>Submitted by-</a:t>
            </a:r>
          </a:p>
          <a:p>
            <a:endParaRPr lang="en-US" dirty="0" smtClean="0"/>
          </a:p>
          <a:p>
            <a:r>
              <a:rPr lang="en-US" dirty="0" smtClean="0"/>
              <a:t>Aakash  </a:t>
            </a:r>
            <a:r>
              <a:rPr lang="en-US" dirty="0" smtClean="0"/>
              <a:t>Malviya </a:t>
            </a:r>
            <a:endParaRPr lang="en-US" dirty="0"/>
          </a:p>
          <a:p>
            <a:r>
              <a:rPr lang="en-US" dirty="0" smtClean="0"/>
              <a:t>Darshan Mahajan</a:t>
            </a:r>
            <a:endParaRPr lang="en-US" dirty="0"/>
          </a:p>
          <a:p>
            <a:r>
              <a:rPr lang="en-US" dirty="0" smtClean="0"/>
              <a:t>Hemant Vinchur</a:t>
            </a:r>
          </a:p>
          <a:p>
            <a:r>
              <a:rPr lang="en-US" dirty="0" smtClean="0"/>
              <a:t>Jayesh  Soni</a:t>
            </a:r>
            <a:endParaRPr lang="en-US" dirty="0"/>
          </a:p>
          <a:p>
            <a:r>
              <a:rPr lang="en-US" dirty="0" smtClean="0"/>
              <a:t>Md. Abuzar  Ansari</a:t>
            </a:r>
            <a:endParaRPr lang="en-US" dirty="0"/>
          </a:p>
          <a:p>
            <a:r>
              <a:rPr lang="en-US" dirty="0"/>
              <a:t> </a:t>
            </a:r>
          </a:p>
          <a:p>
            <a:r>
              <a:rPr lang="en-US" dirty="0" smtClean="0"/>
              <a:t> </a:t>
            </a:r>
            <a:endParaRPr lang="en-US" dirty="0"/>
          </a:p>
        </p:txBody>
      </p:sp>
      <p:sp>
        <p:nvSpPr>
          <p:cNvPr id="12" name="Rectangle 11"/>
          <p:cNvSpPr/>
          <p:nvPr/>
        </p:nvSpPr>
        <p:spPr>
          <a:xfrm rot="10800000" flipH="1" flipV="1">
            <a:off x="3058510" y="4235903"/>
            <a:ext cx="3515711" cy="2585323"/>
          </a:xfrm>
          <a:prstGeom prst="rect">
            <a:avLst/>
          </a:prstGeom>
        </p:spPr>
        <p:txBody>
          <a:bodyPr wrap="square">
            <a:spAutoFit/>
          </a:bodyPr>
          <a:lstStyle/>
          <a:p>
            <a:r>
              <a:rPr lang="en-US" dirty="0" smtClean="0"/>
              <a:t>Submitted to-</a:t>
            </a:r>
          </a:p>
          <a:p>
            <a:endParaRPr lang="en-US" dirty="0" smtClean="0"/>
          </a:p>
          <a:p>
            <a:r>
              <a:rPr lang="en-US" dirty="0" smtClean="0"/>
              <a:t>Prof. Praveen  Bhanodia</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17323524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ER DIAGRAM</a:t>
            </a:r>
            <a:endParaRPr lang="en-US" i="1" dirty="0">
              <a:effectLst>
                <a:outerShdw blurRad="38100" dist="38100" dir="2700000" algn="tl">
                  <a:srgbClr val="000000">
                    <a:alpha val="43137"/>
                  </a:srgbClr>
                </a:outerShdw>
              </a:effectLst>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1941874" y="1600200"/>
            <a:ext cx="7292252" cy="48736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USE CASE </a:t>
            </a:r>
            <a:endParaRPr lang="en-US" i="1" dirty="0">
              <a:effectLst>
                <a:outerShdw blurRad="38100" dist="38100" dir="2700000" algn="tl">
                  <a:srgbClr val="000000">
                    <a:alpha val="43137"/>
                  </a:srgbClr>
                </a:outerShdw>
              </a:effectLst>
            </a:endParaRPr>
          </a:p>
        </p:txBody>
      </p:sp>
      <p:pic>
        <p:nvPicPr>
          <p:cNvPr id="3074" name="Picture 2"/>
          <p:cNvPicPr>
            <a:picLocks noGrp="1" noChangeAspect="1" noChangeArrowheads="1"/>
          </p:cNvPicPr>
          <p:nvPr>
            <p:ph sz="quarter" idx="1"/>
          </p:nvPr>
        </p:nvPicPr>
        <p:blipFill>
          <a:blip r:embed="rId2"/>
          <a:srcRect/>
          <a:stretch>
            <a:fillRect/>
          </a:stretch>
        </p:blipFill>
        <p:spPr bwMode="auto">
          <a:xfrm>
            <a:off x="1620837" y="2043003"/>
            <a:ext cx="7934325" cy="40195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DFD 1</a:t>
            </a:r>
            <a:endParaRPr lang="en-US" i="1" dirty="0">
              <a:effectLst>
                <a:outerShdw blurRad="38100" dist="38100" dir="2700000" algn="tl">
                  <a:srgbClr val="000000">
                    <a:alpha val="43137"/>
                  </a:srgbClr>
                </a:outerShdw>
              </a:effectLst>
            </a:endParaRPr>
          </a:p>
        </p:txBody>
      </p:sp>
      <p:pic>
        <p:nvPicPr>
          <p:cNvPr id="4098" name="Picture 2"/>
          <p:cNvPicPr>
            <a:picLocks noGrp="1" noChangeAspect="1" noChangeArrowheads="1"/>
          </p:cNvPicPr>
          <p:nvPr>
            <p:ph sz="quarter" idx="1"/>
          </p:nvPr>
        </p:nvPicPr>
        <p:blipFill>
          <a:blip r:embed="rId2"/>
          <a:srcRect/>
          <a:stretch>
            <a:fillRect/>
          </a:stretch>
        </p:blipFill>
        <p:spPr bwMode="auto">
          <a:xfrm>
            <a:off x="1844567" y="1870075"/>
            <a:ext cx="7756634" cy="43338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CLASS DIAGRAM</a:t>
            </a:r>
            <a:endParaRPr lang="en-US" i="1" dirty="0">
              <a:effectLst>
                <a:outerShdw blurRad="38100" dist="38100" dir="2700000" algn="tl">
                  <a:srgbClr val="000000">
                    <a:alpha val="43137"/>
                  </a:srgbClr>
                </a:outerShdw>
              </a:effectLst>
            </a:endParaRPr>
          </a:p>
        </p:txBody>
      </p:sp>
      <p:pic>
        <p:nvPicPr>
          <p:cNvPr id="5122" name="Picture 2"/>
          <p:cNvPicPr>
            <a:picLocks noGrp="1" noChangeAspect="1" noChangeArrowheads="1"/>
          </p:cNvPicPr>
          <p:nvPr>
            <p:ph sz="quarter" idx="1"/>
          </p:nvPr>
        </p:nvPicPr>
        <p:blipFill>
          <a:blip r:embed="rId2"/>
          <a:srcRect/>
          <a:stretch>
            <a:fillRect/>
          </a:stretch>
        </p:blipFill>
        <p:spPr bwMode="auto">
          <a:xfrm>
            <a:off x="2128345" y="1600200"/>
            <a:ext cx="7173310" cy="48736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SEQUENCE DIAGRAM</a:t>
            </a:r>
            <a:endParaRPr lang="en-US" i="1" dirty="0">
              <a:effectLst>
                <a:outerShdw blurRad="38100" dist="38100" dir="2700000" algn="tl">
                  <a:srgbClr val="000000">
                    <a:alpha val="43137"/>
                  </a:srgbClr>
                </a:outerShdw>
              </a:effectLst>
            </a:endParaRPr>
          </a:p>
        </p:txBody>
      </p:sp>
      <p:pic>
        <p:nvPicPr>
          <p:cNvPr id="6146" name="Picture 2"/>
          <p:cNvPicPr>
            <a:picLocks noGrp="1" noChangeAspect="1" noChangeArrowheads="1"/>
          </p:cNvPicPr>
          <p:nvPr>
            <p:ph sz="quarter" idx="1"/>
          </p:nvPr>
        </p:nvPicPr>
        <p:blipFill>
          <a:blip r:embed="rId2"/>
          <a:srcRect/>
          <a:stretch>
            <a:fillRect/>
          </a:stretch>
        </p:blipFill>
        <p:spPr bwMode="auto">
          <a:xfrm>
            <a:off x="2157282" y="1600200"/>
            <a:ext cx="6861436" cy="48736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i="1" dirty="0" smtClean="0">
                <a:effectLst>
                  <a:outerShdw blurRad="38100" dist="38100" dir="2700000" algn="tl">
                    <a:srgbClr val="000000">
                      <a:alpha val="43137"/>
                    </a:srgbClr>
                  </a:outerShdw>
                </a:effectLst>
              </a:rPr>
              <a:t>IMPLEMENTATION</a:t>
            </a:r>
            <a:endParaRPr lang="en-US" i="1" dirty="0">
              <a:effectLst>
                <a:outerShdw blurRad="38100" dist="38100" dir="2700000" algn="tl">
                  <a:srgbClr val="000000">
                    <a:alpha val="43137"/>
                  </a:srgbClr>
                </a:outerShdw>
              </a:effectLst>
            </a:endParaRPr>
          </a:p>
        </p:txBody>
      </p:sp>
      <p:pic>
        <p:nvPicPr>
          <p:cNvPr id="4" name="Content Placeholder 3" descr="Admin login page.png"/>
          <p:cNvPicPr>
            <a:picLocks noGrp="1" noChangeAspect="1"/>
          </p:cNvPicPr>
          <p:nvPr>
            <p:ph sz="quarter" idx="1"/>
          </p:nvPr>
        </p:nvPicPr>
        <p:blipFill>
          <a:blip r:embed="rId2"/>
          <a:stretch>
            <a:fillRect/>
          </a:stretch>
        </p:blipFill>
        <p:spPr>
          <a:xfrm>
            <a:off x="1253773" y="1828800"/>
            <a:ext cx="8668453" cy="464502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Contact to us</a:t>
            </a:r>
            <a:endParaRPr lang="en-US" i="1" dirty="0">
              <a:effectLst>
                <a:outerShdw blurRad="38100" dist="38100" dir="2700000" algn="tl">
                  <a:srgbClr val="000000">
                    <a:alpha val="43137"/>
                  </a:srgbClr>
                </a:outerShdw>
              </a:effectLst>
            </a:endParaRPr>
          </a:p>
        </p:txBody>
      </p:sp>
      <p:pic>
        <p:nvPicPr>
          <p:cNvPr id="4" name="Content Placeholder 3" descr="Contactus page for user.png"/>
          <p:cNvPicPr>
            <a:picLocks noGrp="1" noChangeAspect="1"/>
          </p:cNvPicPr>
          <p:nvPr>
            <p:ph sz="quarter" idx="1"/>
          </p:nvPr>
        </p:nvPicPr>
        <p:blipFill>
          <a:blip r:embed="rId2"/>
          <a:stretch>
            <a:fillRect/>
          </a:stretch>
        </p:blipFill>
        <p:spPr>
          <a:xfrm>
            <a:off x="1253773" y="1600200"/>
            <a:ext cx="8668453" cy="48736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Index of website</a:t>
            </a:r>
            <a:endParaRPr lang="en-US" i="1" dirty="0">
              <a:effectLst>
                <a:outerShdw blurRad="38100" dist="38100" dir="2700000" algn="tl">
                  <a:srgbClr val="000000">
                    <a:alpha val="43137"/>
                  </a:srgbClr>
                </a:outerShdw>
              </a:effectLst>
            </a:endParaRPr>
          </a:p>
        </p:txBody>
      </p:sp>
      <p:pic>
        <p:nvPicPr>
          <p:cNvPr id="4" name="Content Placeholder 3" descr="Index of website.png"/>
          <p:cNvPicPr>
            <a:picLocks noGrp="1" noChangeAspect="1"/>
          </p:cNvPicPr>
          <p:nvPr>
            <p:ph sz="quarter" idx="1"/>
          </p:nvPr>
        </p:nvPicPr>
        <p:blipFill>
          <a:blip r:embed="rId2"/>
          <a:stretch>
            <a:fillRect/>
          </a:stretch>
        </p:blipFill>
        <p:spPr>
          <a:xfrm>
            <a:off x="1253773" y="1600200"/>
            <a:ext cx="8668453" cy="48736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Login page</a:t>
            </a:r>
            <a:endParaRPr lang="en-US" i="1" dirty="0">
              <a:effectLst>
                <a:outerShdw blurRad="38100" dist="38100" dir="2700000" algn="tl">
                  <a:srgbClr val="000000">
                    <a:alpha val="43137"/>
                  </a:srgbClr>
                </a:outerShdw>
              </a:effectLst>
            </a:endParaRPr>
          </a:p>
        </p:txBody>
      </p:sp>
      <p:pic>
        <p:nvPicPr>
          <p:cNvPr id="4" name="Content Placeholder 3" descr="Login page.png"/>
          <p:cNvPicPr>
            <a:picLocks noGrp="1" noChangeAspect="1"/>
          </p:cNvPicPr>
          <p:nvPr>
            <p:ph sz="quarter" idx="1"/>
          </p:nvPr>
        </p:nvPicPr>
        <p:blipFill>
          <a:blip r:embed="rId2"/>
          <a:stretch>
            <a:fillRect/>
          </a:stretch>
        </p:blipFill>
        <p:spPr>
          <a:xfrm>
            <a:off x="1253773" y="1600200"/>
            <a:ext cx="8668453" cy="487362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New record</a:t>
            </a:r>
            <a:endParaRPr lang="en-US" i="1" dirty="0">
              <a:effectLst>
                <a:outerShdw blurRad="38100" dist="38100" dir="2700000" algn="tl">
                  <a:srgbClr val="000000">
                    <a:alpha val="43137"/>
                  </a:srgbClr>
                </a:outerShdw>
              </a:effectLst>
            </a:endParaRPr>
          </a:p>
        </p:txBody>
      </p:sp>
      <p:pic>
        <p:nvPicPr>
          <p:cNvPr id="4" name="Content Placeholder 3" descr="Page for inserting new record(only for admin).png"/>
          <p:cNvPicPr>
            <a:picLocks noGrp="1" noChangeAspect="1"/>
          </p:cNvPicPr>
          <p:nvPr>
            <p:ph sz="quarter" idx="1"/>
          </p:nvPr>
        </p:nvPicPr>
        <p:blipFill>
          <a:blip r:embed="rId2"/>
          <a:stretch>
            <a:fillRect/>
          </a:stretch>
        </p:blipFill>
        <p:spPr>
          <a:xfrm>
            <a:off x="1253773" y="1600200"/>
            <a:ext cx="8668453" cy="487362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C908D-11A4-4C52-91C4-5AC0A5BB8576}"/>
              </a:ext>
            </a:extLst>
          </p:cNvPr>
          <p:cNvSpPr>
            <a:spLocks noGrp="1"/>
          </p:cNvSpPr>
          <p:nvPr>
            <p:ph type="title"/>
          </p:nvPr>
        </p:nvSpPr>
        <p:spPr>
          <a:xfrm>
            <a:off x="677334" y="609600"/>
            <a:ext cx="8596668" cy="724930"/>
          </a:xfrm>
        </p:spPr>
        <p:txBody>
          <a:bodyPr>
            <a:normAutofit/>
          </a:bodyPr>
          <a:lstStyle/>
          <a:p>
            <a:pPr algn="ctr"/>
            <a:r>
              <a:rPr lang="en-US" i="1" dirty="0" smtClean="0">
                <a:effectLst>
                  <a:outerShdw blurRad="38100" dist="38100" dir="2700000" algn="tl">
                    <a:srgbClr val="000000">
                      <a:alpha val="43137"/>
                    </a:srgbClr>
                  </a:outerShdw>
                </a:effectLst>
              </a:rPr>
              <a:t>       </a:t>
            </a:r>
            <a:r>
              <a:rPr lang="en-US" i="1" dirty="0" smtClean="0">
                <a:effectLst>
                  <a:outerShdw blurRad="38100" dist="38100" dir="2700000" algn="tl">
                    <a:srgbClr val="000000">
                      <a:alpha val="43137"/>
                    </a:srgbClr>
                  </a:outerShdw>
                </a:effectLst>
                <a:latin typeface="Times New Roman" pitchFamily="18" charset="0"/>
                <a:cs typeface="Times New Roman" pitchFamily="18" charset="0"/>
              </a:rPr>
              <a:t>INDEX</a:t>
            </a:r>
            <a:endParaRPr lang="en-US"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3B655600-6C1D-46D2-8670-28C0565F14FF}"/>
              </a:ext>
            </a:extLst>
          </p:cNvPr>
          <p:cNvSpPr>
            <a:spLocks noGrp="1"/>
          </p:cNvSpPr>
          <p:nvPr>
            <p:ph sz="quarter" idx="1"/>
          </p:nvPr>
        </p:nvSpPr>
        <p:spPr>
          <a:xfrm>
            <a:off x="677334" y="1590261"/>
            <a:ext cx="8767112" cy="4306042"/>
          </a:xfrm>
        </p:spPr>
        <p:txBody>
          <a:bodyPr>
            <a:normAutofit fontScale="92500" lnSpcReduction="10000"/>
          </a:bodyPr>
          <a:lstStyle/>
          <a:p>
            <a:pPr>
              <a:buFont typeface="Wingdings" panose="05000000000000000000" pitchFamily="2" charset="2"/>
              <a:buChar char="q"/>
            </a:pPr>
            <a:r>
              <a:rPr lang="en-GB" dirty="0" smtClean="0">
                <a:latin typeface="Times New Roman" pitchFamily="18" charset="0"/>
                <a:cs typeface="Times New Roman" pitchFamily="18" charset="0"/>
              </a:rPr>
              <a:t>Abstract</a:t>
            </a:r>
            <a:endParaRPr lang="en-GB" dirty="0">
              <a:latin typeface="Times New Roman" pitchFamily="18" charset="0"/>
              <a:cs typeface="Times New Roman" pitchFamily="18" charset="0"/>
            </a:endParaRPr>
          </a:p>
          <a:p>
            <a:pPr>
              <a:buFont typeface="Wingdings" panose="05000000000000000000" pitchFamily="2" charset="2"/>
              <a:buChar char="q"/>
            </a:pPr>
            <a:r>
              <a:rPr lang="en-GB" dirty="0" smtClean="0">
                <a:latin typeface="Times New Roman" pitchFamily="18" charset="0"/>
                <a:cs typeface="Times New Roman" pitchFamily="18" charset="0"/>
              </a:rPr>
              <a:t>Introduction</a:t>
            </a:r>
          </a:p>
          <a:p>
            <a:pPr>
              <a:buFont typeface="Wingdings" panose="05000000000000000000" pitchFamily="2" charset="2"/>
              <a:buChar char="q"/>
            </a:pPr>
            <a:r>
              <a:rPr lang="en-GB" dirty="0" smtClean="0">
                <a:latin typeface="Times New Roman" pitchFamily="18" charset="0"/>
                <a:cs typeface="Times New Roman" pitchFamily="18" charset="0"/>
              </a:rPr>
              <a:t>Survey of  </a:t>
            </a:r>
            <a:r>
              <a:rPr lang="en-GB" dirty="0" smtClean="0">
                <a:latin typeface="Times New Roman" pitchFamily="18" charset="0"/>
                <a:cs typeface="Times New Roman" pitchFamily="18" charset="0"/>
              </a:rPr>
              <a:t>Existing </a:t>
            </a:r>
            <a:r>
              <a:rPr lang="en-GB" dirty="0" smtClean="0">
                <a:latin typeface="Times New Roman" pitchFamily="18" charset="0"/>
                <a:cs typeface="Times New Roman" pitchFamily="18" charset="0"/>
              </a:rPr>
              <a:t> System </a:t>
            </a:r>
            <a:endParaRPr lang="en-GB" dirty="0" smtClean="0">
              <a:latin typeface="Times New Roman" pitchFamily="18" charset="0"/>
              <a:cs typeface="Times New Roman" pitchFamily="18" charset="0"/>
            </a:endParaRPr>
          </a:p>
          <a:p>
            <a:pPr>
              <a:buFont typeface="Wingdings" panose="05000000000000000000" pitchFamily="2" charset="2"/>
              <a:buChar char="q"/>
            </a:pPr>
            <a:r>
              <a:rPr lang="en-GB" dirty="0" smtClean="0">
                <a:latin typeface="Times New Roman" pitchFamily="18" charset="0"/>
                <a:cs typeface="Times New Roman" pitchFamily="18" charset="0"/>
              </a:rPr>
              <a:t>Objective</a:t>
            </a:r>
          </a:p>
          <a:p>
            <a:pPr>
              <a:buFont typeface="Wingdings" panose="05000000000000000000" pitchFamily="2" charset="2"/>
              <a:buChar char="q"/>
            </a:pPr>
            <a:r>
              <a:rPr lang="en-GB" dirty="0" smtClean="0">
                <a:latin typeface="Times New Roman" pitchFamily="18" charset="0"/>
                <a:cs typeface="Times New Roman" pitchFamily="18" charset="0"/>
              </a:rPr>
              <a:t>Requirement  Analysis</a:t>
            </a:r>
            <a:endParaRPr lang="en-GB" dirty="0" smtClean="0">
              <a:latin typeface="Times New Roman" pitchFamily="18" charset="0"/>
              <a:cs typeface="Times New Roman" pitchFamily="18" charset="0"/>
            </a:endParaRPr>
          </a:p>
          <a:p>
            <a:pPr>
              <a:buFont typeface="Wingdings" panose="05000000000000000000" pitchFamily="2" charset="2"/>
              <a:buChar char="q"/>
            </a:pPr>
            <a:r>
              <a:rPr lang="en-GB" dirty="0" smtClean="0">
                <a:latin typeface="Times New Roman" pitchFamily="18" charset="0"/>
                <a:cs typeface="Times New Roman" pitchFamily="18" charset="0"/>
              </a:rPr>
              <a:t>Solution  Proposed</a:t>
            </a:r>
            <a:endParaRPr lang="en-GB" dirty="0" smtClean="0">
              <a:latin typeface="Times New Roman" pitchFamily="18" charset="0"/>
              <a:cs typeface="Times New Roman" pitchFamily="18" charset="0"/>
            </a:endParaRPr>
          </a:p>
          <a:p>
            <a:pPr>
              <a:buFont typeface="Wingdings" panose="05000000000000000000" pitchFamily="2" charset="2"/>
              <a:buChar char="q"/>
            </a:pPr>
            <a:r>
              <a:rPr lang="en-GB" dirty="0" smtClean="0">
                <a:latin typeface="Times New Roman" pitchFamily="18" charset="0"/>
                <a:cs typeface="Times New Roman" pitchFamily="18" charset="0"/>
              </a:rPr>
              <a:t>Diagrams</a:t>
            </a:r>
            <a:endParaRPr lang="en-GB" dirty="0" smtClean="0">
              <a:latin typeface="Times New Roman" pitchFamily="18" charset="0"/>
              <a:cs typeface="Times New Roman" pitchFamily="18" charset="0"/>
            </a:endParaRPr>
          </a:p>
          <a:p>
            <a:pPr>
              <a:buFont typeface="Wingdings" panose="05000000000000000000" pitchFamily="2" charset="2"/>
              <a:buChar char="q"/>
            </a:pPr>
            <a:r>
              <a:rPr lang="en-GB" dirty="0" smtClean="0">
                <a:latin typeface="Times New Roman" pitchFamily="18" charset="0"/>
                <a:cs typeface="Times New Roman" pitchFamily="18" charset="0"/>
              </a:rPr>
              <a:t>Implementation</a:t>
            </a:r>
            <a:endParaRPr lang="en-GB" dirty="0" smtClean="0">
              <a:latin typeface="Times New Roman" pitchFamily="18" charset="0"/>
              <a:cs typeface="Times New Roman" pitchFamily="18" charset="0"/>
            </a:endParaRPr>
          </a:p>
          <a:p>
            <a:pPr>
              <a:buFont typeface="Wingdings" panose="05000000000000000000" pitchFamily="2" charset="2"/>
              <a:buChar char="q"/>
            </a:pPr>
            <a:r>
              <a:rPr lang="en-GB" dirty="0" smtClean="0">
                <a:latin typeface="Times New Roman" pitchFamily="18" charset="0"/>
                <a:cs typeface="Times New Roman" pitchFamily="18" charset="0"/>
              </a:rPr>
              <a:t>Outcome  discussion</a:t>
            </a:r>
            <a:endParaRPr lang="en-GB" dirty="0" smtClean="0">
              <a:latin typeface="Times New Roman" pitchFamily="18" charset="0"/>
              <a:cs typeface="Times New Roman" pitchFamily="18" charset="0"/>
            </a:endParaRPr>
          </a:p>
          <a:p>
            <a:pPr>
              <a:buFont typeface="Wingdings" panose="05000000000000000000" pitchFamily="2" charset="2"/>
              <a:buChar char="q"/>
            </a:pPr>
            <a:r>
              <a:rPr lang="en-GB" dirty="0" smtClean="0">
                <a:latin typeface="Times New Roman" pitchFamily="18" charset="0"/>
                <a:cs typeface="Times New Roman" pitchFamily="18" charset="0"/>
              </a:rPr>
              <a:t>Conclusion</a:t>
            </a:r>
          </a:p>
          <a:p>
            <a:pPr>
              <a:buFont typeface="Wingdings" panose="05000000000000000000" pitchFamily="2" charset="2"/>
              <a:buChar char="q"/>
            </a:pPr>
            <a:r>
              <a:rPr lang="en-GB" dirty="0" smtClean="0">
                <a:latin typeface="Times New Roman" pitchFamily="18" charset="0"/>
                <a:cs typeface="Times New Roman" pitchFamily="18" charset="0"/>
              </a:rPr>
              <a:t>Limitation</a:t>
            </a:r>
            <a:endParaRPr lang="en-GB" dirty="0" smtClean="0">
              <a:latin typeface="Times New Roman" pitchFamily="18" charset="0"/>
              <a:cs typeface="Times New Roman" pitchFamily="18" charset="0"/>
            </a:endParaRPr>
          </a:p>
          <a:p>
            <a:pPr>
              <a:buFont typeface="Wingdings" panose="05000000000000000000" pitchFamily="2" charset="2"/>
              <a:buChar char="q"/>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763512841"/>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7B55D2-2F38-4018-B97A-E82E71395DE6}"/>
              </a:ext>
            </a:extLst>
          </p:cNvPr>
          <p:cNvSpPr>
            <a:spLocks noGrp="1"/>
          </p:cNvSpPr>
          <p:nvPr>
            <p:ph sz="quarter" idx="1"/>
          </p:nvPr>
        </p:nvSpPr>
        <p:spPr>
          <a:xfrm>
            <a:off x="677334" y="2382981"/>
            <a:ext cx="8596668" cy="2881745"/>
          </a:xfrm>
        </p:spPr>
        <p:txBody>
          <a:bodyPr>
            <a:normAutofit/>
          </a:bodyPr>
          <a:lstStyle/>
          <a:p>
            <a:pPr>
              <a:buNone/>
            </a:pPr>
            <a:r>
              <a:rPr lang="en-US" dirty="0" smtClean="0"/>
              <a:t>                 The scope of the project is that it is developed for a particular institution only like Acropolis Institute of Technology and Research. It only gives the information about the workshops , event held in different departments . Our website can not give the information about events which are on going in the city. </a:t>
            </a:r>
          </a:p>
          <a:p>
            <a:pPr>
              <a:buNone/>
            </a:pPr>
            <a:endParaRPr lang="en-US" dirty="0"/>
          </a:p>
        </p:txBody>
      </p:sp>
      <p:sp>
        <p:nvSpPr>
          <p:cNvPr id="4" name="TextBox 3">
            <a:extLst>
              <a:ext uri="{FF2B5EF4-FFF2-40B4-BE49-F238E27FC236}">
                <a16:creationId xmlns:a16="http://schemas.microsoft.com/office/drawing/2014/main" xmlns="" id="{77324023-96FD-4B87-AEA9-82381EAC1D13}"/>
              </a:ext>
            </a:extLst>
          </p:cNvPr>
          <p:cNvSpPr txBox="1"/>
          <p:nvPr/>
        </p:nvSpPr>
        <p:spPr>
          <a:xfrm>
            <a:off x="1106547" y="798095"/>
            <a:ext cx="8965708" cy="553998"/>
          </a:xfrm>
          <a:prstGeom prst="rect">
            <a:avLst/>
          </a:prstGeom>
          <a:noFill/>
        </p:spPr>
        <p:txBody>
          <a:bodyPr wrap="square" rtlCol="0">
            <a:spAutoFit/>
          </a:bodyPr>
          <a:lstStyle/>
          <a:p>
            <a:pPr algn="ctr"/>
            <a:r>
              <a:rPr lang="en-IN" sz="3000" i="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THE OUTCOMES DISCUSSION</a:t>
            </a:r>
            <a:endParaRPr lang="en-IN" sz="3000" i="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1267840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70D4B-E224-4F28-9137-3EE40AB284EB}"/>
              </a:ext>
            </a:extLst>
          </p:cNvPr>
          <p:cNvSpPr>
            <a:spLocks noGrp="1"/>
          </p:cNvSpPr>
          <p:nvPr>
            <p:ph type="title"/>
          </p:nvPr>
        </p:nvSpPr>
        <p:spPr>
          <a:xfrm>
            <a:off x="677334" y="609600"/>
            <a:ext cx="8596668" cy="774357"/>
          </a:xfrm>
        </p:spPr>
        <p:txBody>
          <a:bodyPr>
            <a:normAutofit/>
          </a:bodyPr>
          <a:lstStyle/>
          <a:p>
            <a:pPr algn="ctr"/>
            <a:r>
              <a:rPr lang="en-GB" i="1" dirty="0" smtClean="0">
                <a:effectLst>
                  <a:outerShdw blurRad="38100" dist="38100" dir="2700000" algn="tl">
                    <a:srgbClr val="000000">
                      <a:alpha val="43137"/>
                    </a:srgbClr>
                  </a:outerShdw>
                </a:effectLst>
                <a:latin typeface="Times New Roman" pitchFamily="18" charset="0"/>
                <a:cs typeface="Times New Roman" pitchFamily="18" charset="0"/>
              </a:rPr>
              <a:t>        LIMITATIONS</a:t>
            </a:r>
            <a:endParaRPr lang="en-US"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2C7A28AC-9732-43E0-9CDC-78F7CE33CD53}"/>
              </a:ext>
            </a:extLst>
          </p:cNvPr>
          <p:cNvSpPr>
            <a:spLocks noGrp="1"/>
          </p:cNvSpPr>
          <p:nvPr>
            <p:ph sz="quarter" idx="1"/>
          </p:nvPr>
        </p:nvSpPr>
        <p:spPr>
          <a:xfrm>
            <a:off x="651208" y="2024190"/>
            <a:ext cx="8596668" cy="3880773"/>
          </a:xfrm>
        </p:spPr>
        <p:txBody>
          <a:bodyPr>
            <a:normAutofit/>
          </a:bodyPr>
          <a:lstStyle/>
          <a:p>
            <a:pPr>
              <a:buNone/>
            </a:pPr>
            <a:endParaRPr lang="en-IN" dirty="0" smtClean="0"/>
          </a:p>
          <a:p>
            <a:r>
              <a:rPr lang="en-US" dirty="0" smtClean="0"/>
              <a:t>It will not give the event information of other institutions.</a:t>
            </a:r>
            <a:endParaRPr lang="en-US" dirty="0"/>
          </a:p>
          <a:p>
            <a:endParaRPr lang="en-US" dirty="0"/>
          </a:p>
          <a:p>
            <a:r>
              <a:rPr lang="en-US" dirty="0" smtClean="0"/>
              <a:t>We are not providing the android application yet.</a:t>
            </a:r>
            <a:endParaRPr lang="en-US" dirty="0"/>
          </a:p>
        </p:txBody>
      </p:sp>
    </p:spTree>
    <p:extLst>
      <p:ext uri="{BB962C8B-B14F-4D97-AF65-F5344CB8AC3E}">
        <p14:creationId xmlns:p14="http://schemas.microsoft.com/office/powerpoint/2010/main" xmlns="" val="4185800167"/>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7E7E9-2797-4066-97AF-0C77256AEE2C}"/>
              </a:ext>
            </a:extLst>
          </p:cNvPr>
          <p:cNvSpPr>
            <a:spLocks noGrp="1"/>
          </p:cNvSpPr>
          <p:nvPr>
            <p:ph type="title"/>
          </p:nvPr>
        </p:nvSpPr>
        <p:spPr>
          <a:xfrm>
            <a:off x="654474" y="609600"/>
            <a:ext cx="8596668" cy="749643"/>
          </a:xfrm>
        </p:spPr>
        <p:txBody>
          <a:bodyPr>
            <a:normAutofit/>
          </a:bodyPr>
          <a:lstStyle/>
          <a:p>
            <a:pPr algn="ctr"/>
            <a:r>
              <a:rPr lang="en-US" i="1" dirty="0" smtClean="0">
                <a:effectLst>
                  <a:outerShdw blurRad="38100" dist="38100" dir="2700000" algn="tl">
                    <a:srgbClr val="000000">
                      <a:alpha val="43137"/>
                    </a:srgbClr>
                  </a:outerShdw>
                </a:effectLst>
                <a:latin typeface="Times New Roman" pitchFamily="18" charset="0"/>
                <a:cs typeface="Times New Roman" pitchFamily="18" charset="0"/>
              </a:rPr>
              <a:t>            CONCLUSION</a:t>
            </a:r>
            <a:endParaRPr lang="en-US"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9B1ABD5F-4BE0-4FA7-85BA-9115AA37CA3E}"/>
              </a:ext>
            </a:extLst>
          </p:cNvPr>
          <p:cNvSpPr>
            <a:spLocks noGrp="1"/>
          </p:cNvSpPr>
          <p:nvPr>
            <p:ph sz="quarter" idx="1"/>
          </p:nvPr>
        </p:nvSpPr>
        <p:spPr>
          <a:xfrm>
            <a:off x="640080" y="2194560"/>
            <a:ext cx="8611062" cy="3174826"/>
          </a:xfrm>
        </p:spPr>
        <p:txBody>
          <a:bodyPr>
            <a:normAutofit/>
          </a:bodyPr>
          <a:lstStyle/>
          <a:p>
            <a:pPr>
              <a:buNone/>
            </a:pPr>
            <a:r>
              <a:rPr lang="en-US" dirty="0" smtClean="0"/>
              <a:t>                  Event Management System will be a website developed in Java programming language. It facilitates online registration and feedback evaluation for different kinds of events such as games, workshops, and seminars. Our main objective is to control or manage the activities and duties to be preformed by various event conductors.</a:t>
            </a:r>
            <a:endParaRPr lang="en-US" dirty="0"/>
          </a:p>
        </p:txBody>
      </p:sp>
    </p:spTree>
    <p:extLst>
      <p:ext uri="{BB962C8B-B14F-4D97-AF65-F5344CB8AC3E}">
        <p14:creationId xmlns:p14="http://schemas.microsoft.com/office/powerpoint/2010/main" xmlns="" val="148424528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BB5BC30-7314-424E-8D71-AAA4EDC2FF46}"/>
              </a:ext>
            </a:extLst>
          </p:cNvPr>
          <p:cNvSpPr txBox="1"/>
          <p:nvPr/>
        </p:nvSpPr>
        <p:spPr>
          <a:xfrm>
            <a:off x="2431336" y="1462081"/>
            <a:ext cx="7068065" cy="1938992"/>
          </a:xfrm>
          <a:prstGeom prst="rect">
            <a:avLst/>
          </a:prstGeom>
          <a:noFill/>
        </p:spPr>
        <p:txBody>
          <a:bodyPr wrap="square" rtlCol="0">
            <a:spAutoFit/>
          </a:bodyPr>
          <a:lstStyle/>
          <a:p>
            <a:pPr algn="ctr"/>
            <a:endParaRPr lang="en-IN" sz="6000" dirty="0" smtClean="0"/>
          </a:p>
          <a:p>
            <a:pPr algn="ctr"/>
            <a:r>
              <a:rPr lang="en-IN" sz="6000" dirty="0" smtClean="0"/>
              <a:t>Thank </a:t>
            </a:r>
            <a:r>
              <a:rPr lang="en-IN" sz="6000" dirty="0" smtClean="0"/>
              <a:t>You..!</a:t>
            </a:r>
            <a:endParaRPr lang="en-IN" sz="6000" dirty="0"/>
          </a:p>
        </p:txBody>
      </p:sp>
    </p:spTree>
    <p:extLst>
      <p:ext uri="{BB962C8B-B14F-4D97-AF65-F5344CB8AC3E}">
        <p14:creationId xmlns:p14="http://schemas.microsoft.com/office/powerpoint/2010/main" xmlns="" val="189591849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2" y="274638"/>
            <a:ext cx="2481943" cy="1143000"/>
          </a:xfrm>
        </p:spPr>
        <p:txBody>
          <a:bodyPr/>
          <a:lstStyle/>
          <a:p>
            <a:r>
              <a:rPr lang="en-US" i="1" dirty="0" smtClean="0">
                <a:effectLst>
                  <a:outerShdw blurRad="38100" dist="38100" dir="2700000" algn="tl">
                    <a:srgbClr val="000000">
                      <a:alpha val="43137"/>
                    </a:srgbClr>
                  </a:outerShdw>
                </a:effectLst>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95746" y="2155371"/>
            <a:ext cx="9554094" cy="4062549"/>
          </a:xfrm>
        </p:spPr>
        <p:txBody>
          <a:bodyPr>
            <a:normAutofit/>
          </a:bodyPr>
          <a:lstStyle/>
          <a:p>
            <a:pPr>
              <a:buNone/>
            </a:pPr>
            <a:r>
              <a:rPr lang="en-US" sz="2500" dirty="0" smtClean="0">
                <a:latin typeface="Times New Roman" pitchFamily="18" charset="0"/>
                <a:cs typeface="Times New Roman" pitchFamily="18" charset="0"/>
              </a:rPr>
              <a:t>                   Event management is the website of project management to the creation and development of large scale events such as conferences, seminars, workshops and concerts. </a:t>
            </a:r>
          </a:p>
          <a:p>
            <a:pPr>
              <a:buNone/>
            </a:pPr>
            <a:r>
              <a:rPr lang="en-US" sz="2500" dirty="0" smtClean="0">
                <a:latin typeface="Times New Roman" pitchFamily="18" charset="0"/>
                <a:cs typeface="Times New Roman" pitchFamily="18" charset="0"/>
              </a:rPr>
              <a:t>                   </a:t>
            </a:r>
          </a:p>
          <a:p>
            <a:pPr>
              <a:buNone/>
            </a:pPr>
            <a:r>
              <a:rPr lang="en-US" sz="2500" dirty="0" smtClean="0">
                <a:latin typeface="Times New Roman" pitchFamily="18" charset="0"/>
                <a:cs typeface="Times New Roman" pitchFamily="18" charset="0"/>
              </a:rPr>
              <a:t>                   Different teams are needed to hire to manage an event. By EMS it will become very easy to handle all matters of attendee management as well as event marketing.</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3BC36-D5E7-47DA-951A-4BE8D18F6C09}"/>
              </a:ext>
            </a:extLst>
          </p:cNvPr>
          <p:cNvSpPr>
            <a:spLocks noGrp="1"/>
          </p:cNvSpPr>
          <p:nvPr>
            <p:ph type="title"/>
          </p:nvPr>
        </p:nvSpPr>
        <p:spPr>
          <a:xfrm>
            <a:off x="3890090" y="460351"/>
            <a:ext cx="3659888" cy="712573"/>
          </a:xfrm>
        </p:spPr>
        <p:txBody>
          <a:bodyPr>
            <a:normAutofit/>
          </a:bodyPr>
          <a:lstStyle/>
          <a:p>
            <a:pPr algn="ctr"/>
            <a:r>
              <a:rPr lang="en-US" i="1" dirty="0">
                <a:effectLst>
                  <a:outerShdw blurRad="38100" dist="38100" dir="2700000" algn="tl">
                    <a:srgbClr val="000000">
                      <a:alpha val="43137"/>
                    </a:srgbClr>
                  </a:outerShdw>
                </a:effectLst>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xmlns="" id="{6D358FB8-9447-4770-A281-D6DE758E9BFE}"/>
              </a:ext>
            </a:extLst>
          </p:cNvPr>
          <p:cNvSpPr>
            <a:spLocks noGrp="1"/>
          </p:cNvSpPr>
          <p:nvPr>
            <p:ph sz="quarter" idx="1"/>
          </p:nvPr>
        </p:nvSpPr>
        <p:spPr>
          <a:xfrm>
            <a:off x="676310" y="1995362"/>
            <a:ext cx="8596668" cy="3880773"/>
          </a:xfrm>
        </p:spPr>
        <p:txBody>
          <a:bodyPr>
            <a:normAutofit/>
          </a:bodyPr>
          <a:lstStyle/>
          <a:p>
            <a:pPr>
              <a:buNone/>
            </a:pPr>
            <a:r>
              <a:rPr lang="en-US" dirty="0" smtClean="0"/>
              <a:t>                    </a:t>
            </a:r>
            <a:r>
              <a:rPr lang="en-US" sz="2500" dirty="0" smtClean="0">
                <a:latin typeface="Times New Roman" pitchFamily="18" charset="0"/>
                <a:cs typeface="Times New Roman" pitchFamily="18" charset="0"/>
              </a:rPr>
              <a:t>Event management system (EMS) </a:t>
            </a:r>
            <a:r>
              <a:rPr lang="en-US" sz="2500" dirty="0" smtClean="0">
                <a:latin typeface="Times New Roman" pitchFamily="18" charset="0"/>
                <a:cs typeface="Times New Roman" pitchFamily="18" charset="0"/>
              </a:rPr>
              <a:t>is </a:t>
            </a:r>
            <a:r>
              <a:rPr lang="en-US" sz="2500" dirty="0" smtClean="0">
                <a:latin typeface="Times New Roman" pitchFamily="18" charset="0"/>
                <a:cs typeface="Times New Roman" pitchFamily="18" charset="0"/>
              </a:rPr>
              <a:t>a website</a:t>
            </a:r>
            <a:r>
              <a:rPr lang="en-US" sz="2500" dirty="0" smtClean="0">
                <a:latin typeface="Times New Roman" pitchFamily="18" charset="0"/>
                <a:cs typeface="Times New Roman" pitchFamily="18" charset="0"/>
              </a:rPr>
              <a:t>.  It will  </a:t>
            </a:r>
            <a:r>
              <a:rPr lang="en-US" sz="2500" dirty="0" smtClean="0">
                <a:latin typeface="Times New Roman" pitchFamily="18" charset="0"/>
                <a:cs typeface="Times New Roman" pitchFamily="18" charset="0"/>
              </a:rPr>
              <a:t>support online </a:t>
            </a:r>
            <a:r>
              <a:rPr lang="en-US" sz="2500" dirty="0" smtClean="0">
                <a:latin typeface="Times New Roman" pitchFamily="18" charset="0"/>
                <a:cs typeface="Times New Roman" pitchFamily="18" charset="0"/>
              </a:rPr>
              <a:t>registration  </a:t>
            </a:r>
            <a:r>
              <a:rPr lang="en-US" sz="2500" dirty="0" smtClean="0">
                <a:latin typeface="Times New Roman" pitchFamily="18" charset="0"/>
                <a:cs typeface="Times New Roman" pitchFamily="18" charset="0"/>
              </a:rPr>
              <a:t>and </a:t>
            </a:r>
            <a:r>
              <a:rPr lang="en-US" sz="2500" dirty="0" smtClean="0">
                <a:latin typeface="Times New Roman" pitchFamily="18" charset="0"/>
                <a:cs typeface="Times New Roman" pitchFamily="18" charset="0"/>
              </a:rPr>
              <a:t> feedback  evaluation  for </a:t>
            </a:r>
            <a:r>
              <a:rPr lang="en-US" sz="2500" dirty="0" smtClean="0">
                <a:latin typeface="Times New Roman" pitchFamily="18" charset="0"/>
                <a:cs typeface="Times New Roman" pitchFamily="18" charset="0"/>
              </a:rPr>
              <a:t>event </a:t>
            </a:r>
            <a:r>
              <a:rPr lang="en-US" sz="2500" dirty="0" smtClean="0">
                <a:latin typeface="Times New Roman" pitchFamily="18" charset="0"/>
                <a:cs typeface="Times New Roman" pitchFamily="18" charset="0"/>
              </a:rPr>
              <a:t> training  programs </a:t>
            </a:r>
            <a:r>
              <a:rPr lang="en-US" sz="2500" dirty="0" smtClean="0">
                <a:latin typeface="Times New Roman" pitchFamily="18" charset="0"/>
                <a:cs typeface="Times New Roman" pitchFamily="18" charset="0"/>
              </a:rPr>
              <a:t>such as games, seminars, and workshops</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Development of </a:t>
            </a:r>
            <a:r>
              <a:rPr lang="en-US" sz="2500" dirty="0" smtClean="0">
                <a:latin typeface="Times New Roman" pitchFamily="18" charset="0"/>
                <a:cs typeface="Times New Roman" pitchFamily="18" charset="0"/>
              </a:rPr>
              <a:t>event  management  </a:t>
            </a:r>
            <a:r>
              <a:rPr lang="en-US" sz="2500" dirty="0" smtClean="0">
                <a:latin typeface="Times New Roman" pitchFamily="18" charset="0"/>
                <a:cs typeface="Times New Roman" pitchFamily="18" charset="0"/>
              </a:rPr>
              <a:t>system </a:t>
            </a:r>
            <a:r>
              <a:rPr lang="en-US" sz="2500" dirty="0" smtClean="0">
                <a:latin typeface="Times New Roman" pitchFamily="18" charset="0"/>
                <a:cs typeface="Times New Roman" pitchFamily="18" charset="0"/>
              </a:rPr>
              <a:t> will </a:t>
            </a:r>
            <a:r>
              <a:rPr lang="en-US" sz="2500" dirty="0" smtClean="0">
                <a:latin typeface="Times New Roman" pitchFamily="18" charset="0"/>
                <a:cs typeface="Times New Roman" pitchFamily="18" charset="0"/>
              </a:rPr>
              <a:t>be an </a:t>
            </a:r>
            <a:r>
              <a:rPr lang="en-US" sz="2500" dirty="0" smtClean="0">
                <a:latin typeface="Times New Roman" pitchFamily="18" charset="0"/>
                <a:cs typeface="Times New Roman" pitchFamily="18" charset="0"/>
              </a:rPr>
              <a:t> attempt  to address  the  problems </a:t>
            </a:r>
            <a:r>
              <a:rPr lang="en-US" sz="2500" dirty="0" smtClean="0">
                <a:latin typeface="Times New Roman" pitchFamily="18" charset="0"/>
                <a:cs typeface="Times New Roman" pitchFamily="18" charset="0"/>
              </a:rPr>
              <a:t>of </a:t>
            </a:r>
            <a:r>
              <a:rPr lang="en-US" sz="2500" dirty="0" smtClean="0">
                <a:latin typeface="Times New Roman" pitchFamily="18" charset="0"/>
                <a:cs typeface="Times New Roman" pitchFamily="18" charset="0"/>
              </a:rPr>
              <a:t> managing  registration  </a:t>
            </a:r>
            <a:r>
              <a:rPr lang="en-US" sz="2500" dirty="0" smtClean="0">
                <a:latin typeface="Times New Roman" pitchFamily="18" charset="0"/>
                <a:cs typeface="Times New Roman" pitchFamily="18" charset="0"/>
              </a:rPr>
              <a:t>forms, </a:t>
            </a:r>
            <a:r>
              <a:rPr lang="en-US" sz="2500" dirty="0" smtClean="0">
                <a:latin typeface="Times New Roman" pitchFamily="18" charset="0"/>
                <a:cs typeface="Times New Roman" pitchFamily="18" charset="0"/>
              </a:rPr>
              <a:t> feedback  forms  </a:t>
            </a:r>
            <a:r>
              <a:rPr lang="en-US" sz="2500" dirty="0" smtClean="0">
                <a:latin typeface="Times New Roman" pitchFamily="18" charset="0"/>
                <a:cs typeface="Times New Roman" pitchFamily="18" charset="0"/>
              </a:rPr>
              <a:t>and evaluating </a:t>
            </a:r>
            <a:r>
              <a:rPr lang="en-US" sz="2500" dirty="0" smtClean="0">
                <a:latin typeface="Times New Roman" pitchFamily="18" charset="0"/>
                <a:cs typeface="Times New Roman" pitchFamily="18" charset="0"/>
              </a:rPr>
              <a:t> feedback.</a:t>
            </a:r>
            <a:endParaRPr lang="en-US" sz="2500" dirty="0" smtClean="0">
              <a:latin typeface="Times New Roman" pitchFamily="18" charset="0"/>
              <a:cs typeface="Times New Roman" pitchFamily="18" charset="0"/>
            </a:endParaRPr>
          </a:p>
          <a:p>
            <a:pPr>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50588385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30013" y="2554013"/>
          <a:ext cx="9637986" cy="2994485"/>
        </p:xfrm>
        <a:graphic>
          <a:graphicData uri="http://schemas.openxmlformats.org/drawingml/2006/table">
            <a:tbl>
              <a:tblPr/>
              <a:tblGrid>
                <a:gridCol w="557049"/>
                <a:gridCol w="3552496"/>
                <a:gridCol w="5528441"/>
              </a:tblGrid>
              <a:tr h="678708">
                <a:tc>
                  <a:txBody>
                    <a:bodyPr/>
                    <a:lstStyle/>
                    <a:p>
                      <a:pPr indent="228600" algn="l">
                        <a:lnSpc>
                          <a:spcPct val="107000"/>
                        </a:lnSpc>
                        <a:spcAft>
                          <a:spcPts val="0"/>
                        </a:spcAft>
                      </a:pPr>
                      <a:endParaRPr lang="en-IN" sz="2800" dirty="0">
                        <a:latin typeface="Calibri"/>
                        <a:ea typeface="Times New Roman"/>
                        <a:cs typeface="Times New Roman"/>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ct val="107000"/>
                        </a:lnSpc>
                        <a:spcAft>
                          <a:spcPts val="0"/>
                        </a:spcAft>
                      </a:pPr>
                      <a:r>
                        <a:rPr lang="en-IN" sz="2500" b="1" dirty="0">
                          <a:solidFill>
                            <a:schemeClr val="tx1"/>
                          </a:solidFill>
                          <a:latin typeface="Times New Roman" pitchFamily="18" charset="0"/>
                          <a:ea typeface="Times New Roman"/>
                          <a:cs typeface="Times New Roman" pitchFamily="18" charset="0"/>
                        </a:rPr>
                        <a:t>Name</a:t>
                      </a:r>
                      <a:endParaRPr lang="en-IN" sz="2500" dirty="0">
                        <a:solidFill>
                          <a:schemeClr val="tx1"/>
                        </a:solidFill>
                        <a:latin typeface="Times New Roman" pitchFamily="18" charset="0"/>
                        <a:ea typeface="Calibri"/>
                        <a:cs typeface="Times New Roman" pitchFamily="18" charset="0"/>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ct val="107000"/>
                        </a:lnSpc>
                        <a:spcAft>
                          <a:spcPts val="0"/>
                        </a:spcAft>
                      </a:pPr>
                      <a:r>
                        <a:rPr lang="en-IN" sz="2500" b="1" dirty="0">
                          <a:solidFill>
                            <a:schemeClr val="tx1"/>
                          </a:solidFill>
                          <a:latin typeface="Times New Roman" pitchFamily="18" charset="0"/>
                          <a:ea typeface="Times New Roman"/>
                          <a:cs typeface="Times New Roman" pitchFamily="18" charset="0"/>
                        </a:rPr>
                        <a:t>Disadvantage</a:t>
                      </a:r>
                      <a:endParaRPr lang="en-IN" sz="2500" dirty="0">
                        <a:solidFill>
                          <a:schemeClr val="tx1"/>
                        </a:solidFill>
                        <a:latin typeface="Times New Roman" pitchFamily="18" charset="0"/>
                        <a:ea typeface="Calibri"/>
                        <a:cs typeface="Times New Roman" pitchFamily="18" charset="0"/>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699">
                <a:tc>
                  <a:txBody>
                    <a:bodyPr/>
                    <a:lstStyle/>
                    <a:p>
                      <a:pPr indent="228600" algn="l">
                        <a:lnSpc>
                          <a:spcPct val="107000"/>
                        </a:lnSpc>
                        <a:spcAft>
                          <a:spcPts val="0"/>
                        </a:spcAft>
                      </a:pPr>
                      <a:r>
                        <a:rPr lang="en-IN" sz="2800" dirty="0" smtClean="0">
                          <a:latin typeface="Calibri"/>
                          <a:ea typeface="Times New Roman"/>
                          <a:cs typeface="Times New Roman"/>
                        </a:rPr>
                        <a:t>1</a:t>
                      </a:r>
                      <a:endParaRPr lang="en-IN" sz="2800" dirty="0">
                        <a:latin typeface="Calibri"/>
                        <a:ea typeface="Calibri"/>
                        <a:cs typeface="Times New Roman"/>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ct val="107000"/>
                        </a:lnSpc>
                        <a:spcAft>
                          <a:spcPts val="0"/>
                        </a:spcAft>
                      </a:pPr>
                      <a:r>
                        <a:rPr lang="en-IN" sz="2500" dirty="0" smtClean="0">
                          <a:solidFill>
                            <a:schemeClr val="tx1"/>
                          </a:solidFill>
                          <a:latin typeface="Times New Roman" pitchFamily="18" charset="0"/>
                          <a:ea typeface="Times New Roman"/>
                          <a:cs typeface="Times New Roman" pitchFamily="18" charset="0"/>
                        </a:rPr>
                        <a:t>Solution</a:t>
                      </a:r>
                      <a:r>
                        <a:rPr lang="en-IN" sz="2500" baseline="0" dirty="0" smtClean="0">
                          <a:solidFill>
                            <a:schemeClr val="tx1"/>
                          </a:solidFill>
                          <a:latin typeface="Times New Roman" pitchFamily="18" charset="0"/>
                          <a:ea typeface="Times New Roman"/>
                          <a:cs typeface="Times New Roman" pitchFamily="18" charset="0"/>
                        </a:rPr>
                        <a:t> </a:t>
                      </a:r>
                      <a:r>
                        <a:rPr lang="en-IN" sz="2500" dirty="0" smtClean="0">
                          <a:solidFill>
                            <a:schemeClr val="tx1"/>
                          </a:solidFill>
                          <a:latin typeface="Times New Roman" pitchFamily="18" charset="0"/>
                          <a:ea typeface="Times New Roman"/>
                          <a:cs typeface="Times New Roman" pitchFamily="18" charset="0"/>
                        </a:rPr>
                        <a:t>Dots System</a:t>
                      </a:r>
                      <a:endParaRPr lang="en-IN" sz="2500" dirty="0">
                        <a:solidFill>
                          <a:schemeClr val="tx1"/>
                        </a:solidFill>
                        <a:latin typeface="Times New Roman" pitchFamily="18" charset="0"/>
                        <a:ea typeface="Calibri"/>
                        <a:cs typeface="Times New Roman" pitchFamily="18" charset="0"/>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ct val="107000"/>
                        </a:lnSpc>
                        <a:spcAft>
                          <a:spcPts val="0"/>
                        </a:spcAft>
                      </a:pPr>
                      <a:r>
                        <a:rPr lang="en-IN" sz="2500" dirty="0">
                          <a:solidFill>
                            <a:schemeClr val="tx1"/>
                          </a:solidFill>
                          <a:latin typeface="Times New Roman" pitchFamily="18" charset="0"/>
                          <a:ea typeface="Times New Roman"/>
                          <a:cs typeface="Times New Roman" pitchFamily="18" charset="0"/>
                        </a:rPr>
                        <a:t>Not specific to any institution</a:t>
                      </a:r>
                      <a:endParaRPr lang="en-IN" sz="2500" dirty="0">
                        <a:solidFill>
                          <a:schemeClr val="tx1"/>
                        </a:solidFill>
                        <a:latin typeface="Times New Roman" pitchFamily="18" charset="0"/>
                        <a:ea typeface="Calibri"/>
                        <a:cs typeface="Times New Roman" pitchFamily="18" charset="0"/>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1905">
                <a:tc>
                  <a:txBody>
                    <a:bodyPr/>
                    <a:lstStyle/>
                    <a:p>
                      <a:pPr indent="228600" algn="l">
                        <a:lnSpc>
                          <a:spcPct val="107000"/>
                        </a:lnSpc>
                        <a:spcAft>
                          <a:spcPts val="0"/>
                        </a:spcAft>
                      </a:pPr>
                      <a:r>
                        <a:rPr lang="en-IN" sz="2800" dirty="0">
                          <a:latin typeface="Calibri"/>
                          <a:ea typeface="Times New Roman"/>
                          <a:cs typeface="Times New Roman"/>
                        </a:rPr>
                        <a:t>2</a:t>
                      </a:r>
                      <a:endParaRPr lang="en-IN" sz="2800" dirty="0">
                        <a:latin typeface="Calibri"/>
                        <a:ea typeface="Calibri"/>
                        <a:cs typeface="Times New Roman"/>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indent="228600" algn="l">
                        <a:lnSpc>
                          <a:spcPct val="107000"/>
                        </a:lnSpc>
                        <a:spcAft>
                          <a:spcPts val="0"/>
                        </a:spcAft>
                      </a:pPr>
                      <a:r>
                        <a:rPr lang="en-IN" sz="2500" dirty="0" smtClean="0">
                          <a:solidFill>
                            <a:schemeClr val="tx1"/>
                          </a:solidFill>
                          <a:latin typeface="Times New Roman" pitchFamily="18" charset="0"/>
                          <a:ea typeface="Times New Roman"/>
                          <a:cs typeface="Times New Roman" pitchFamily="18" charset="0"/>
                        </a:rPr>
                        <a:t>Exware  Solutions</a:t>
                      </a:r>
                      <a:endParaRPr lang="en-IN" sz="2500" dirty="0">
                        <a:solidFill>
                          <a:schemeClr val="tx1"/>
                        </a:solidFill>
                        <a:latin typeface="Times New Roman" pitchFamily="18" charset="0"/>
                        <a:ea typeface="Calibri"/>
                        <a:cs typeface="Times New Roman" pitchFamily="18" charset="0"/>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ct val="107000"/>
                        </a:lnSpc>
                        <a:spcAft>
                          <a:spcPts val="0"/>
                        </a:spcAft>
                      </a:pPr>
                      <a:r>
                        <a:rPr lang="en-IN" sz="2500" dirty="0">
                          <a:solidFill>
                            <a:schemeClr val="tx1"/>
                          </a:solidFill>
                          <a:latin typeface="Times New Roman" pitchFamily="18" charset="0"/>
                          <a:ea typeface="Times New Roman"/>
                          <a:cs typeface="Times New Roman" pitchFamily="18" charset="0"/>
                        </a:rPr>
                        <a:t>Long process for registration </a:t>
                      </a:r>
                      <a:endParaRPr lang="en-IN" sz="2500" dirty="0">
                        <a:solidFill>
                          <a:schemeClr val="tx1"/>
                        </a:solidFill>
                        <a:latin typeface="Times New Roman" pitchFamily="18" charset="0"/>
                        <a:ea typeface="Calibri"/>
                        <a:cs typeface="Times New Roman" pitchFamily="18" charset="0"/>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3173">
                <a:tc>
                  <a:txBody>
                    <a:bodyPr/>
                    <a:lstStyle/>
                    <a:p>
                      <a:pPr indent="228600" algn="l">
                        <a:lnSpc>
                          <a:spcPct val="107000"/>
                        </a:lnSpc>
                        <a:spcAft>
                          <a:spcPts val="0"/>
                        </a:spcAft>
                      </a:pPr>
                      <a:r>
                        <a:rPr lang="en-IN" sz="2800" dirty="0">
                          <a:latin typeface="Calibri"/>
                          <a:ea typeface="Times New Roman"/>
                          <a:cs typeface="Times New Roman"/>
                        </a:rPr>
                        <a:t>3</a:t>
                      </a:r>
                      <a:endParaRPr lang="en-IN" sz="2800" dirty="0">
                        <a:latin typeface="Calibri"/>
                        <a:ea typeface="Calibri"/>
                        <a:cs typeface="Times New Roman"/>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ct val="107000"/>
                        </a:lnSpc>
                        <a:spcAft>
                          <a:spcPts val="0"/>
                        </a:spcAft>
                      </a:pPr>
                      <a:r>
                        <a:rPr lang="en-IN" sz="2500" dirty="0">
                          <a:solidFill>
                            <a:schemeClr val="tx1"/>
                          </a:solidFill>
                          <a:latin typeface="Times New Roman" pitchFamily="18" charset="0"/>
                          <a:ea typeface="Times New Roman"/>
                          <a:cs typeface="Times New Roman" pitchFamily="18" charset="0"/>
                        </a:rPr>
                        <a:t>Cvent </a:t>
                      </a:r>
                      <a:endParaRPr lang="en-IN" sz="2500" dirty="0">
                        <a:solidFill>
                          <a:schemeClr val="tx1"/>
                        </a:solidFill>
                        <a:latin typeface="Times New Roman" pitchFamily="18" charset="0"/>
                        <a:ea typeface="Calibri"/>
                        <a:cs typeface="Times New Roman" pitchFamily="18" charset="0"/>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ct val="107000"/>
                        </a:lnSpc>
                        <a:spcAft>
                          <a:spcPts val="0"/>
                        </a:spcAft>
                      </a:pPr>
                      <a:r>
                        <a:rPr lang="en-IN" sz="2500" dirty="0">
                          <a:solidFill>
                            <a:schemeClr val="tx1"/>
                          </a:solidFill>
                          <a:latin typeface="Times New Roman" pitchFamily="18" charset="0"/>
                          <a:ea typeface="Times New Roman"/>
                          <a:cs typeface="Times New Roman" pitchFamily="18" charset="0"/>
                        </a:rPr>
                        <a:t>Difficult for uneducate people</a:t>
                      </a:r>
                      <a:endParaRPr lang="en-IN" sz="2500" dirty="0">
                        <a:solidFill>
                          <a:schemeClr val="tx1"/>
                        </a:solidFill>
                        <a:latin typeface="Times New Roman" pitchFamily="18" charset="0"/>
                        <a:ea typeface="Calibri"/>
                        <a:cs typeface="Times New Roman" pitchFamily="18" charset="0"/>
                      </a:endParaRPr>
                    </a:p>
                  </a:txBody>
                  <a:tcPr marL="68580" marR="53975" marT="3746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481959" y="0"/>
            <a:ext cx="7379512" cy="1723500"/>
          </a:xfrm>
          <a:prstGeom prst="rect">
            <a:avLst/>
          </a:prstGeom>
          <a:noFill/>
          <a:ln w="9525">
            <a:noFill/>
            <a:miter lim="800000"/>
            <a:headEnd/>
            <a:tailEnd/>
          </a:ln>
          <a:effectLst/>
        </p:spPr>
        <p:txBody>
          <a:bodyPr vert="horz" wrap="none" lIns="228528" tIns="152352" rIns="91440" bIns="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tabLst/>
            </a:pPr>
            <a:endParaRPr kumimoji="0" lang="en-US" sz="2800" b="1" i="0" u="none" strike="noStrike" cap="none" normalizeH="0" baseline="0" dirty="0" smtClean="0">
              <a:ln>
                <a:noFill/>
              </a:ln>
              <a:solidFill>
                <a:schemeClr val="bg1">
                  <a:lumMod val="50000"/>
                </a:schemeClr>
              </a:solidFill>
              <a:effectLst/>
              <a:latin typeface="Arial" pitchFamily="34" charset="0"/>
              <a:ea typeface="Times New Roman" pitchFamily="18" charset="0"/>
              <a:cs typeface="Arial" pitchFamily="34" charset="0"/>
            </a:endParaRPr>
          </a:p>
          <a:p>
            <a:pPr marL="0" marR="0" lvl="0" indent="228600" algn="l" defTabSz="914400" rtl="0" eaLnBrk="1" fontAlgn="base" latinLnBrk="0" hangingPunct="1">
              <a:lnSpc>
                <a:spcPct val="100000"/>
              </a:lnSpc>
              <a:spcBef>
                <a:spcPct val="0"/>
              </a:spcBef>
              <a:spcAft>
                <a:spcPct val="0"/>
              </a:spcAft>
              <a:buClrTx/>
              <a:buSzTx/>
              <a:tabLst/>
            </a:pPr>
            <a:endParaRPr lang="en-US" sz="2800" b="1" dirty="0" smtClean="0">
              <a:solidFill>
                <a:schemeClr val="bg1">
                  <a:lumMod val="50000"/>
                </a:schemeClr>
              </a:solidFill>
              <a:latin typeface="Arial" pitchFamily="34" charset="0"/>
              <a:ea typeface="Times New Roman" pitchFamily="18" charset="0"/>
              <a:cs typeface="Arial" pitchFamily="34" charset="0"/>
            </a:endParaRPr>
          </a:p>
          <a:p>
            <a:pPr marL="0" marR="0" lvl="0" indent="228600" algn="l" defTabSz="914400" rtl="0" eaLnBrk="1" fontAlgn="base" latinLnBrk="0" hangingPunct="1">
              <a:lnSpc>
                <a:spcPct val="100000"/>
              </a:lnSpc>
              <a:spcBef>
                <a:spcPct val="0"/>
              </a:spcBef>
              <a:spcAft>
                <a:spcPct val="0"/>
              </a:spcAft>
              <a:buClrTx/>
              <a:buSzTx/>
              <a:tabLst/>
            </a:pPr>
            <a:r>
              <a:rPr kumimoji="0" lang="en-US" sz="2800" b="1" i="0" u="none" strike="noStrike" cap="none" normalizeH="0" baseline="0" smtClean="0">
                <a:ln>
                  <a:noFill/>
                </a:ln>
                <a:solidFill>
                  <a:schemeClr val="bg1">
                    <a:lumMod val="50000"/>
                  </a:schemeClr>
                </a:solidFill>
                <a:effectLst/>
                <a:latin typeface="+mj-lt"/>
                <a:ea typeface="Times New Roman" pitchFamily="18" charset="0"/>
                <a:cs typeface="Arial" pitchFamily="34" charset="0"/>
              </a:rPr>
              <a:t>          </a:t>
            </a:r>
            <a:r>
              <a:rPr kumimoji="0" lang="en-US" sz="2800" i="1" cap="none" normalizeH="0" baseline="0" smtClean="0">
                <a:ln>
                  <a:noFill/>
                </a:ln>
                <a:solidFill>
                  <a:schemeClr val="tx2"/>
                </a:solidFill>
                <a:effectLst>
                  <a:outerShdw blurRad="38100" dist="38100" dir="2700000" algn="tl">
                    <a:srgbClr val="000000">
                      <a:alpha val="43137"/>
                    </a:srgbClr>
                  </a:outerShdw>
                </a:effectLst>
                <a:latin typeface="+mj-lt"/>
                <a:ea typeface="Times New Roman" pitchFamily="18" charset="0"/>
                <a:cs typeface="Arial" pitchFamily="34" charset="0"/>
              </a:rPr>
              <a:t>SURVEY</a:t>
            </a:r>
            <a:r>
              <a:rPr kumimoji="0" lang="en-US" sz="2800" i="1" cap="none" normalizeH="0" smtClean="0">
                <a:ln>
                  <a:noFill/>
                </a:ln>
                <a:solidFill>
                  <a:schemeClr val="tx2"/>
                </a:solidFill>
                <a:effectLst>
                  <a:outerShdw blurRad="38100" dist="38100" dir="2700000" algn="tl">
                    <a:srgbClr val="000000">
                      <a:alpha val="43137"/>
                    </a:srgbClr>
                  </a:outerShdw>
                </a:effectLst>
                <a:latin typeface="+mj-lt"/>
                <a:ea typeface="Times New Roman" pitchFamily="18" charset="0"/>
                <a:cs typeface="Arial" pitchFamily="34" charset="0"/>
              </a:rPr>
              <a:t> </a:t>
            </a:r>
            <a:r>
              <a:rPr kumimoji="0" lang="en-US" sz="2800" i="1" cap="none" normalizeH="0" dirty="0" smtClean="0">
                <a:ln>
                  <a:noFill/>
                </a:ln>
                <a:solidFill>
                  <a:schemeClr val="tx2"/>
                </a:solidFill>
                <a:effectLst>
                  <a:outerShdw blurRad="38100" dist="38100" dir="2700000" algn="tl">
                    <a:srgbClr val="000000">
                      <a:alpha val="43137"/>
                    </a:srgbClr>
                  </a:outerShdw>
                </a:effectLst>
                <a:latin typeface="+mj-lt"/>
                <a:ea typeface="Times New Roman" pitchFamily="18" charset="0"/>
                <a:cs typeface="Arial" pitchFamily="34" charset="0"/>
              </a:rPr>
              <a:t>OF</a:t>
            </a:r>
            <a:r>
              <a:rPr kumimoji="0" lang="en-US" sz="2800" i="1" cap="none" normalizeH="0" baseline="0" dirty="0" smtClean="0">
                <a:ln>
                  <a:noFill/>
                </a:ln>
                <a:solidFill>
                  <a:schemeClr val="tx2"/>
                </a:solidFill>
                <a:effectLst>
                  <a:outerShdw blurRad="38100" dist="38100" dir="2700000" algn="tl">
                    <a:srgbClr val="000000">
                      <a:alpha val="43137"/>
                    </a:srgbClr>
                  </a:outerShdw>
                </a:effectLst>
                <a:latin typeface="+mj-lt"/>
                <a:ea typeface="Times New Roman" pitchFamily="18" charset="0"/>
                <a:cs typeface="Arial" pitchFamily="34" charset="0"/>
              </a:rPr>
              <a:t> EXISTING SYSTEM</a:t>
            </a:r>
            <a:endParaRPr kumimoji="0" lang="en-US" sz="2800" i="1" cap="none" normalizeH="0" baseline="0" dirty="0" smtClean="0">
              <a:ln>
                <a:noFill/>
              </a:ln>
              <a:solidFill>
                <a:schemeClr val="tx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sz="1800" i="1" u="non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3D066-5B42-4152-BA20-628989456EBE}"/>
              </a:ext>
            </a:extLst>
          </p:cNvPr>
          <p:cNvSpPr>
            <a:spLocks noGrp="1"/>
          </p:cNvSpPr>
          <p:nvPr>
            <p:ph type="title"/>
          </p:nvPr>
        </p:nvSpPr>
        <p:spPr>
          <a:xfrm>
            <a:off x="677334" y="609600"/>
            <a:ext cx="8596668" cy="687859"/>
          </a:xfrm>
        </p:spPr>
        <p:txBody>
          <a:bodyPr>
            <a:normAutofit/>
          </a:bodyPr>
          <a:lstStyle/>
          <a:p>
            <a:pPr algn="ctr"/>
            <a:r>
              <a:rPr lang="en-IN"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i="1" dirty="0" smtClean="0">
                <a:effectLst>
                  <a:outerShdw blurRad="38100" dist="38100" dir="2700000" algn="tl">
                    <a:srgbClr val="000000">
                      <a:alpha val="43137"/>
                    </a:srgbClr>
                  </a:outerShdw>
                </a:effectLst>
                <a:latin typeface="Times New Roman" pitchFamily="18" charset="0"/>
                <a:cs typeface="Times New Roman" pitchFamily="18" charset="0"/>
              </a:rPr>
              <a:t>OBJECTIVE</a:t>
            </a:r>
            <a:endParaRPr lang="en-IN"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56D2DF0-D51F-46C5-94C3-C005834C397E}"/>
              </a:ext>
            </a:extLst>
          </p:cNvPr>
          <p:cNvSpPr>
            <a:spLocks noGrp="1"/>
          </p:cNvSpPr>
          <p:nvPr>
            <p:ph sz="quarter" idx="1"/>
          </p:nvPr>
        </p:nvSpPr>
        <p:spPr>
          <a:xfrm>
            <a:off x="690397" y="1903805"/>
            <a:ext cx="8596668" cy="3880773"/>
          </a:xfrm>
        </p:spPr>
        <p:txBody>
          <a:bodyPr>
            <a:normAutofit/>
          </a:bodyPr>
          <a:lstStyle/>
          <a:p>
            <a:pPr>
              <a:buNone/>
            </a:pPr>
            <a:r>
              <a:rPr lang="en-US" dirty="0" smtClean="0"/>
              <a:t>    </a:t>
            </a:r>
            <a:endParaRPr lang="en-IN" dirty="0" smtClean="0"/>
          </a:p>
          <a:p>
            <a:r>
              <a:rPr lang="en-US" dirty="0" smtClean="0"/>
              <a:t>Registering student participants</a:t>
            </a:r>
            <a:endParaRPr lang="en-IN" dirty="0" smtClean="0"/>
          </a:p>
          <a:p>
            <a:pPr lvl="0"/>
            <a:r>
              <a:rPr lang="en-US" dirty="0" smtClean="0"/>
              <a:t>Collecting feedback from students</a:t>
            </a:r>
            <a:endParaRPr lang="en-IN" dirty="0" smtClean="0"/>
          </a:p>
          <a:p>
            <a:r>
              <a:rPr lang="en-US" dirty="0" smtClean="0"/>
              <a:t>Generating feedback reports</a:t>
            </a:r>
          </a:p>
          <a:p>
            <a:pPr>
              <a:buNone/>
            </a:pPr>
            <a:endParaRPr lang="en-IN" dirty="0"/>
          </a:p>
        </p:txBody>
      </p:sp>
    </p:spTree>
    <p:extLst>
      <p:ext uri="{BB962C8B-B14F-4D97-AF65-F5344CB8AC3E}">
        <p14:creationId xmlns:p14="http://schemas.microsoft.com/office/powerpoint/2010/main" xmlns="" val="30349412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br>
              <a:rPr lang="en-US" dirty="0" smtClean="0"/>
            </a:br>
            <a:r>
              <a:rPr lang="en-US" dirty="0" smtClean="0"/>
              <a:t/>
            </a:r>
            <a:br>
              <a:rPr lang="en-US" dirty="0" smtClean="0"/>
            </a:br>
            <a:r>
              <a:rPr lang="en-IN" dirty="0" smtClean="0"/>
              <a:t/>
            </a:r>
            <a:br>
              <a:rPr lang="en-IN" dirty="0" smtClean="0"/>
            </a:br>
            <a:r>
              <a:rPr lang="en-IN" dirty="0" smtClean="0"/>
              <a:t/>
            </a:r>
            <a:br>
              <a:rPr lang="en-IN" dirty="0" smtClean="0"/>
            </a:br>
            <a:endParaRPr lang="en-IN" dirty="0"/>
          </a:p>
        </p:txBody>
      </p:sp>
      <p:sp>
        <p:nvSpPr>
          <p:cNvPr id="28673" name="Rectangle 1"/>
          <p:cNvSpPr>
            <a:spLocks noChangeArrowheads="1"/>
          </p:cNvSpPr>
          <p:nvPr/>
        </p:nvSpPr>
        <p:spPr bwMode="auto">
          <a:xfrm>
            <a:off x="378372" y="420414"/>
            <a:ext cx="11813628" cy="5462986"/>
          </a:xfrm>
          <a:prstGeom prst="rect">
            <a:avLst/>
          </a:prstGeom>
          <a:noFill/>
          <a:ln w="9525">
            <a:noFill/>
            <a:miter lim="800000"/>
            <a:headEnd/>
            <a:tailEnd/>
          </a:ln>
          <a:effectLst/>
        </p:spPr>
        <p:txBody>
          <a:bodyPr vert="horz" wrap="square" lIns="228528" tIns="152352"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3000" b="1" i="0" u="none" strike="noStrike" cap="none" normalizeH="0" baseline="0" dirty="0" smtClean="0">
                <a:ln>
                  <a:noFill/>
                </a:ln>
                <a:solidFill>
                  <a:schemeClr val="tx1">
                    <a:lumMod val="75000"/>
                    <a:lumOff val="25000"/>
                  </a:schemeClr>
                </a:solidFill>
                <a:effectLst/>
                <a:latin typeface="Times New Roman" pitchFamily="18" charset="0"/>
                <a:ea typeface="Times New Roman" pitchFamily="18" charset="0"/>
                <a:cs typeface="Times New Roman" pitchFamily="18" charset="0"/>
              </a:rPr>
              <a:t>				</a:t>
            </a:r>
            <a:r>
              <a:rPr lang="en-US" sz="3000" i="1" dirty="0" smtClean="0">
                <a:solidFill>
                  <a:schemeClr val="tx2"/>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REQUIREMENT ANALYSIS</a:t>
            </a:r>
            <a:r>
              <a:rPr kumimoji="0" lang="en-US" sz="3000" b="1" i="1" u="none" strike="noStrike" cap="none" normalizeH="0" baseline="0" dirty="0" smtClean="0">
                <a:ln>
                  <a:noFill/>
                </a:ln>
                <a:effectLst/>
                <a:latin typeface="Times New Roman" pitchFamily="18" charset="0"/>
                <a:ea typeface="Times New Roman" pitchFamily="18" charset="0"/>
                <a:cs typeface="Times New Roman" pitchFamily="18" charset="0"/>
              </a:rPr>
              <a:t> </a:t>
            </a:r>
            <a:endParaRPr kumimoji="0" lang="en-US" sz="3000" b="1" i="1" u="none"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pPr>
            <a:endParaRPr kumimoji="0" lang="en-US" sz="28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500" i="0" u="none" strike="noStrike" cap="none" normalizeH="0" baseline="0" dirty="0" smtClean="0">
                <a:ln>
                  <a:noFill/>
                </a:ln>
                <a:solidFill>
                  <a:schemeClr val="tx1"/>
                </a:solidFill>
                <a:effectLst/>
                <a:latin typeface="Arial" pitchFamily="34" charset="0"/>
                <a:ea typeface="Calibri" pitchFamily="34" charset="0"/>
                <a:cs typeface="Arial" pitchFamily="34" charset="0"/>
              </a:rPr>
              <a:t>Software Requirements: </a:t>
            </a:r>
          </a:p>
          <a:p>
            <a:pPr marL="0" marR="0" lvl="0" indent="0" algn="just" defTabSz="914400" rtl="0" eaLnBrk="0" fontAlgn="base" latinLnBrk="0" hangingPunct="0">
              <a:lnSpc>
                <a:spcPct val="100000"/>
              </a:lnSpc>
              <a:spcBef>
                <a:spcPct val="0"/>
              </a:spcBef>
              <a:spcAft>
                <a:spcPct val="0"/>
              </a:spcAft>
              <a:buClrTx/>
              <a:buSzTx/>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Windows 7, Windows 10</a:t>
            </a:r>
            <a:endParaRPr kumimoji="0" lang="en-US"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MySQL  Server 5.5</a:t>
            </a:r>
            <a:endParaRPr kumimoji="0" lang="en-US"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NetBeans 8.2 or Eclipse</a:t>
            </a:r>
            <a:endParaRPr kumimoji="0" lang="en-US"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Apache Tomcat Server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500" i="0" u="none" strike="noStrike" cap="none" normalizeH="0" baseline="0" dirty="0" smtClean="0">
                <a:ln>
                  <a:noFill/>
                </a:ln>
                <a:solidFill>
                  <a:schemeClr val="tx1"/>
                </a:solidFill>
                <a:effectLst/>
                <a:latin typeface="Arial" pitchFamily="34" charset="0"/>
                <a:ea typeface="Calibri" pitchFamily="34" charset="0"/>
                <a:cs typeface="Arial" pitchFamily="34" charset="0"/>
              </a:rPr>
              <a:t>Technology used - Front end and Back end</a:t>
            </a: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Java </a:t>
            </a:r>
            <a:endParaRPr kumimoji="0" lang="en-US"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HTML</a:t>
            </a:r>
            <a:endParaRPr kumimoji="0" lang="en-US"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MySQL</a:t>
            </a:r>
            <a:endParaRPr kumimoji="0" lang="en-US" sz="25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2BDB7-D47A-459A-B2F3-85E170F443B1}"/>
              </a:ext>
            </a:extLst>
          </p:cNvPr>
          <p:cNvSpPr>
            <a:spLocks noGrp="1"/>
          </p:cNvSpPr>
          <p:nvPr>
            <p:ph type="title"/>
          </p:nvPr>
        </p:nvSpPr>
        <p:spPr>
          <a:xfrm>
            <a:off x="2854036" y="887981"/>
            <a:ext cx="6075341" cy="564292"/>
          </a:xfrm>
        </p:spPr>
        <p:txBody>
          <a:bodyPr>
            <a:noAutofit/>
          </a:bodyPr>
          <a:lstStyle/>
          <a:p>
            <a:pPr algn="ctr"/>
            <a:r>
              <a:rPr lang="en-US" i="1" dirty="0" smtClean="0">
                <a:effectLst>
                  <a:outerShdw blurRad="38100" dist="38100" dir="2700000" algn="tl">
                    <a:srgbClr val="000000">
                      <a:alpha val="43137"/>
                    </a:srgbClr>
                  </a:outerShdw>
                </a:effectLst>
                <a:latin typeface="Times New Roman" pitchFamily="18" charset="0"/>
                <a:cs typeface="Times New Roman" pitchFamily="18" charset="0"/>
              </a:rPr>
              <a:t>SOLUTION PROPOSED</a:t>
            </a:r>
            <a:endParaRPr lang="en-US"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AB72C87-8DB9-43A8-A7EE-2DB0491DECC2}"/>
              </a:ext>
            </a:extLst>
          </p:cNvPr>
          <p:cNvSpPr>
            <a:spLocks noGrp="1"/>
          </p:cNvSpPr>
          <p:nvPr>
            <p:ph sz="quarter" idx="1"/>
          </p:nvPr>
        </p:nvSpPr>
        <p:spPr>
          <a:xfrm>
            <a:off x="578069" y="1923393"/>
            <a:ext cx="8601641" cy="3839685"/>
          </a:xfrm>
        </p:spPr>
        <p:txBody>
          <a:bodyPr>
            <a:normAutofit/>
          </a:bodyPr>
          <a:lstStyle/>
          <a:p>
            <a:pPr>
              <a:buNone/>
            </a:pPr>
            <a:r>
              <a:rPr lang="en-US" dirty="0" smtClean="0"/>
              <a:t>                  We proposed a solution for getting the one and all information about an event by  just one visit. It reduces the paper work like entry pass system . The students can register on our website to get the information about event. The student and faculties can create account  themselves in “Create an account” block after that they can login and get the detailed  information  about the events.</a:t>
            </a:r>
            <a:endParaRPr lang="en-US" dirty="0"/>
          </a:p>
        </p:txBody>
      </p:sp>
    </p:spTree>
    <p:extLst>
      <p:ext uri="{BB962C8B-B14F-4D97-AF65-F5344CB8AC3E}">
        <p14:creationId xmlns:p14="http://schemas.microsoft.com/office/powerpoint/2010/main" xmlns="" val="40393268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a:t>
            </a:r>
            <a:r>
              <a:rPr lang="en-US" i="1" dirty="0" smtClean="0">
                <a:effectLst>
                  <a:outerShdw blurRad="38100" dist="38100" dir="2700000" algn="tl">
                    <a:srgbClr val="000000">
                      <a:alpha val="43137"/>
                    </a:srgbClr>
                  </a:outerShdw>
                </a:effectLst>
              </a:rPr>
              <a:t>DIAGRAMS</a:t>
            </a:r>
            <a:br>
              <a:rPr lang="en-US" i="1" dirty="0" smtClean="0">
                <a:effectLst>
                  <a:outerShdw blurRad="38100" dist="38100" dir="2700000" algn="tl">
                    <a:srgbClr val="000000">
                      <a:alpha val="43137"/>
                    </a:srgbClr>
                  </a:outerShdw>
                </a:effectLst>
              </a:rPr>
            </a:br>
            <a:r>
              <a:rPr lang="en-US" sz="1500" b="1" dirty="0" smtClean="0"/>
              <a:t/>
            </a:r>
            <a:br>
              <a:rPr lang="en-US" sz="1500" b="1" dirty="0" smtClean="0"/>
            </a:br>
            <a:r>
              <a:rPr lang="en-US" sz="2000" b="1" i="1" dirty="0" smtClean="0"/>
              <a:t>DFD 0</a:t>
            </a:r>
            <a:endParaRPr lang="en-US" sz="2000" b="1" i="1" dirty="0"/>
          </a:p>
        </p:txBody>
      </p:sp>
      <p:pic>
        <p:nvPicPr>
          <p:cNvPr id="1026" name="Picture 2" descr="C:\Users\Aakashraj\Desktop\major project\major diagrams\dfd 0.0xml (1).jpg"/>
          <p:cNvPicPr>
            <a:picLocks noGrp="1" noChangeAspect="1" noChangeArrowheads="1"/>
          </p:cNvPicPr>
          <p:nvPr>
            <p:ph sz="quarter" idx="1"/>
          </p:nvPr>
        </p:nvPicPr>
        <p:blipFill>
          <a:blip r:embed="rId2"/>
          <a:srcRect/>
          <a:stretch>
            <a:fillRect/>
          </a:stretch>
        </p:blipFill>
        <p:spPr bwMode="auto">
          <a:xfrm>
            <a:off x="1893617" y="2222939"/>
            <a:ext cx="7868139" cy="319963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855</TotalTime>
  <Words>343</Words>
  <Application>Microsoft Office PowerPoint</Application>
  <PresentationFormat>Custom</PresentationFormat>
  <Paragraphs>94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Slide 1</vt:lpstr>
      <vt:lpstr>       INDEX</vt:lpstr>
      <vt:lpstr>ABSTRACT</vt:lpstr>
      <vt:lpstr>INTRODUCTION</vt:lpstr>
      <vt:lpstr>Slide 5</vt:lpstr>
      <vt:lpstr>  OBJECTIVE</vt:lpstr>
      <vt:lpstr>        </vt:lpstr>
      <vt:lpstr>SOLUTION PROPOSED</vt:lpstr>
      <vt:lpstr>    DIAGRAMS  DFD 0</vt:lpstr>
      <vt:lpstr>ER DIAGRAM</vt:lpstr>
      <vt:lpstr>USE CASE </vt:lpstr>
      <vt:lpstr>DFD 1</vt:lpstr>
      <vt:lpstr>CLASS DIAGRAM</vt:lpstr>
      <vt:lpstr>SEQUENCE DIAGRAM</vt:lpstr>
      <vt:lpstr>   IMPLEMENTATION</vt:lpstr>
      <vt:lpstr>Contact to us</vt:lpstr>
      <vt:lpstr>Index of website</vt:lpstr>
      <vt:lpstr>Login page</vt:lpstr>
      <vt:lpstr>New record</vt:lpstr>
      <vt:lpstr>Slide 20</vt:lpstr>
      <vt:lpstr>        LIMITATIONS</vt:lpstr>
      <vt:lpstr>            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Avoidance robot</dc:title>
  <dc:creator>Laxmi</dc:creator>
  <cp:lastModifiedBy>Aakashraj</cp:lastModifiedBy>
  <cp:revision>119</cp:revision>
  <dcterms:created xsi:type="dcterms:W3CDTF">2018-03-07T16:31:28Z</dcterms:created>
  <dcterms:modified xsi:type="dcterms:W3CDTF">2018-10-28T11:31:35Z</dcterms:modified>
</cp:coreProperties>
</file>