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Fjalla One"/>
      <p:regular r:id="rId15"/>
    </p:embeddedFont>
    <p:embeddedFont>
      <p:font typeface="Barlow Semi Condensed Medium"/>
      <p:regular r:id="rId16"/>
      <p:bold r:id="rId17"/>
      <p:italic r:id="rId18"/>
      <p:boldItalic r:id="rId19"/>
    </p:embeddedFont>
    <p:embeddedFont>
      <p:font typeface="Barlow Semi Condensed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Condensed-regular.fntdata"/><Relationship Id="rId22" Type="http://schemas.openxmlformats.org/officeDocument/2006/relationships/font" Target="fonts/BarlowSemiCondensed-italic.fntdata"/><Relationship Id="rId21" Type="http://schemas.openxmlformats.org/officeDocument/2006/relationships/font" Target="fonts/BarlowSemiCondensed-bold.fntdata"/><Relationship Id="rId23" Type="http://schemas.openxmlformats.org/officeDocument/2006/relationships/font" Target="fonts/BarlowSemiCondense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FjallaOne-regular.fntdata"/><Relationship Id="rId14" Type="http://schemas.openxmlformats.org/officeDocument/2006/relationships/slide" Target="slides/slide10.xml"/><Relationship Id="rId17" Type="http://schemas.openxmlformats.org/officeDocument/2006/relationships/font" Target="fonts/BarlowSemiCondensedMedium-bold.fntdata"/><Relationship Id="rId16" Type="http://schemas.openxmlformats.org/officeDocument/2006/relationships/font" Target="fonts/BarlowSemiCondensedMedium-regular.fntdata"/><Relationship Id="rId19" Type="http://schemas.openxmlformats.org/officeDocument/2006/relationships/font" Target="fonts/BarlowSemiCondensedMedium-boldItalic.fntdata"/><Relationship Id="rId18" Type="http://schemas.openxmlformats.org/officeDocument/2006/relationships/font" Target="fonts/BarlowSemiCondensed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g8714a43093_3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" name="Google Shape;1978;g8714a43093_3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86fa6133bc_4_2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86fa6133bc_4_2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29ada84076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7" name="Google Shape;1897;g29ada84076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804e9800b4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804e9800b4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g29af463070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Google Shape;1916;g29af463070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g804e9800b4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2" name="Google Shape;1922;g804e9800b4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g29af463070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6" name="Google Shape;1936;g29af463070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g29ada84076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0" name="Google Shape;1950;g29ada84076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g29ada840764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4" name="Google Shape;1964;g29ada840764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-12" y="1647503"/>
            <a:ext cx="4989530" cy="3495988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4881650" y="1436300"/>
            <a:ext cx="4111200" cy="25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Google Kubernetes Engine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5879706" y="4076333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26BE3"/>
                </a:solidFill>
              </a:rPr>
              <a:t> </a:t>
            </a:r>
            <a:r>
              <a:rPr lang="en" sz="1400">
                <a:solidFill>
                  <a:srgbClr val="326BE1"/>
                </a:solidFill>
              </a:rPr>
              <a:t>Darshan </a:t>
            </a:r>
            <a:r>
              <a:rPr lang="en" sz="1400">
                <a:solidFill>
                  <a:srgbClr val="326BE3"/>
                </a:solidFill>
              </a:rPr>
              <a:t>G                  4MC20CS036 </a:t>
            </a:r>
            <a:endParaRPr sz="1400">
              <a:solidFill>
                <a:srgbClr val="326BE3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26BE3"/>
                </a:solidFill>
              </a:rPr>
              <a:t>Darshan K                  4MC20CS037</a:t>
            </a:r>
            <a:endParaRPr sz="1400">
              <a:solidFill>
                <a:srgbClr val="326BE3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26BE3"/>
                </a:solidFill>
              </a:rPr>
              <a:t>  Jeevan Kumar J E   4MC20CS054</a:t>
            </a:r>
            <a:endParaRPr sz="1400">
              <a:solidFill>
                <a:srgbClr val="326BE3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26BE3"/>
                </a:solidFill>
              </a:rPr>
              <a:t>Joel </a:t>
            </a:r>
            <a:r>
              <a:rPr lang="en" sz="1400">
                <a:solidFill>
                  <a:srgbClr val="326BE3"/>
                </a:solidFill>
              </a:rPr>
              <a:t>Sequeira</a:t>
            </a:r>
            <a:r>
              <a:rPr lang="en" sz="1400">
                <a:solidFill>
                  <a:srgbClr val="326BE3"/>
                </a:solidFill>
              </a:rPr>
              <a:t>            4MC20CS055</a:t>
            </a:r>
            <a:endParaRPr sz="1400">
              <a:solidFill>
                <a:srgbClr val="326BE3"/>
              </a:solidFill>
            </a:endParaRPr>
          </a:p>
        </p:txBody>
      </p:sp>
      <p:pic>
        <p:nvPicPr>
          <p:cNvPr id="1882" name="Google Shape;18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850" y="3822125"/>
            <a:ext cx="532567" cy="4568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p33"/>
          <p:cNvSpPr/>
          <p:nvPr/>
        </p:nvSpPr>
        <p:spPr>
          <a:xfrm>
            <a:off x="2286154" y="2123352"/>
            <a:ext cx="1190700" cy="8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4" name="Google Shape;188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5209" y="2111862"/>
            <a:ext cx="932800" cy="834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5" name="Google Shape;18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725" y="3822125"/>
            <a:ext cx="532577" cy="456895"/>
          </a:xfrm>
          <a:prstGeom prst="rect">
            <a:avLst/>
          </a:prstGeom>
          <a:noFill/>
          <a:ln>
            <a:noFill/>
          </a:ln>
        </p:spPr>
      </p:pic>
      <p:sp>
        <p:nvSpPr>
          <p:cNvPr id="1886" name="Google Shape;1886;p33"/>
          <p:cNvSpPr txBox="1"/>
          <p:nvPr/>
        </p:nvSpPr>
        <p:spPr>
          <a:xfrm>
            <a:off x="781150" y="129900"/>
            <a:ext cx="42009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26BE1"/>
                </a:solidFill>
              </a:rPr>
              <a:t>Cloud Computing </a:t>
            </a:r>
            <a:r>
              <a:rPr lang="en" sz="2100">
                <a:solidFill>
                  <a:srgbClr val="326BE1"/>
                </a:solidFill>
              </a:rPr>
              <a:t>Activity</a:t>
            </a:r>
            <a:r>
              <a:rPr lang="en" sz="2100">
                <a:solidFill>
                  <a:srgbClr val="326BE1"/>
                </a:solidFill>
              </a:rPr>
              <a:t> </a:t>
            </a:r>
            <a:endParaRPr sz="2100">
              <a:solidFill>
                <a:srgbClr val="326BE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rgbClr val="326BE1"/>
                </a:solidFill>
              </a:rPr>
              <a:t>             [ 20CS704 ]</a:t>
            </a:r>
            <a:endParaRPr i="1" sz="2100">
              <a:solidFill>
                <a:srgbClr val="326BE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6BE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p42"/>
          <p:cNvSpPr txBox="1"/>
          <p:nvPr>
            <p:ph type="title"/>
          </p:nvPr>
        </p:nvSpPr>
        <p:spPr>
          <a:xfrm>
            <a:off x="2971800" y="203688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Thank You</a:t>
            </a:r>
            <a:endParaRPr sz="4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34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Kubernetes?</a:t>
            </a:r>
            <a:endParaRPr/>
          </a:p>
        </p:txBody>
      </p:sp>
      <p:sp>
        <p:nvSpPr>
          <p:cNvPr id="1892" name="Google Shape;1892;p34"/>
          <p:cNvSpPr txBox="1"/>
          <p:nvPr>
            <p:ph idx="1" type="body"/>
          </p:nvPr>
        </p:nvSpPr>
        <p:spPr>
          <a:xfrm>
            <a:off x="719250" y="1436250"/>
            <a:ext cx="7705500" cy="23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sz="2200"/>
              <a:t>Kubernetes is used to Orchestrate Containerized Cloud native Microservices Apps.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sz="2200"/>
              <a:t>Kubernetes is a Greek word for </a:t>
            </a:r>
            <a:r>
              <a:rPr i="1" lang="en" sz="2100">
                <a:solidFill>
                  <a:srgbClr val="474747"/>
                </a:solidFill>
              </a:rPr>
              <a:t>Captain of a Ship / Helmsman . </a:t>
            </a:r>
            <a:endParaRPr i="1" sz="2100">
              <a:solidFill>
                <a:srgbClr val="4747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747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74747"/>
              </a:solidFill>
            </a:endParaRPr>
          </a:p>
        </p:txBody>
      </p:sp>
      <p:pic>
        <p:nvPicPr>
          <p:cNvPr id="1893" name="Google Shape;18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775" y="3175638"/>
            <a:ext cx="1344150" cy="13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4" name="Google Shape;189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7947" y="3206647"/>
            <a:ext cx="1244774" cy="124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p35"/>
          <p:cNvSpPr txBox="1"/>
          <p:nvPr>
            <p:ph type="title"/>
          </p:nvPr>
        </p:nvSpPr>
        <p:spPr>
          <a:xfrm>
            <a:off x="1950153" y="312975"/>
            <a:ext cx="52437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</a:t>
            </a:r>
            <a:r>
              <a:rPr lang="en"/>
              <a:t> Kubernetes?</a:t>
            </a:r>
            <a:endParaRPr/>
          </a:p>
        </p:txBody>
      </p:sp>
      <p:pic>
        <p:nvPicPr>
          <p:cNvPr id="1900" name="Google Shape;19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6725"/>
            <a:ext cx="9184675" cy="407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36"/>
          <p:cNvSpPr txBox="1"/>
          <p:nvPr>
            <p:ph type="title"/>
          </p:nvPr>
        </p:nvSpPr>
        <p:spPr>
          <a:xfrm>
            <a:off x="1524475" y="92576"/>
            <a:ext cx="54240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Architecture</a:t>
            </a:r>
            <a:endParaRPr/>
          </a:p>
        </p:txBody>
      </p:sp>
      <p:sp>
        <p:nvSpPr>
          <p:cNvPr id="1906" name="Google Shape;1906;p36"/>
          <p:cNvSpPr txBox="1"/>
          <p:nvPr>
            <p:ph idx="1" type="subTitle"/>
          </p:nvPr>
        </p:nvSpPr>
        <p:spPr>
          <a:xfrm>
            <a:off x="840018" y="678375"/>
            <a:ext cx="67929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26BE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CLUSTER</a:t>
            </a:r>
            <a:endParaRPr b="1">
              <a:solidFill>
                <a:srgbClr val="326BE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07" name="Google Shape;1907;p36"/>
          <p:cNvSpPr txBox="1"/>
          <p:nvPr>
            <p:ph idx="5" type="subTitle"/>
          </p:nvPr>
        </p:nvSpPr>
        <p:spPr>
          <a:xfrm>
            <a:off x="840025" y="1053375"/>
            <a:ext cx="72615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 Kubernetes cluster is a group of computers working together to run and manage containerized applications.</a:t>
            </a:r>
            <a:endParaRPr sz="19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08" name="Google Shape;1908;p36"/>
          <p:cNvSpPr txBox="1"/>
          <p:nvPr/>
        </p:nvSpPr>
        <p:spPr>
          <a:xfrm>
            <a:off x="2086075" y="1763875"/>
            <a:ext cx="43008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			      </a:t>
            </a:r>
            <a:r>
              <a:rPr b="1" lang="en" sz="1800">
                <a:solidFill>
                  <a:srgbClr val="326BE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NODE</a:t>
            </a:r>
            <a:endParaRPr b="1" sz="1800">
              <a:solidFill>
                <a:srgbClr val="326BE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09" name="Google Shape;1909;p36"/>
          <p:cNvSpPr txBox="1"/>
          <p:nvPr/>
        </p:nvSpPr>
        <p:spPr>
          <a:xfrm>
            <a:off x="951750" y="2053375"/>
            <a:ext cx="72615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 node is a single computer within a Kubernetes cluster, serving as either a master or a worker.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10" name="Google Shape;1910;p36"/>
          <p:cNvSpPr txBox="1"/>
          <p:nvPr/>
        </p:nvSpPr>
        <p:spPr>
          <a:xfrm>
            <a:off x="3879775" y="2849375"/>
            <a:ext cx="7134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26BE1"/>
                </a:solidFill>
              </a:rPr>
              <a:t>POD</a:t>
            </a:r>
            <a:endParaRPr b="1" sz="2200">
              <a:solidFill>
                <a:srgbClr val="326BE1"/>
              </a:solidFill>
            </a:endParaRPr>
          </a:p>
        </p:txBody>
      </p:sp>
      <p:sp>
        <p:nvSpPr>
          <p:cNvPr id="1911" name="Google Shape;1911;p36"/>
          <p:cNvSpPr txBox="1"/>
          <p:nvPr/>
        </p:nvSpPr>
        <p:spPr>
          <a:xfrm>
            <a:off x="951750" y="4194775"/>
            <a:ext cx="74895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 container is a lightweight package that includes everything needed to run a piece of software, ensuring consistency across different environments</a:t>
            </a:r>
            <a:endParaRPr sz="1800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12" name="Google Shape;1912;p36"/>
          <p:cNvSpPr txBox="1"/>
          <p:nvPr/>
        </p:nvSpPr>
        <p:spPr>
          <a:xfrm>
            <a:off x="951750" y="3053375"/>
            <a:ext cx="73485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 Pod is the smallest deployable unit in Kubernetes, representing a group of one or more containers.</a:t>
            </a:r>
            <a:endParaRPr sz="1900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13" name="Google Shape;1913;p36"/>
          <p:cNvSpPr txBox="1"/>
          <p:nvPr/>
        </p:nvSpPr>
        <p:spPr>
          <a:xfrm>
            <a:off x="3671850" y="3900075"/>
            <a:ext cx="1260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26BE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CONTAINER</a:t>
            </a:r>
            <a:endParaRPr b="1" sz="1800">
              <a:solidFill>
                <a:srgbClr val="326BE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8" name="Google Shape;1918;p37"/>
          <p:cNvPicPr preferRelativeResize="0"/>
          <p:nvPr/>
        </p:nvPicPr>
        <p:blipFill rotWithShape="1">
          <a:blip r:embed="rId3">
            <a:alphaModFix/>
          </a:blip>
          <a:srcRect b="2103" l="2445" r="1270" t="6838"/>
          <a:stretch/>
        </p:blipFill>
        <p:spPr>
          <a:xfrm>
            <a:off x="0" y="617050"/>
            <a:ext cx="9144000" cy="452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9" name="Google Shape;1919;p37"/>
          <p:cNvSpPr txBox="1"/>
          <p:nvPr>
            <p:ph idx="4294967295" type="title"/>
          </p:nvPr>
        </p:nvSpPr>
        <p:spPr>
          <a:xfrm>
            <a:off x="235652" y="76500"/>
            <a:ext cx="4711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Basic Architecture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38"/>
          <p:cNvSpPr txBox="1"/>
          <p:nvPr>
            <p:ph type="title"/>
          </p:nvPr>
        </p:nvSpPr>
        <p:spPr>
          <a:xfrm>
            <a:off x="960675" y="121425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1925" name="Google Shape;1925;p38"/>
          <p:cNvSpPr txBox="1"/>
          <p:nvPr>
            <p:ph idx="1" type="subTitle"/>
          </p:nvPr>
        </p:nvSpPr>
        <p:spPr>
          <a:xfrm>
            <a:off x="868178" y="1132211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326BE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Orchestration</a:t>
            </a:r>
            <a:r>
              <a:rPr lang="en" sz="1800"/>
              <a:t>: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26" name="Google Shape;1926;p38"/>
          <p:cNvSpPr txBox="1"/>
          <p:nvPr>
            <p:ph idx="2" type="subTitle"/>
          </p:nvPr>
        </p:nvSpPr>
        <p:spPr>
          <a:xfrm>
            <a:off x="665425" y="1608425"/>
            <a:ext cx="64890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Efficiently deploy, scale, and manage containerized applications across a cluster of machines</a:t>
            </a:r>
            <a:endParaRPr sz="2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27" name="Google Shape;1927;p38"/>
          <p:cNvSpPr txBox="1"/>
          <p:nvPr/>
        </p:nvSpPr>
        <p:spPr>
          <a:xfrm>
            <a:off x="174573" y="1021804"/>
            <a:ext cx="9216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26BE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1800">
              <a:solidFill>
                <a:srgbClr val="326BE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928" name="Google Shape;1928;p38"/>
          <p:cNvSpPr txBox="1"/>
          <p:nvPr>
            <p:ph idx="1" type="subTitle"/>
          </p:nvPr>
        </p:nvSpPr>
        <p:spPr>
          <a:xfrm>
            <a:off x="868178" y="2433186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 </a:t>
            </a:r>
            <a:r>
              <a:rPr b="1" lang="en" sz="2300">
                <a:solidFill>
                  <a:srgbClr val="326BE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Scalability</a:t>
            </a:r>
            <a:r>
              <a:rPr lang="en" sz="2300"/>
              <a:t>: 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29" name="Google Shape;1929;p38"/>
          <p:cNvSpPr txBox="1"/>
          <p:nvPr>
            <p:ph idx="2" type="subTitle"/>
          </p:nvPr>
        </p:nvSpPr>
        <p:spPr>
          <a:xfrm>
            <a:off x="665425" y="2909400"/>
            <a:ext cx="72852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Easily scale applications up or down based on demand, both manually and automatically</a:t>
            </a:r>
            <a:endParaRPr sz="2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30" name="Google Shape;1930;p38"/>
          <p:cNvSpPr txBox="1"/>
          <p:nvPr/>
        </p:nvSpPr>
        <p:spPr>
          <a:xfrm>
            <a:off x="242375" y="2322775"/>
            <a:ext cx="7860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26BE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1800">
              <a:solidFill>
                <a:srgbClr val="326BE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931" name="Google Shape;1931;p38"/>
          <p:cNvSpPr txBox="1"/>
          <p:nvPr>
            <p:ph idx="1" type="subTitle"/>
          </p:nvPr>
        </p:nvSpPr>
        <p:spPr>
          <a:xfrm>
            <a:off x="821975" y="3844550"/>
            <a:ext cx="30879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b="1" lang="en" sz="2300">
                <a:solidFill>
                  <a:srgbClr val="326BE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High Availability:</a:t>
            </a:r>
            <a:r>
              <a:rPr b="1" lang="en" sz="2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endParaRPr b="1" sz="2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32" name="Google Shape;1932;p38"/>
          <p:cNvSpPr txBox="1"/>
          <p:nvPr>
            <p:ph idx="2" type="subTitle"/>
          </p:nvPr>
        </p:nvSpPr>
        <p:spPr>
          <a:xfrm>
            <a:off x="805100" y="4210375"/>
            <a:ext cx="64890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Provides mechanisms for ensuring high availability of applications, minimizing downtime</a:t>
            </a:r>
            <a:endParaRPr sz="2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33" name="Google Shape;1933;p38"/>
          <p:cNvSpPr txBox="1"/>
          <p:nvPr/>
        </p:nvSpPr>
        <p:spPr>
          <a:xfrm>
            <a:off x="174573" y="3734154"/>
            <a:ext cx="9216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26BE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1800">
              <a:solidFill>
                <a:srgbClr val="326BE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p39"/>
          <p:cNvSpPr txBox="1"/>
          <p:nvPr>
            <p:ph type="title"/>
          </p:nvPr>
        </p:nvSpPr>
        <p:spPr>
          <a:xfrm>
            <a:off x="1214050" y="112975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1939" name="Google Shape;1939;p39"/>
          <p:cNvSpPr txBox="1"/>
          <p:nvPr>
            <p:ph idx="1" type="subTitle"/>
          </p:nvPr>
        </p:nvSpPr>
        <p:spPr>
          <a:xfrm>
            <a:off x="986050" y="1004850"/>
            <a:ext cx="47814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326BE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Service Discovery and Load Balancing: </a:t>
            </a:r>
            <a:endParaRPr b="1" sz="2300">
              <a:solidFill>
                <a:srgbClr val="326BE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40" name="Google Shape;1940;p39"/>
          <p:cNvSpPr txBox="1"/>
          <p:nvPr>
            <p:ph idx="2" type="subTitle"/>
          </p:nvPr>
        </p:nvSpPr>
        <p:spPr>
          <a:xfrm>
            <a:off x="972700" y="1490250"/>
            <a:ext cx="64890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Automates service discovery within the cluster and provides built-in load balancing for optimal resource utilization.</a:t>
            </a:r>
            <a:endParaRPr sz="2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41" name="Google Shape;1941;p39"/>
          <p:cNvSpPr txBox="1"/>
          <p:nvPr/>
        </p:nvSpPr>
        <p:spPr>
          <a:xfrm>
            <a:off x="233373" y="894454"/>
            <a:ext cx="9216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26BE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1800">
              <a:solidFill>
                <a:srgbClr val="326BE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942" name="Google Shape;1942;p39"/>
          <p:cNvSpPr txBox="1"/>
          <p:nvPr>
            <p:ph idx="1" type="subTitle"/>
          </p:nvPr>
        </p:nvSpPr>
        <p:spPr>
          <a:xfrm>
            <a:off x="986051" y="2304975"/>
            <a:ext cx="42849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326BE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Rolling Updates and Rollbacks: </a:t>
            </a:r>
            <a:endParaRPr b="1" sz="2300">
              <a:solidFill>
                <a:srgbClr val="326BE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43" name="Google Shape;1943;p39"/>
          <p:cNvSpPr txBox="1"/>
          <p:nvPr>
            <p:ph idx="2" type="subTitle"/>
          </p:nvPr>
        </p:nvSpPr>
        <p:spPr>
          <a:xfrm>
            <a:off x="918800" y="2790375"/>
            <a:ext cx="64890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Facilitates seamless updates and rollbacks of applications without service interruption</a:t>
            </a:r>
            <a:endParaRPr sz="2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44" name="Google Shape;1944;p39"/>
          <p:cNvSpPr txBox="1"/>
          <p:nvPr/>
        </p:nvSpPr>
        <p:spPr>
          <a:xfrm>
            <a:off x="233373" y="2194579"/>
            <a:ext cx="9216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26BE1"/>
                </a:solidFill>
                <a:latin typeface="Fjalla One"/>
                <a:ea typeface="Fjalla One"/>
                <a:cs typeface="Fjalla One"/>
                <a:sym typeface="Fjalla One"/>
              </a:rPr>
              <a:t>05</a:t>
            </a:r>
            <a:endParaRPr sz="1800">
              <a:solidFill>
                <a:srgbClr val="326BE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945" name="Google Shape;1945;p39"/>
          <p:cNvSpPr txBox="1"/>
          <p:nvPr>
            <p:ph idx="1" type="subTitle"/>
          </p:nvPr>
        </p:nvSpPr>
        <p:spPr>
          <a:xfrm>
            <a:off x="918790" y="3754686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326BE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Self-Healing:</a:t>
            </a:r>
            <a:endParaRPr b="1" sz="2300">
              <a:solidFill>
                <a:srgbClr val="326BE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46" name="Google Shape;1946;p39"/>
          <p:cNvSpPr txBox="1"/>
          <p:nvPr>
            <p:ph idx="2" type="subTitle"/>
          </p:nvPr>
        </p:nvSpPr>
        <p:spPr>
          <a:xfrm>
            <a:off x="972688" y="4180200"/>
            <a:ext cx="64890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" sz="2100"/>
              <a:t>Automatically replaces and reschedules containers or nodes in the event of failures, ensuring application availability</a:t>
            </a:r>
            <a:endParaRPr sz="2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47" name="Google Shape;1947;p39"/>
          <p:cNvSpPr txBox="1"/>
          <p:nvPr/>
        </p:nvSpPr>
        <p:spPr>
          <a:xfrm>
            <a:off x="281676" y="3690600"/>
            <a:ext cx="8250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26BE1"/>
                </a:solidFill>
                <a:latin typeface="Fjalla One"/>
                <a:ea typeface="Fjalla One"/>
                <a:cs typeface="Fjalla One"/>
                <a:sym typeface="Fjalla One"/>
              </a:rPr>
              <a:t>06</a:t>
            </a:r>
            <a:endParaRPr sz="1800">
              <a:solidFill>
                <a:srgbClr val="326BE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40"/>
          <p:cNvSpPr txBox="1"/>
          <p:nvPr>
            <p:ph type="title"/>
          </p:nvPr>
        </p:nvSpPr>
        <p:spPr>
          <a:xfrm>
            <a:off x="1214050" y="3950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Deployment Process </a:t>
            </a:r>
            <a:endParaRPr/>
          </a:p>
        </p:txBody>
      </p:sp>
      <p:sp>
        <p:nvSpPr>
          <p:cNvPr id="1953" name="Google Shape;1953;p40"/>
          <p:cNvSpPr txBox="1"/>
          <p:nvPr>
            <p:ph idx="1" type="subTitle"/>
          </p:nvPr>
        </p:nvSpPr>
        <p:spPr>
          <a:xfrm>
            <a:off x="986050" y="931375"/>
            <a:ext cx="47814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26BE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Create a Container for the Website:</a:t>
            </a:r>
            <a:endParaRPr sz="2100"/>
          </a:p>
        </p:txBody>
      </p:sp>
      <p:sp>
        <p:nvSpPr>
          <p:cNvPr id="1954" name="Google Shape;1954;p40"/>
          <p:cNvSpPr txBox="1"/>
          <p:nvPr>
            <p:ph idx="2" type="subTitle"/>
          </p:nvPr>
        </p:nvSpPr>
        <p:spPr>
          <a:xfrm>
            <a:off x="972700" y="1416775"/>
            <a:ext cx="77076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Using a Dockerfile to define the container image, including necessary dependencies and configurations.</a:t>
            </a:r>
            <a:endParaRPr sz="2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55" name="Google Shape;1955;p40"/>
          <p:cNvSpPr txBox="1"/>
          <p:nvPr/>
        </p:nvSpPr>
        <p:spPr>
          <a:xfrm>
            <a:off x="233373" y="820979"/>
            <a:ext cx="9216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26BE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1800">
              <a:solidFill>
                <a:srgbClr val="326BE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956" name="Google Shape;1956;p40"/>
          <p:cNvSpPr txBox="1"/>
          <p:nvPr>
            <p:ph idx="1" type="subTitle"/>
          </p:nvPr>
        </p:nvSpPr>
        <p:spPr>
          <a:xfrm>
            <a:off x="986050" y="2231500"/>
            <a:ext cx="53295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26BE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Push Container Image to Artifact Registry:</a:t>
            </a:r>
            <a:endParaRPr b="1" sz="2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57" name="Google Shape;1957;p40"/>
          <p:cNvSpPr txBox="1"/>
          <p:nvPr>
            <p:ph idx="2" type="subTitle"/>
          </p:nvPr>
        </p:nvSpPr>
        <p:spPr>
          <a:xfrm>
            <a:off x="918825" y="2794800"/>
            <a:ext cx="78882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This is a private container image registry </a:t>
            </a:r>
            <a:r>
              <a:rPr lang="en" sz="2100"/>
              <a:t>that allows secure storage and retrieval of container images.</a:t>
            </a:r>
            <a:endParaRPr sz="2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58" name="Google Shape;1958;p40"/>
          <p:cNvSpPr txBox="1"/>
          <p:nvPr/>
        </p:nvSpPr>
        <p:spPr>
          <a:xfrm>
            <a:off x="233373" y="2121104"/>
            <a:ext cx="9216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26BE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1800">
              <a:solidFill>
                <a:srgbClr val="326BE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959" name="Google Shape;1959;p40"/>
          <p:cNvSpPr txBox="1"/>
          <p:nvPr>
            <p:ph idx="1" type="subTitle"/>
          </p:nvPr>
        </p:nvSpPr>
        <p:spPr>
          <a:xfrm>
            <a:off x="918815" y="3681200"/>
            <a:ext cx="5050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26BE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Set Up GKE </a:t>
            </a:r>
            <a:r>
              <a:rPr b="1" lang="en" sz="2100">
                <a:solidFill>
                  <a:srgbClr val="326BE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Cluster</a:t>
            </a:r>
            <a:r>
              <a:rPr b="1" lang="en" sz="2100">
                <a:solidFill>
                  <a:srgbClr val="326BE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:</a:t>
            </a:r>
            <a:endParaRPr b="1" sz="2100">
              <a:solidFill>
                <a:srgbClr val="326BE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60" name="Google Shape;1960;p40"/>
          <p:cNvSpPr txBox="1"/>
          <p:nvPr>
            <p:ph idx="2" type="subTitle"/>
          </p:nvPr>
        </p:nvSpPr>
        <p:spPr>
          <a:xfrm>
            <a:off x="972700" y="4056200"/>
            <a:ext cx="79704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Create a GKE cluster using the Google Cloud Console or the gcloud command-line tool. Specify the number of nodes and other configurations as needed.</a:t>
            </a:r>
            <a:endParaRPr sz="2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61" name="Google Shape;1961;p40"/>
          <p:cNvSpPr txBox="1"/>
          <p:nvPr/>
        </p:nvSpPr>
        <p:spPr>
          <a:xfrm>
            <a:off x="281676" y="3617125"/>
            <a:ext cx="8250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26BE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1800">
              <a:solidFill>
                <a:srgbClr val="326BE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5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p41"/>
          <p:cNvSpPr txBox="1"/>
          <p:nvPr>
            <p:ph type="title"/>
          </p:nvPr>
        </p:nvSpPr>
        <p:spPr>
          <a:xfrm>
            <a:off x="1214050" y="3950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Deployment Process </a:t>
            </a:r>
            <a:endParaRPr/>
          </a:p>
        </p:txBody>
      </p:sp>
      <p:sp>
        <p:nvSpPr>
          <p:cNvPr id="1967" name="Google Shape;1967;p41"/>
          <p:cNvSpPr txBox="1"/>
          <p:nvPr>
            <p:ph idx="1" type="subTitle"/>
          </p:nvPr>
        </p:nvSpPr>
        <p:spPr>
          <a:xfrm>
            <a:off x="986050" y="931375"/>
            <a:ext cx="47814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26BE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Create Kubernetes Deployment:</a:t>
            </a:r>
            <a:endParaRPr sz="2100"/>
          </a:p>
        </p:txBody>
      </p:sp>
      <p:sp>
        <p:nvSpPr>
          <p:cNvPr id="1968" name="Google Shape;1968;p41"/>
          <p:cNvSpPr txBox="1"/>
          <p:nvPr>
            <p:ph idx="2" type="subTitle"/>
          </p:nvPr>
        </p:nvSpPr>
        <p:spPr>
          <a:xfrm>
            <a:off x="972700" y="1416775"/>
            <a:ext cx="79704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Define a Kubernetes Deployment configuration file (typically in YAML). Specify details such as the container image, replicas, and other deployment settings</a:t>
            </a:r>
            <a:endParaRPr sz="2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69" name="Google Shape;1969;p41"/>
          <p:cNvSpPr txBox="1"/>
          <p:nvPr/>
        </p:nvSpPr>
        <p:spPr>
          <a:xfrm>
            <a:off x="233373" y="820979"/>
            <a:ext cx="9216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26BE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1800">
              <a:solidFill>
                <a:srgbClr val="326BE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970" name="Google Shape;1970;p41"/>
          <p:cNvSpPr txBox="1"/>
          <p:nvPr>
            <p:ph idx="1" type="subTitle"/>
          </p:nvPr>
        </p:nvSpPr>
        <p:spPr>
          <a:xfrm>
            <a:off x="972700" y="2286688"/>
            <a:ext cx="53295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26BE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Expose the Deployment:</a:t>
            </a:r>
            <a:endParaRPr b="1" sz="2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71" name="Google Shape;1971;p41"/>
          <p:cNvSpPr txBox="1"/>
          <p:nvPr>
            <p:ph idx="2" type="subTitle"/>
          </p:nvPr>
        </p:nvSpPr>
        <p:spPr>
          <a:xfrm>
            <a:off x="918825" y="2736488"/>
            <a:ext cx="78882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Create a Kubernetes Service to expose your deployment to external traffic. Use a Service of type LoadBalancer to obtain an external IP address for your application.</a:t>
            </a:r>
            <a:endParaRPr sz="2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72" name="Google Shape;1972;p41"/>
          <p:cNvSpPr txBox="1"/>
          <p:nvPr/>
        </p:nvSpPr>
        <p:spPr>
          <a:xfrm>
            <a:off x="233373" y="2163841"/>
            <a:ext cx="9216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26BE1"/>
                </a:solidFill>
                <a:latin typeface="Fjalla One"/>
                <a:ea typeface="Fjalla One"/>
                <a:cs typeface="Fjalla One"/>
                <a:sym typeface="Fjalla One"/>
              </a:rPr>
              <a:t>05</a:t>
            </a:r>
            <a:endParaRPr sz="1800">
              <a:solidFill>
                <a:srgbClr val="326BE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973" name="Google Shape;1973;p41"/>
          <p:cNvSpPr txBox="1"/>
          <p:nvPr>
            <p:ph idx="1" type="subTitle"/>
          </p:nvPr>
        </p:nvSpPr>
        <p:spPr>
          <a:xfrm>
            <a:off x="918815" y="3681200"/>
            <a:ext cx="5050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26BE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Clean Up Resources:</a:t>
            </a:r>
            <a:endParaRPr b="1" sz="2100">
              <a:solidFill>
                <a:srgbClr val="326BE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74" name="Google Shape;1974;p41"/>
          <p:cNvSpPr txBox="1"/>
          <p:nvPr>
            <p:ph idx="2" type="subTitle"/>
          </p:nvPr>
        </p:nvSpPr>
        <p:spPr>
          <a:xfrm>
            <a:off x="972700" y="4056200"/>
            <a:ext cx="79704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deleting the GKE cluster and other resources to avoid incurring unnecessary costs. Use the Google Cloud Console or the gcloud command-line tool for cleanup.</a:t>
            </a:r>
            <a:endParaRPr sz="2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75" name="Google Shape;1975;p41"/>
          <p:cNvSpPr txBox="1"/>
          <p:nvPr/>
        </p:nvSpPr>
        <p:spPr>
          <a:xfrm>
            <a:off x="281676" y="3617125"/>
            <a:ext cx="8250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26BE1"/>
                </a:solidFill>
                <a:latin typeface="Fjalla One"/>
                <a:ea typeface="Fjalla One"/>
                <a:cs typeface="Fjalla One"/>
                <a:sym typeface="Fjalla One"/>
              </a:rPr>
              <a:t>06</a:t>
            </a:r>
            <a:endParaRPr sz="1800">
              <a:solidFill>
                <a:srgbClr val="326BE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