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PT Sans Narrow"/>
      <p:regular r:id="rId30"/>
      <p:bold r:id="rId31"/>
    </p:embeddedFont>
    <p:embeddedFont>
      <p:font typeface="Lato"/>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0" roundtripDataSignature="AMtx7mj8v4Ej1DRiu5ecKteDTKsvlvew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2147A7-A486-4373-97D6-757323923288}">
  <a:tblStyle styleId="{0F2147A7-A486-4373-97D6-75732392328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Through a thorough analysis of donor trends and contribution volumes, we clearly identified the key challenges facing Grand Canyon Council, and uncovered strategic opportunities focusing on High Monetary and VIP donors to drive future growth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1"/>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1"/>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1"/>
          <p:cNvGrpSpPr/>
          <p:nvPr/>
        </p:nvGrpSpPr>
        <p:grpSpPr>
          <a:xfrm>
            <a:off x="1004144" y="1022025"/>
            <a:ext cx="7136668" cy="152400"/>
            <a:chOff x="1346429" y="1011300"/>
            <a:chExt cx="6452100" cy="152400"/>
          </a:xfrm>
        </p:grpSpPr>
        <p:cxnSp>
          <p:nvCxnSpPr>
            <p:cNvPr id="13" name="Google Shape;13;p21"/>
            <p:cNvCxnSpPr/>
            <p:nvPr/>
          </p:nvCxnSpPr>
          <p:spPr>
            <a:xfrm rot="10800000">
              <a:off x="1346429" y="1011300"/>
              <a:ext cx="6452100" cy="0"/>
            </a:xfrm>
            <a:prstGeom prst="straightConnector1">
              <a:avLst/>
            </a:prstGeom>
            <a:noFill/>
            <a:ln cap="flat" cmpd="sng" w="76200">
              <a:solidFill>
                <a:srgbClr val="1C4587"/>
              </a:solidFill>
              <a:prstDash val="solid"/>
              <a:round/>
              <a:headEnd len="sm" w="sm" type="none"/>
              <a:tailEnd len="sm" w="sm" type="none"/>
            </a:ln>
          </p:spPr>
        </p:cxnSp>
        <p:cxnSp>
          <p:nvCxnSpPr>
            <p:cNvPr id="14" name="Google Shape;14;p21"/>
            <p:cNvCxnSpPr/>
            <p:nvPr/>
          </p:nvCxnSpPr>
          <p:spPr>
            <a:xfrm rot="10800000">
              <a:off x="1346429" y="1163700"/>
              <a:ext cx="6452100" cy="0"/>
            </a:xfrm>
            <a:prstGeom prst="straightConnector1">
              <a:avLst/>
            </a:prstGeom>
            <a:noFill/>
            <a:ln cap="flat" cmpd="sng" w="9525">
              <a:solidFill>
                <a:srgbClr val="1C4587"/>
              </a:solidFill>
              <a:prstDash val="solid"/>
              <a:round/>
              <a:headEnd len="sm" w="sm" type="none"/>
              <a:tailEnd len="sm" w="sm" type="none"/>
            </a:ln>
          </p:spPr>
        </p:cxnSp>
      </p:grpSp>
      <p:grpSp>
        <p:nvGrpSpPr>
          <p:cNvPr id="15" name="Google Shape;15;p21"/>
          <p:cNvGrpSpPr/>
          <p:nvPr/>
        </p:nvGrpSpPr>
        <p:grpSpPr>
          <a:xfrm>
            <a:off x="1004151" y="3969100"/>
            <a:ext cx="7136668" cy="152400"/>
            <a:chOff x="1346435" y="3969088"/>
            <a:chExt cx="6452100" cy="152400"/>
          </a:xfrm>
        </p:grpSpPr>
        <p:cxnSp>
          <p:nvCxnSpPr>
            <p:cNvPr id="16" name="Google Shape;16;p21"/>
            <p:cNvCxnSpPr/>
            <p:nvPr/>
          </p:nvCxnSpPr>
          <p:spPr>
            <a:xfrm>
              <a:off x="1346435" y="4121488"/>
              <a:ext cx="6452100" cy="0"/>
            </a:xfrm>
            <a:prstGeom prst="straightConnector1">
              <a:avLst/>
            </a:prstGeom>
            <a:noFill/>
            <a:ln cap="flat" cmpd="sng" w="76200">
              <a:solidFill>
                <a:srgbClr val="1C4587"/>
              </a:solidFill>
              <a:prstDash val="solid"/>
              <a:round/>
              <a:headEnd len="sm" w="sm" type="none"/>
              <a:tailEnd len="sm" w="sm" type="none"/>
            </a:ln>
          </p:spPr>
        </p:cxnSp>
        <p:cxnSp>
          <p:nvCxnSpPr>
            <p:cNvPr id="17" name="Google Shape;17;p21"/>
            <p:cNvCxnSpPr/>
            <p:nvPr/>
          </p:nvCxnSpPr>
          <p:spPr>
            <a:xfrm>
              <a:off x="1346435" y="3969088"/>
              <a:ext cx="6452100" cy="0"/>
            </a:xfrm>
            <a:prstGeom prst="straightConnector1">
              <a:avLst/>
            </a:prstGeom>
            <a:noFill/>
            <a:ln cap="flat" cmpd="sng" w="9525">
              <a:solidFill>
                <a:srgbClr val="1C4587"/>
              </a:solidFill>
              <a:prstDash val="solid"/>
              <a:round/>
              <a:headEnd len="sm" w="sm" type="none"/>
              <a:tailEnd len="sm" w="sm" type="none"/>
            </a:ln>
          </p:spPr>
        </p:cxnSp>
      </p:grpSp>
      <p:sp>
        <p:nvSpPr>
          <p:cNvPr id="18" name="Google Shape;18;p2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30"/>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0"/>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38761D"/>
              </a:buClr>
              <a:buSzPts val="13000"/>
              <a:buNone/>
              <a:defRPr sz="13000">
                <a:solidFill>
                  <a:srgbClr val="38761D"/>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30"/>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22"/>
          <p:cNvSpPr/>
          <p:nvPr/>
        </p:nvSpPr>
        <p:spPr>
          <a:xfrm>
            <a:off x="-75" y="5045700"/>
            <a:ext cx="9144000" cy="978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3"/>
          <p:cNvSpPr/>
          <p:nvPr/>
        </p:nvSpPr>
        <p:spPr>
          <a:xfrm>
            <a:off x="-50" y="2571900"/>
            <a:ext cx="9144000" cy="25716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3"/>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24"/>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4"/>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2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073763"/>
        </a:solidFill>
      </p:bgPr>
    </p:bg>
    <p:spTree>
      <p:nvGrpSpPr>
        <p:cNvPr id="42" name="Shape 42"/>
        <p:cNvGrpSpPr/>
        <p:nvPr/>
      </p:nvGrpSpPr>
      <p:grpSpPr>
        <a:xfrm>
          <a:off x="0" y="0"/>
          <a:ext cx="0" cy="0"/>
          <a:chOff x="0" y="0"/>
          <a:chExt cx="0" cy="0"/>
        </a:xfrm>
      </p:grpSpPr>
      <p:sp>
        <p:nvSpPr>
          <p:cNvPr id="43" name="Google Shape;43;p27"/>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2"/>
              </a:buClr>
              <a:buSzPts val="5400"/>
              <a:buNone/>
              <a:defRPr b="0" sz="5400">
                <a:solidFill>
                  <a:schemeClr val="lt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28"/>
          <p:cNvSpPr/>
          <p:nvPr/>
        </p:nvSpPr>
        <p:spPr>
          <a:xfrm>
            <a:off x="4572000" y="0"/>
            <a:ext cx="4572000" cy="51435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2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28"/>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28"/>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2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29"/>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2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hyperlink" Target="https://docs.google.com/spreadsheets/d/1CCDiOeggw-dMM2wPf_mAVn_G9IA8Bpkm/edit?usp=sharing&amp;ouid=109626758183911019582&amp;rtpof=true&amp;sd=true"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3959"/>
              <a:t>Increasing Grand Canyon Council's Donation through Data-Driven Insights</a:t>
            </a:r>
            <a:endParaRPr sz="3959"/>
          </a:p>
        </p:txBody>
      </p:sp>
      <p:sp>
        <p:nvSpPr>
          <p:cNvPr id="67" name="Google Shape;67;p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fontScale="62500"/>
          </a:bodyPr>
          <a:lstStyle/>
          <a:p>
            <a:pPr indent="0" lvl="0" marL="0" rtl="0" algn="ctr">
              <a:lnSpc>
                <a:spcPct val="100000"/>
              </a:lnSpc>
              <a:spcBef>
                <a:spcPts val="0"/>
              </a:spcBef>
              <a:spcAft>
                <a:spcPts val="0"/>
              </a:spcAft>
              <a:buSzPct val="160000"/>
              <a:buNone/>
            </a:pPr>
            <a:r>
              <a:rPr lang="en"/>
              <a:t>Organization: Grand Canyon Council</a:t>
            </a:r>
            <a:endParaRPr/>
          </a:p>
          <a:p>
            <a:pPr indent="0" lvl="0" marL="0" rtl="0" algn="ctr">
              <a:lnSpc>
                <a:spcPct val="100000"/>
              </a:lnSpc>
              <a:spcBef>
                <a:spcPts val="0"/>
              </a:spcBef>
              <a:spcAft>
                <a:spcPts val="0"/>
              </a:spcAft>
              <a:buSzPct val="160000"/>
              <a:buNone/>
            </a:pPr>
            <a:r>
              <a:rPr lang="en"/>
              <a:t>ASU team member: Austin, Julis, Zih Han, Darshan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type="title"/>
          </p:nvPr>
        </p:nvSpPr>
        <p:spPr>
          <a:xfrm>
            <a:off x="311700" y="2926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Key Insight #3 – Strategic Profiling of High-Value Donors</a:t>
            </a:r>
            <a:endParaRPr/>
          </a:p>
        </p:txBody>
      </p:sp>
      <p:graphicFrame>
        <p:nvGraphicFramePr>
          <p:cNvPr id="161" name="Google Shape;161;p10"/>
          <p:cNvGraphicFramePr/>
          <p:nvPr/>
        </p:nvGraphicFramePr>
        <p:xfrm>
          <a:off x="181938" y="969700"/>
          <a:ext cx="3000000" cy="3000000"/>
        </p:xfrm>
        <a:graphic>
          <a:graphicData uri="http://schemas.openxmlformats.org/drawingml/2006/table">
            <a:tbl>
              <a:tblPr>
                <a:noFill/>
                <a:tableStyleId>{0F2147A7-A486-4373-97D6-757323923288}</a:tableStyleId>
              </a:tblPr>
              <a:tblGrid>
                <a:gridCol w="1007275"/>
                <a:gridCol w="1463050"/>
                <a:gridCol w="1171100"/>
                <a:gridCol w="1459575"/>
              </a:tblGrid>
              <a:tr h="358825">
                <a:tc>
                  <a:txBody>
                    <a:bodyPr/>
                    <a:lstStyle/>
                    <a:p>
                      <a:pPr indent="0" lvl="0" marL="0" marR="0" rtl="0" algn="ctr">
                        <a:lnSpc>
                          <a:spcPct val="115000"/>
                        </a:lnSpc>
                        <a:spcBef>
                          <a:spcPts val="0"/>
                        </a:spcBef>
                        <a:spcAft>
                          <a:spcPts val="0"/>
                        </a:spcAft>
                        <a:buClr>
                          <a:srgbClr val="000000"/>
                        </a:buClr>
                        <a:buSzPts val="1100"/>
                        <a:buFont typeface="Arial"/>
                        <a:buNone/>
                      </a:pPr>
                      <a:r>
                        <a:rPr b="1" lang="en" sz="1100" u="none" cap="none" strike="noStrike">
                          <a:latin typeface="Open Sans"/>
                          <a:ea typeface="Open Sans"/>
                          <a:cs typeface="Open Sans"/>
                          <a:sym typeface="Open Sans"/>
                        </a:rPr>
                        <a:t>Category</a:t>
                      </a:r>
                      <a:endParaRPr b="1" sz="1100" u="none" cap="none" strike="noStrike">
                        <a:latin typeface="Open Sans"/>
                        <a:ea typeface="Open Sans"/>
                        <a:cs typeface="Open Sans"/>
                        <a:sym typeface="Open Sans"/>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AEC4D7"/>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en" sz="1100" u="none" cap="none" strike="noStrike">
                          <a:latin typeface="Open Sans"/>
                          <a:ea typeface="Open Sans"/>
                          <a:cs typeface="Open Sans"/>
                          <a:sym typeface="Open Sans"/>
                        </a:rPr>
                        <a:t>Behavior Pattern</a:t>
                      </a:r>
                      <a:endParaRPr b="1" sz="1100" u="none" cap="none" strike="noStrike">
                        <a:latin typeface="Open Sans"/>
                        <a:ea typeface="Open Sans"/>
                        <a:cs typeface="Open Sans"/>
                        <a:sym typeface="Open Sans"/>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AEC4D7"/>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en" sz="1100" u="none" cap="none" strike="noStrike">
                          <a:latin typeface="Open Sans"/>
                          <a:ea typeface="Open Sans"/>
                          <a:cs typeface="Open Sans"/>
                          <a:sym typeface="Open Sans"/>
                        </a:rPr>
                        <a:t>Donor IDs</a:t>
                      </a:r>
                      <a:endParaRPr b="1" sz="1100" u="none" cap="none" strike="noStrike">
                        <a:latin typeface="Open Sans"/>
                        <a:ea typeface="Open Sans"/>
                        <a:cs typeface="Open Sans"/>
                        <a:sym typeface="Open Sans"/>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AEC4D7"/>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en" sz="1100" u="none" cap="none" strike="noStrike">
                          <a:latin typeface="Open Sans"/>
                          <a:ea typeface="Open Sans"/>
                          <a:cs typeface="Open Sans"/>
                          <a:sym typeface="Open Sans"/>
                        </a:rPr>
                        <a:t>Suggested Strategy</a:t>
                      </a:r>
                      <a:endParaRPr b="1" sz="1100" u="none" cap="none" strike="noStrike">
                        <a:latin typeface="Open Sans"/>
                        <a:ea typeface="Open Sans"/>
                        <a:cs typeface="Open Sans"/>
                        <a:sym typeface="Open Sans"/>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AEC4D7"/>
                    </a:solidFill>
                  </a:tcPr>
                </a:tc>
              </a:tr>
              <a:tr h="834875">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latin typeface="Open Sans"/>
                          <a:ea typeface="Open Sans"/>
                          <a:cs typeface="Open Sans"/>
                          <a:sym typeface="Open Sans"/>
                        </a:rPr>
                        <a:t>Consistent Growers</a:t>
                      </a:r>
                      <a:endParaRPr b="1" sz="1000" u="none" cap="none" strike="noStrike">
                        <a:latin typeface="Open Sans"/>
                        <a:ea typeface="Open Sans"/>
                        <a:cs typeface="Open Sans"/>
                        <a:sym typeface="Open Sans"/>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Donated every year with steady or increasing amounts</a:t>
                      </a:r>
                      <a:endParaRPr sz="1000" u="none" cap="none" strike="noStrike">
                        <a:latin typeface="Open Sans"/>
                        <a:ea typeface="Open Sans"/>
                        <a:cs typeface="Open Sans"/>
                        <a:sym typeface="Open Sans"/>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28688</a:t>
                      </a:r>
                      <a:endParaRPr sz="1000" u="none" cap="none" strike="noStrike">
                        <a:latin typeface="Open Sans"/>
                        <a:ea typeface="Open Sans"/>
                        <a:cs typeface="Open Sans"/>
                        <a:sym typeface="Open Sans"/>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Offer long-term engagement, naming opportunities, exclusive recognition</a:t>
                      </a:r>
                      <a:endParaRPr sz="1000" u="none" cap="none" strike="noStrike">
                        <a:latin typeface="Open Sans"/>
                        <a:ea typeface="Open Sans"/>
                        <a:cs typeface="Open Sans"/>
                        <a:sym typeface="Open Sans"/>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r>
              <a:tr h="834875">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latin typeface="Open Sans"/>
                          <a:ea typeface="Open Sans"/>
                          <a:cs typeface="Open Sans"/>
                          <a:sym typeface="Open Sans"/>
                        </a:rPr>
                        <a:t>Returning Donors</a:t>
                      </a:r>
                      <a:endParaRPr b="1" sz="1000" u="none" cap="none" strike="noStrike">
                        <a:latin typeface="Open Sans"/>
                        <a:ea typeface="Open Sans"/>
                        <a:cs typeface="Open Sans"/>
                        <a:sym typeface="Open Sans"/>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Lapsed in one or more years but resumed giving</a:t>
                      </a:r>
                      <a:endParaRPr sz="1000" u="none" cap="none" strike="noStrike">
                        <a:latin typeface="Open Sans"/>
                        <a:ea typeface="Open Sans"/>
                        <a:cs typeface="Open Sans"/>
                        <a:sym typeface="Open Sans"/>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44477,7499179286,95741</a:t>
                      </a:r>
                      <a:endParaRPr sz="10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96846,111996119001</a:t>
                      </a:r>
                      <a:endParaRPr sz="1000" u="none" cap="none" strike="noStrike">
                        <a:latin typeface="Open Sans"/>
                        <a:ea typeface="Open Sans"/>
                        <a:cs typeface="Open Sans"/>
                        <a:sym typeface="Open Sans"/>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Understand what brought them back, initiate personalized re-engagement</a:t>
                      </a:r>
                      <a:endParaRPr sz="1000" u="none" cap="none" strike="noStrike">
                        <a:latin typeface="Open Sans"/>
                        <a:ea typeface="Open Sans"/>
                        <a:cs typeface="Open Sans"/>
                        <a:sym typeface="Open Sans"/>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r>
              <a:tr h="834875">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latin typeface="Open Sans"/>
                          <a:ea typeface="Open Sans"/>
                          <a:cs typeface="Open Sans"/>
                          <a:sym typeface="Open Sans"/>
                        </a:rPr>
                        <a:t>Declining Supporters</a:t>
                      </a:r>
                      <a:endParaRPr b="1" sz="1000" u="none" cap="none" strike="noStrike">
                        <a:latin typeface="Open Sans"/>
                        <a:ea typeface="Open Sans"/>
                        <a:cs typeface="Open Sans"/>
                        <a:sym typeface="Open Sans"/>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Significant decrease in donation amount in recent years</a:t>
                      </a:r>
                      <a:endParaRPr sz="1000" u="none" cap="none" strike="noStrike">
                        <a:latin typeface="Open Sans"/>
                        <a:ea typeface="Open Sans"/>
                        <a:cs typeface="Open Sans"/>
                        <a:sym typeface="Open Sans"/>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79337</a:t>
                      </a:r>
                      <a:endParaRPr sz="10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111458</a:t>
                      </a:r>
                      <a:endParaRPr sz="1000" u="none" cap="none" strike="noStrike">
                        <a:latin typeface="Open Sans"/>
                        <a:ea typeface="Open Sans"/>
                        <a:cs typeface="Open Sans"/>
                        <a:sym typeface="Open Sans"/>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Send “We miss you” notes and feedback surveys to explore concerns</a:t>
                      </a:r>
                      <a:endParaRPr sz="1000" u="none" cap="none" strike="noStrike">
                        <a:latin typeface="Open Sans"/>
                        <a:ea typeface="Open Sans"/>
                        <a:cs typeface="Open Sans"/>
                        <a:sym typeface="Open Sans"/>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r>
              <a:tr h="426550">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latin typeface="Open Sans"/>
                          <a:ea typeface="Open Sans"/>
                          <a:cs typeface="Open Sans"/>
                          <a:sym typeface="Open Sans"/>
                        </a:rPr>
                        <a:t>Lapsed Donor</a:t>
                      </a:r>
                      <a:endParaRPr b="1" sz="1000" u="none" cap="none" strike="noStrike">
                        <a:latin typeface="Open Sans"/>
                        <a:ea typeface="Open Sans"/>
                        <a:cs typeface="Open Sans"/>
                        <a:sym typeface="Open Sans"/>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No donations in 2024</a:t>
                      </a:r>
                      <a:endParaRPr sz="1000" u="none" cap="none" strike="noStrike">
                        <a:latin typeface="Open Sans"/>
                        <a:ea typeface="Open Sans"/>
                        <a:cs typeface="Open Sans"/>
                        <a:sym typeface="Open Sans"/>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44037</a:t>
                      </a:r>
                      <a:endParaRPr sz="10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70004</a:t>
                      </a:r>
                      <a:endParaRPr sz="10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111733</a:t>
                      </a:r>
                      <a:endParaRPr sz="1000" u="none" cap="none" strike="noStrike">
                        <a:latin typeface="Open Sans"/>
                        <a:ea typeface="Open Sans"/>
                        <a:cs typeface="Open Sans"/>
                        <a:sym typeface="Open Sans"/>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Launch reactivation campaign: share impact stories, offer incentives, request updates</a:t>
                      </a:r>
                      <a:endParaRPr sz="1000" u="none" cap="none" strike="noStrike">
                        <a:latin typeface="Open Sans"/>
                        <a:ea typeface="Open Sans"/>
                        <a:cs typeface="Open Sans"/>
                        <a:sym typeface="Open Sans"/>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r>
            </a:tbl>
          </a:graphicData>
        </a:graphic>
      </p:graphicFrame>
      <p:pic>
        <p:nvPicPr>
          <p:cNvPr id="162" name="Google Shape;162;p10"/>
          <p:cNvPicPr preferRelativeResize="0"/>
          <p:nvPr/>
        </p:nvPicPr>
        <p:blipFill rotWithShape="1">
          <a:blip r:embed="rId3">
            <a:alphaModFix/>
          </a:blip>
          <a:srcRect b="0" l="0" r="0" t="0"/>
          <a:stretch/>
        </p:blipFill>
        <p:spPr>
          <a:xfrm>
            <a:off x="5359150" y="2434500"/>
            <a:ext cx="3734151" cy="236005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txBox="1"/>
          <p:nvPr>
            <p:ph type="title"/>
          </p:nvPr>
        </p:nvSpPr>
        <p:spPr>
          <a:xfrm>
            <a:off x="311700" y="2926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Key Insight #4 – Geography-Driven Strategy</a:t>
            </a:r>
            <a:endParaRPr/>
          </a:p>
        </p:txBody>
      </p:sp>
      <p:sp>
        <p:nvSpPr>
          <p:cNvPr id="168" name="Google Shape;168;p11"/>
          <p:cNvSpPr txBox="1"/>
          <p:nvPr>
            <p:ph idx="1" type="body"/>
          </p:nvPr>
        </p:nvSpPr>
        <p:spPr>
          <a:xfrm>
            <a:off x="311700" y="1154850"/>
            <a:ext cx="5191200" cy="270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88"/>
              <a:buNone/>
            </a:pPr>
            <a:r>
              <a:rPr b="1" lang="en" sz="1500"/>
              <a:t>Strategic Focus on High-Contributing Cities</a:t>
            </a:r>
            <a:endParaRPr b="1" sz="1500"/>
          </a:p>
          <a:p>
            <a:pPr indent="-323850" lvl="0" marL="457200" rtl="0" algn="l">
              <a:lnSpc>
                <a:spcPct val="115000"/>
              </a:lnSpc>
              <a:spcBef>
                <a:spcPts val="0"/>
              </a:spcBef>
              <a:spcAft>
                <a:spcPts val="0"/>
              </a:spcAft>
              <a:buSzPts val="1500"/>
              <a:buChar char="●"/>
            </a:pPr>
            <a:r>
              <a:rPr lang="en" sz="1500"/>
              <a:t>Geographic Concentration: ~80% of high-value donations originate from Phoenix and Scottsdale.</a:t>
            </a:r>
            <a:endParaRPr sz="1500"/>
          </a:p>
          <a:p>
            <a:pPr indent="0" lvl="0" marL="457200" rtl="0" algn="l">
              <a:lnSpc>
                <a:spcPct val="100000"/>
              </a:lnSpc>
              <a:spcBef>
                <a:spcPts val="0"/>
              </a:spcBef>
              <a:spcAft>
                <a:spcPts val="0"/>
              </a:spcAft>
              <a:buSzPts val="1800"/>
              <a:buNone/>
            </a:pPr>
            <a:r>
              <a:t/>
            </a:r>
            <a:endParaRPr sz="600"/>
          </a:p>
          <a:p>
            <a:pPr indent="0" lvl="0" marL="457200" rtl="0" algn="l">
              <a:lnSpc>
                <a:spcPct val="100000"/>
              </a:lnSpc>
              <a:spcBef>
                <a:spcPts val="0"/>
              </a:spcBef>
              <a:spcAft>
                <a:spcPts val="0"/>
              </a:spcAft>
              <a:buSzPts val="688"/>
              <a:buNone/>
            </a:pPr>
            <a:r>
              <a:t/>
            </a:r>
            <a:endParaRPr sz="600"/>
          </a:p>
          <a:p>
            <a:pPr indent="-323850" lvl="0" marL="457200" rtl="0" algn="l">
              <a:lnSpc>
                <a:spcPct val="100000"/>
              </a:lnSpc>
              <a:spcBef>
                <a:spcPts val="0"/>
              </a:spcBef>
              <a:spcAft>
                <a:spcPts val="0"/>
              </a:spcAft>
              <a:buSzPts val="1500"/>
              <a:buChar char="●"/>
            </a:pPr>
            <a:r>
              <a:rPr lang="en" sz="1500"/>
              <a:t>Opportunity for Targeted Growth: Phoenix holds the largest base of General Donors for potential upgrades.</a:t>
            </a:r>
            <a:endParaRPr sz="1500"/>
          </a:p>
          <a:p>
            <a:pPr indent="0" lvl="0" marL="457200" rtl="0" algn="l">
              <a:lnSpc>
                <a:spcPct val="100000"/>
              </a:lnSpc>
              <a:spcBef>
                <a:spcPts val="0"/>
              </a:spcBef>
              <a:spcAft>
                <a:spcPts val="0"/>
              </a:spcAft>
              <a:buSzPts val="1800"/>
              <a:buNone/>
            </a:pPr>
            <a:r>
              <a:t/>
            </a:r>
            <a:endParaRPr sz="600"/>
          </a:p>
          <a:p>
            <a:pPr indent="0" lvl="0" marL="457200" rtl="0" algn="l">
              <a:lnSpc>
                <a:spcPct val="100000"/>
              </a:lnSpc>
              <a:spcBef>
                <a:spcPts val="0"/>
              </a:spcBef>
              <a:spcAft>
                <a:spcPts val="0"/>
              </a:spcAft>
              <a:buSzPts val="688"/>
              <a:buNone/>
            </a:pPr>
            <a:r>
              <a:t/>
            </a:r>
            <a:endParaRPr sz="600"/>
          </a:p>
          <a:p>
            <a:pPr indent="-323850" lvl="0" marL="457200" rtl="0" algn="l">
              <a:lnSpc>
                <a:spcPct val="100000"/>
              </a:lnSpc>
              <a:spcBef>
                <a:spcPts val="0"/>
              </a:spcBef>
              <a:spcAft>
                <a:spcPts val="0"/>
              </a:spcAft>
              <a:buSzPts val="1500"/>
              <a:buChar char="●"/>
            </a:pPr>
            <a:r>
              <a:rPr lang="en" sz="1500"/>
              <a:t>VIP Retention Priority: Scottsdale features a dense cluster of VIP and High Monetary donors.</a:t>
            </a:r>
            <a:endParaRPr sz="1500"/>
          </a:p>
        </p:txBody>
      </p:sp>
      <p:pic>
        <p:nvPicPr>
          <p:cNvPr id="169" name="Google Shape;169;p11"/>
          <p:cNvPicPr preferRelativeResize="0"/>
          <p:nvPr/>
        </p:nvPicPr>
        <p:blipFill rotWithShape="1">
          <a:blip r:embed="rId3">
            <a:alphaModFix/>
          </a:blip>
          <a:srcRect b="0" l="0" r="0" t="0"/>
          <a:stretch/>
        </p:blipFill>
        <p:spPr>
          <a:xfrm>
            <a:off x="5710725" y="1232400"/>
            <a:ext cx="3268445" cy="1699008"/>
          </a:xfrm>
          <a:prstGeom prst="rect">
            <a:avLst/>
          </a:prstGeom>
          <a:noFill/>
          <a:ln>
            <a:noFill/>
          </a:ln>
          <a:effectLst>
            <a:outerShdw blurRad="57150" rotWithShape="0" algn="bl" dir="5400000" dist="19050">
              <a:srgbClr val="000000">
                <a:alpha val="49803"/>
              </a:srgbClr>
            </a:outerShdw>
          </a:effectLst>
        </p:spPr>
      </p:pic>
      <p:pic>
        <p:nvPicPr>
          <p:cNvPr id="170" name="Google Shape;170;p11"/>
          <p:cNvPicPr preferRelativeResize="0"/>
          <p:nvPr/>
        </p:nvPicPr>
        <p:blipFill rotWithShape="1">
          <a:blip r:embed="rId4">
            <a:alphaModFix/>
          </a:blip>
          <a:srcRect b="0" l="612" r="632" t="0"/>
          <a:stretch/>
        </p:blipFill>
        <p:spPr>
          <a:xfrm>
            <a:off x="220625" y="3751875"/>
            <a:ext cx="5312549" cy="1212450"/>
          </a:xfrm>
          <a:prstGeom prst="rect">
            <a:avLst/>
          </a:prstGeom>
          <a:noFill/>
          <a:ln>
            <a:noFill/>
          </a:ln>
        </p:spPr>
      </p:pic>
      <p:pic>
        <p:nvPicPr>
          <p:cNvPr id="171" name="Google Shape;171;p11"/>
          <p:cNvPicPr preferRelativeResize="0"/>
          <p:nvPr/>
        </p:nvPicPr>
        <p:blipFill rotWithShape="1">
          <a:blip r:embed="rId5">
            <a:alphaModFix/>
          </a:blip>
          <a:srcRect b="0" l="0" r="0" t="0"/>
          <a:stretch/>
        </p:blipFill>
        <p:spPr>
          <a:xfrm>
            <a:off x="5710725" y="3025325"/>
            <a:ext cx="3268450" cy="190730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type="title"/>
          </p:nvPr>
        </p:nvSpPr>
        <p:spPr>
          <a:xfrm>
            <a:off x="311700" y="2926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Key Insight #5 – Forecast-Driven Donor Strategy</a:t>
            </a:r>
            <a:endParaRPr/>
          </a:p>
        </p:txBody>
      </p:sp>
      <p:sp>
        <p:nvSpPr>
          <p:cNvPr id="177" name="Google Shape;177;p12"/>
          <p:cNvSpPr txBox="1"/>
          <p:nvPr>
            <p:ph idx="1" type="body"/>
          </p:nvPr>
        </p:nvSpPr>
        <p:spPr>
          <a:xfrm>
            <a:off x="612300" y="2495550"/>
            <a:ext cx="8338200" cy="2299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SzPct val="70172"/>
              <a:buNone/>
            </a:pPr>
            <a:r>
              <a:rPr b="1" lang="en" sz="1450"/>
              <a:t>Top 20% Predicted Donors (2025) </a:t>
            </a:r>
            <a:endParaRPr sz="1450"/>
          </a:p>
          <a:p>
            <a:pPr indent="-313784" lvl="0" marL="457200" marR="0" rtl="0" algn="l">
              <a:lnSpc>
                <a:spcPct val="100000"/>
              </a:lnSpc>
              <a:spcBef>
                <a:spcPts val="1200"/>
              </a:spcBef>
              <a:spcAft>
                <a:spcPts val="0"/>
              </a:spcAft>
              <a:buSzPct val="100000"/>
              <a:buChar char="●"/>
            </a:pPr>
            <a:r>
              <a:rPr lang="en" sz="1450"/>
              <a:t>Identified through behavior-based forecasting using 2024 features and RFM scores.</a:t>
            </a:r>
            <a:endParaRPr sz="1450"/>
          </a:p>
          <a:p>
            <a:pPr indent="-313784" lvl="0" marL="457200" marR="0" rtl="0" algn="l">
              <a:lnSpc>
                <a:spcPct val="100000"/>
              </a:lnSpc>
              <a:spcBef>
                <a:spcPts val="0"/>
              </a:spcBef>
              <a:spcAft>
                <a:spcPts val="0"/>
              </a:spcAft>
              <a:buSzPct val="100000"/>
              <a:buChar char="●"/>
            </a:pPr>
            <a:r>
              <a:rPr lang="en" sz="1450"/>
              <a:t>These donors are projected to contribute a significant share of total donations (80/20 rule).</a:t>
            </a:r>
            <a:endParaRPr sz="1450"/>
          </a:p>
          <a:p>
            <a:pPr indent="-313784" lvl="0" marL="457200" rtl="0" algn="l">
              <a:lnSpc>
                <a:spcPct val="100000"/>
              </a:lnSpc>
              <a:spcBef>
                <a:spcPts val="0"/>
              </a:spcBef>
              <a:spcAft>
                <a:spcPts val="0"/>
              </a:spcAft>
              <a:buSzPct val="100000"/>
              <a:buChar char="●"/>
            </a:pPr>
            <a:r>
              <a:rPr lang="en" sz="1450"/>
              <a:t>Most are concentrated under $1,000, indicating strong upgrade potential.</a:t>
            </a:r>
            <a:endParaRPr sz="1450"/>
          </a:p>
          <a:p>
            <a:pPr indent="-313784" lvl="0" marL="457200" rtl="0" algn="l">
              <a:lnSpc>
                <a:spcPct val="100000"/>
              </a:lnSpc>
              <a:spcBef>
                <a:spcPts val="0"/>
              </a:spcBef>
              <a:spcAft>
                <a:spcPts val="0"/>
              </a:spcAft>
              <a:buSzPct val="100000"/>
              <a:buChar char="●"/>
            </a:pPr>
            <a:r>
              <a:rPr lang="en" sz="1450"/>
              <a:t>They are prime candidates for personalized stewardship, re-engagement, and targeted appeals.</a:t>
            </a:r>
            <a:endParaRPr sz="1450"/>
          </a:p>
          <a:p>
            <a:pPr indent="0" lvl="0" marL="0" rtl="0" algn="l">
              <a:lnSpc>
                <a:spcPct val="100000"/>
              </a:lnSpc>
              <a:spcBef>
                <a:spcPts val="1200"/>
              </a:spcBef>
              <a:spcAft>
                <a:spcPts val="0"/>
              </a:spcAft>
              <a:buSzPct val="70172"/>
              <a:buNone/>
            </a:pPr>
            <a:r>
              <a:rPr b="1" lang="en" sz="1450"/>
              <a:t>Top Cities by Predicted Donations</a:t>
            </a:r>
            <a:endParaRPr b="1" sz="1450"/>
          </a:p>
          <a:p>
            <a:pPr indent="-313784" lvl="0" marL="457200" rtl="0" algn="l">
              <a:lnSpc>
                <a:spcPct val="100000"/>
              </a:lnSpc>
              <a:spcBef>
                <a:spcPts val="1200"/>
              </a:spcBef>
              <a:spcAft>
                <a:spcPts val="0"/>
              </a:spcAft>
              <a:buSzPct val="100000"/>
              <a:buChar char="●"/>
            </a:pPr>
            <a:r>
              <a:rPr lang="en" sz="1450"/>
              <a:t>Top cities by total donation: Phoenix, Yuma, Scottsdale</a:t>
            </a:r>
            <a:endParaRPr sz="1450"/>
          </a:p>
          <a:p>
            <a:pPr indent="-313784" lvl="0" marL="457200" rtl="0" algn="l">
              <a:lnSpc>
                <a:spcPct val="100000"/>
              </a:lnSpc>
              <a:spcBef>
                <a:spcPts val="0"/>
              </a:spcBef>
              <a:spcAft>
                <a:spcPts val="0"/>
              </a:spcAft>
              <a:buSzPct val="100000"/>
              <a:buChar char="●"/>
            </a:pPr>
            <a:r>
              <a:rPr lang="en" sz="1450"/>
              <a:t>These regions offer the best opportunities for donor engagement events and staff focus.</a:t>
            </a:r>
            <a:endParaRPr sz="1450"/>
          </a:p>
          <a:p>
            <a:pPr indent="-313784" lvl="0" marL="457200" rtl="0" algn="l">
              <a:lnSpc>
                <a:spcPct val="100000"/>
              </a:lnSpc>
              <a:spcBef>
                <a:spcPts val="0"/>
              </a:spcBef>
              <a:spcAft>
                <a:spcPts val="0"/>
              </a:spcAft>
              <a:buSzPct val="100000"/>
              <a:buChar char="●"/>
            </a:pPr>
            <a:r>
              <a:rPr lang="en" sz="1450"/>
              <a:t>Enables ROI-driven resource allocation by geography.</a:t>
            </a:r>
            <a:endParaRPr sz="1450"/>
          </a:p>
        </p:txBody>
      </p:sp>
      <p:pic>
        <p:nvPicPr>
          <p:cNvPr id="178" name="Google Shape;178;p12"/>
          <p:cNvPicPr preferRelativeResize="0"/>
          <p:nvPr/>
        </p:nvPicPr>
        <p:blipFill rotWithShape="1">
          <a:blip r:embed="rId3">
            <a:alphaModFix/>
          </a:blip>
          <a:srcRect b="0" l="0" r="0" t="0"/>
          <a:stretch/>
        </p:blipFill>
        <p:spPr>
          <a:xfrm>
            <a:off x="1556950" y="862800"/>
            <a:ext cx="5965401" cy="1708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311700" y="2926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Evaluate the Predicted Result with Historical Data</a:t>
            </a:r>
            <a:endParaRPr/>
          </a:p>
        </p:txBody>
      </p:sp>
      <p:sp>
        <p:nvSpPr>
          <p:cNvPr id="184" name="Google Shape;184;p13"/>
          <p:cNvSpPr txBox="1"/>
          <p:nvPr>
            <p:ph idx="1" type="body"/>
          </p:nvPr>
        </p:nvSpPr>
        <p:spPr>
          <a:xfrm>
            <a:off x="311700" y="987000"/>
            <a:ext cx="4417800" cy="40803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SzPct val="142857"/>
              <a:buNone/>
            </a:pPr>
            <a:r>
              <a:rPr b="1" lang="en"/>
              <a:t>Top 50 Predicted Donors</a:t>
            </a:r>
            <a:endParaRPr b="1"/>
          </a:p>
          <a:p>
            <a:pPr indent="-308610" lvl="0" marL="457200" rtl="0" algn="l">
              <a:lnSpc>
                <a:spcPct val="100000"/>
              </a:lnSpc>
              <a:spcBef>
                <a:spcPts val="1200"/>
              </a:spcBef>
              <a:spcAft>
                <a:spcPts val="0"/>
              </a:spcAft>
              <a:buSzPct val="100000"/>
              <a:buChar char="●"/>
            </a:pPr>
            <a:r>
              <a:rPr lang="en"/>
              <a:t>Many top donors got identical or nearly identical values</a:t>
            </a:r>
            <a:endParaRPr/>
          </a:p>
          <a:p>
            <a:pPr indent="-308610" lvl="0" marL="457200" rtl="0" algn="l">
              <a:lnSpc>
                <a:spcPct val="100000"/>
              </a:lnSpc>
              <a:spcBef>
                <a:spcPts val="0"/>
              </a:spcBef>
              <a:spcAft>
                <a:spcPts val="0"/>
              </a:spcAft>
              <a:buSzPct val="100000"/>
              <a:buChar char="●"/>
            </a:pPr>
            <a:r>
              <a:rPr lang="en"/>
              <a:t>Example: Dozens assigned exactly $861.06, most from the same city (Yuma, AZ)</a:t>
            </a:r>
            <a:endParaRPr/>
          </a:p>
          <a:p>
            <a:pPr indent="-308610" lvl="0" marL="457200" rtl="0" algn="l">
              <a:lnSpc>
                <a:spcPct val="100000"/>
              </a:lnSpc>
              <a:spcBef>
                <a:spcPts val="0"/>
              </a:spcBef>
              <a:spcAft>
                <a:spcPts val="0"/>
              </a:spcAft>
              <a:buSzPct val="100000"/>
              <a:buChar char="●"/>
            </a:pPr>
            <a:r>
              <a:rPr lang="en"/>
              <a:t>Indicates model lacks donor-level variation → limits personalization &amp; targeting</a:t>
            </a:r>
            <a:endParaRPr/>
          </a:p>
          <a:p>
            <a:pPr indent="0" lvl="0" marL="0" rtl="0" algn="l">
              <a:lnSpc>
                <a:spcPct val="100000"/>
              </a:lnSpc>
              <a:spcBef>
                <a:spcPts val="1200"/>
              </a:spcBef>
              <a:spcAft>
                <a:spcPts val="0"/>
              </a:spcAft>
              <a:buSzPct val="142857"/>
              <a:buNone/>
            </a:pPr>
            <a:r>
              <a:rPr b="1" lang="en"/>
              <a:t>Repetitive Predictions (Value Counts)</a:t>
            </a:r>
            <a:endParaRPr b="1"/>
          </a:p>
          <a:p>
            <a:pPr indent="-308610" lvl="0" marL="457200" rtl="0" algn="l">
              <a:lnSpc>
                <a:spcPct val="100000"/>
              </a:lnSpc>
              <a:spcBef>
                <a:spcPts val="1200"/>
              </a:spcBef>
              <a:spcAft>
                <a:spcPts val="0"/>
              </a:spcAft>
              <a:buSzPct val="100000"/>
              <a:buChar char="●"/>
            </a:pPr>
            <a:r>
              <a:rPr lang="en"/>
              <a:t>345 predicted values were assigned to 2 / more donors</a:t>
            </a:r>
            <a:endParaRPr/>
          </a:p>
          <a:p>
            <a:pPr indent="-308610" lvl="0" marL="457200" rtl="0" algn="l">
              <a:lnSpc>
                <a:spcPct val="100000"/>
              </a:lnSpc>
              <a:spcBef>
                <a:spcPts val="0"/>
              </a:spcBef>
              <a:spcAft>
                <a:spcPts val="0"/>
              </a:spcAft>
              <a:buSzPct val="100000"/>
              <a:buChar char="●"/>
            </a:pPr>
            <a:r>
              <a:rPr lang="en"/>
              <a:t>Most common value: $3.93 assigned to 25 different donors</a:t>
            </a:r>
            <a:endParaRPr/>
          </a:p>
          <a:p>
            <a:pPr indent="-308610" lvl="0" marL="457200" rtl="0" algn="l">
              <a:lnSpc>
                <a:spcPct val="100000"/>
              </a:lnSpc>
              <a:spcBef>
                <a:spcPts val="0"/>
              </a:spcBef>
              <a:spcAft>
                <a:spcPts val="0"/>
              </a:spcAft>
              <a:buSzPct val="100000"/>
              <a:buChar char="●"/>
            </a:pPr>
            <a:r>
              <a:rPr lang="en"/>
              <a:t>This pattern shows a lack of prediction granularity → reduces segmentation insight</a:t>
            </a:r>
            <a:endParaRPr/>
          </a:p>
          <a:p>
            <a:pPr indent="0" lvl="0" marL="0" rtl="0" algn="l">
              <a:lnSpc>
                <a:spcPct val="100000"/>
              </a:lnSpc>
              <a:spcBef>
                <a:spcPts val="1200"/>
              </a:spcBef>
              <a:spcAft>
                <a:spcPts val="0"/>
              </a:spcAft>
              <a:buSzPct val="142857"/>
              <a:buNone/>
            </a:pPr>
            <a:r>
              <a:rPr b="1" lang="en"/>
              <a:t>Solution: Use Synthetic Data</a:t>
            </a:r>
            <a:endParaRPr b="1"/>
          </a:p>
          <a:p>
            <a:pPr indent="-308610" lvl="0" marL="457200" rtl="0" algn="l">
              <a:lnSpc>
                <a:spcPct val="100000"/>
              </a:lnSpc>
              <a:spcBef>
                <a:spcPts val="1200"/>
              </a:spcBef>
              <a:spcAft>
                <a:spcPts val="0"/>
              </a:spcAft>
              <a:buSzPct val="100000"/>
              <a:buChar char="●"/>
            </a:pPr>
            <a:r>
              <a:rPr lang="en"/>
              <a:t>Adds realistic variation and behavior patterns</a:t>
            </a:r>
            <a:endParaRPr/>
          </a:p>
          <a:p>
            <a:pPr indent="-308610" lvl="0" marL="457200" rtl="0" algn="l">
              <a:lnSpc>
                <a:spcPct val="100000"/>
              </a:lnSpc>
              <a:spcBef>
                <a:spcPts val="0"/>
              </a:spcBef>
              <a:spcAft>
                <a:spcPts val="0"/>
              </a:spcAft>
              <a:buSzPct val="100000"/>
              <a:buChar char="●"/>
            </a:pPr>
            <a:r>
              <a:rPr lang="en"/>
              <a:t>Improves prediction diversity and donor differentiation</a:t>
            </a:r>
            <a:endParaRPr/>
          </a:p>
          <a:p>
            <a:pPr indent="-308610" lvl="0" marL="457200" rtl="0" algn="l">
              <a:lnSpc>
                <a:spcPct val="100000"/>
              </a:lnSpc>
              <a:spcBef>
                <a:spcPts val="0"/>
              </a:spcBef>
              <a:spcAft>
                <a:spcPts val="0"/>
              </a:spcAft>
              <a:buSzPct val="100000"/>
              <a:buChar char="●"/>
            </a:pPr>
            <a:r>
              <a:rPr lang="en"/>
              <a:t>Enables more effective targeting and insight generation</a:t>
            </a:r>
            <a:endParaRPr/>
          </a:p>
        </p:txBody>
      </p:sp>
      <p:graphicFrame>
        <p:nvGraphicFramePr>
          <p:cNvPr id="185" name="Google Shape;185;p13"/>
          <p:cNvGraphicFramePr/>
          <p:nvPr/>
        </p:nvGraphicFramePr>
        <p:xfrm>
          <a:off x="7573675" y="1218875"/>
          <a:ext cx="3000000" cy="3000000"/>
        </p:xfrm>
        <a:graphic>
          <a:graphicData uri="http://schemas.openxmlformats.org/drawingml/2006/table">
            <a:tbl>
              <a:tblPr>
                <a:noFill/>
                <a:tableStyleId>{0F2147A7-A486-4373-97D6-757323923288}</a:tableStyleId>
              </a:tblPr>
              <a:tblGrid>
                <a:gridCol w="727925"/>
                <a:gridCol w="842400"/>
              </a:tblGrid>
              <a:tr h="269350">
                <a:tc>
                  <a:txBody>
                    <a:bodyPr/>
                    <a:lstStyle/>
                    <a:p>
                      <a:pPr indent="0" lvl="0" marL="0" marR="0" rtl="0" algn="ctr">
                        <a:lnSpc>
                          <a:spcPct val="100000"/>
                        </a:lnSpc>
                        <a:spcBef>
                          <a:spcPts val="0"/>
                        </a:spcBef>
                        <a:spcAft>
                          <a:spcPts val="0"/>
                        </a:spcAft>
                        <a:buClr>
                          <a:srgbClr val="000000"/>
                        </a:buClr>
                        <a:buSzPts val="800"/>
                        <a:buFont typeface="Arial"/>
                        <a:buNone/>
                      </a:pPr>
                      <a:r>
                        <a:rPr b="1" lang="en" sz="800" u="none" cap="none" strike="noStrike"/>
                        <a:t>Predicted Donation ($)</a:t>
                      </a:r>
                      <a:endParaRPr b="1" sz="800" u="none" cap="none" strike="noStrike"/>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AEC4D7"/>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1" lang="en" sz="800" u="none" cap="none" strike="noStrike"/>
                        <a:t># of Donors Assigned</a:t>
                      </a:r>
                      <a:endParaRPr b="1" sz="800" u="none" cap="none" strike="noStrike"/>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AEC4D7"/>
                    </a:solidFill>
                  </a:tcPr>
                </a:tc>
              </a:tr>
              <a:tr h="135100">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t>3.93</a:t>
                      </a:r>
                      <a:endParaRPr sz="800" u="none" cap="none" strike="noStrike"/>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t>25</a:t>
                      </a:r>
                      <a:endParaRPr sz="800" u="none" cap="none" strike="noStrike"/>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135100">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t>158.77</a:t>
                      </a:r>
                      <a:endParaRPr sz="800" u="none" cap="none" strike="noStrike"/>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t>24</a:t>
                      </a:r>
                      <a:endParaRPr sz="800" u="none" cap="none" strike="noStrike"/>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135100">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t>102.40</a:t>
                      </a:r>
                      <a:endParaRPr sz="800" u="none" cap="none" strike="noStrike"/>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t>20</a:t>
                      </a:r>
                      <a:endParaRPr sz="800" u="none" cap="none" strike="noStrike"/>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135100">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t>95.51</a:t>
                      </a:r>
                      <a:endParaRPr sz="800" u="none" cap="none" strike="noStrike"/>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t>19</a:t>
                      </a:r>
                      <a:endParaRPr sz="800" u="none" cap="none" strike="noStrike"/>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135100">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t>14.64</a:t>
                      </a:r>
                      <a:endParaRPr sz="800" u="none" cap="none" strike="noStrike"/>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t>19</a:t>
                      </a:r>
                      <a:endParaRPr sz="800" u="none" cap="none" strike="noStrike"/>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135100">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t>165.71</a:t>
                      </a:r>
                      <a:endParaRPr sz="800" u="none" cap="none" strike="noStrike"/>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t>18</a:t>
                      </a:r>
                      <a:endParaRPr sz="800" u="none" cap="none" strike="noStrike"/>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135100">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t>9.40</a:t>
                      </a:r>
                      <a:endParaRPr sz="800" u="none" cap="none" strike="noStrike"/>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t>17</a:t>
                      </a:r>
                      <a:endParaRPr sz="800" u="none" cap="none" strike="noStrike"/>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135100">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t>155.12</a:t>
                      </a:r>
                      <a:endParaRPr sz="800" u="none" cap="none" strike="noStrike"/>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t>17</a:t>
                      </a:r>
                      <a:endParaRPr sz="800" u="none" cap="none" strike="noStrike"/>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135100">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t>15.75</a:t>
                      </a:r>
                      <a:endParaRPr sz="800" u="none" cap="none" strike="noStrike"/>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t>16</a:t>
                      </a:r>
                      <a:endParaRPr sz="800" u="none" cap="none" strike="noStrike"/>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135100">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t>138.81</a:t>
                      </a:r>
                      <a:endParaRPr sz="800" u="none" cap="none" strike="noStrike"/>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t>16</a:t>
                      </a:r>
                      <a:endParaRPr sz="800" u="none" cap="none" strike="noStrike"/>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bl>
          </a:graphicData>
        </a:graphic>
      </p:graphicFrame>
      <p:grpSp>
        <p:nvGrpSpPr>
          <p:cNvPr id="186" name="Google Shape;186;p13"/>
          <p:cNvGrpSpPr/>
          <p:nvPr/>
        </p:nvGrpSpPr>
        <p:grpSpPr>
          <a:xfrm>
            <a:off x="4624604" y="1218813"/>
            <a:ext cx="2898530" cy="2150674"/>
            <a:chOff x="2829512" y="1995379"/>
            <a:chExt cx="3268527" cy="2432064"/>
          </a:xfrm>
        </p:grpSpPr>
        <p:pic>
          <p:nvPicPr>
            <p:cNvPr id="187" name="Google Shape;187;p13"/>
            <p:cNvPicPr preferRelativeResize="0"/>
            <p:nvPr/>
          </p:nvPicPr>
          <p:blipFill rotWithShape="1">
            <a:blip r:embed="rId3">
              <a:alphaModFix/>
            </a:blip>
            <a:srcRect b="0" l="9526" r="0" t="5338"/>
            <a:stretch/>
          </p:blipFill>
          <p:spPr>
            <a:xfrm>
              <a:off x="2829512" y="1995379"/>
              <a:ext cx="3268527" cy="2432064"/>
            </a:xfrm>
            <a:prstGeom prst="rect">
              <a:avLst/>
            </a:prstGeom>
            <a:noFill/>
            <a:ln>
              <a:noFill/>
            </a:ln>
          </p:spPr>
        </p:pic>
        <p:sp>
          <p:nvSpPr>
            <p:cNvPr id="188" name="Google Shape;188;p13"/>
            <p:cNvSpPr/>
            <p:nvPr/>
          </p:nvSpPr>
          <p:spPr>
            <a:xfrm>
              <a:off x="4809031" y="2096345"/>
              <a:ext cx="1278300" cy="2331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4"/>
          <p:cNvSpPr txBox="1"/>
          <p:nvPr>
            <p:ph type="title"/>
          </p:nvPr>
        </p:nvSpPr>
        <p:spPr>
          <a:xfrm>
            <a:off x="311700" y="2926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Business Value with Synthetic Data</a:t>
            </a:r>
            <a:endParaRPr/>
          </a:p>
        </p:txBody>
      </p:sp>
      <p:grpSp>
        <p:nvGrpSpPr>
          <p:cNvPr id="194" name="Google Shape;194;p14"/>
          <p:cNvGrpSpPr/>
          <p:nvPr/>
        </p:nvGrpSpPr>
        <p:grpSpPr>
          <a:xfrm>
            <a:off x="3316925" y="1752600"/>
            <a:ext cx="2342100" cy="2274900"/>
            <a:chOff x="3316925" y="1524000"/>
            <a:chExt cx="2342100" cy="2274900"/>
          </a:xfrm>
        </p:grpSpPr>
        <p:sp>
          <p:nvSpPr>
            <p:cNvPr id="195" name="Google Shape;195;p14"/>
            <p:cNvSpPr/>
            <p:nvPr/>
          </p:nvSpPr>
          <p:spPr>
            <a:xfrm>
              <a:off x="3316925" y="1524000"/>
              <a:ext cx="2342100" cy="2274900"/>
            </a:xfrm>
            <a:prstGeom prst="flowChartSummingJunction">
              <a:avLst/>
            </a:prstGeom>
            <a:solidFill>
              <a:srgbClr val="D9D2E9"/>
            </a:solidFill>
            <a:ln cap="flat" cmpd="sng" w="2857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cxnSp>
          <p:nvCxnSpPr>
            <p:cNvPr id="196" name="Google Shape;196;p14"/>
            <p:cNvCxnSpPr>
              <a:stCxn id="195" idx="0"/>
              <a:endCxn id="195" idx="4"/>
            </p:cNvCxnSpPr>
            <p:nvPr/>
          </p:nvCxnSpPr>
          <p:spPr>
            <a:xfrm>
              <a:off x="4487975" y="1524000"/>
              <a:ext cx="0" cy="2274900"/>
            </a:xfrm>
            <a:prstGeom prst="straightConnector1">
              <a:avLst/>
            </a:prstGeom>
            <a:noFill/>
            <a:ln cap="flat" cmpd="sng" w="28575">
              <a:solidFill>
                <a:srgbClr val="674EA7"/>
              </a:solidFill>
              <a:prstDash val="solid"/>
              <a:round/>
              <a:headEnd len="sm" w="sm" type="none"/>
              <a:tailEnd len="sm" w="sm" type="none"/>
            </a:ln>
          </p:spPr>
        </p:cxnSp>
        <p:cxnSp>
          <p:nvCxnSpPr>
            <p:cNvPr id="197" name="Google Shape;197;p14"/>
            <p:cNvCxnSpPr>
              <a:stCxn id="195" idx="2"/>
              <a:endCxn id="195" idx="6"/>
            </p:cNvCxnSpPr>
            <p:nvPr/>
          </p:nvCxnSpPr>
          <p:spPr>
            <a:xfrm>
              <a:off x="3316925" y="2661450"/>
              <a:ext cx="2342100" cy="0"/>
            </a:xfrm>
            <a:prstGeom prst="straightConnector1">
              <a:avLst/>
            </a:prstGeom>
            <a:noFill/>
            <a:ln cap="flat" cmpd="sng" w="28575">
              <a:solidFill>
                <a:srgbClr val="674EA7"/>
              </a:solidFill>
              <a:prstDash val="solid"/>
              <a:round/>
              <a:headEnd len="sm" w="sm" type="none"/>
              <a:tailEnd len="sm" w="sm" type="none"/>
            </a:ln>
          </p:spPr>
        </p:cxnSp>
      </p:grpSp>
      <p:sp>
        <p:nvSpPr>
          <p:cNvPr id="198" name="Google Shape;198;p14"/>
          <p:cNvSpPr txBox="1"/>
          <p:nvPr/>
        </p:nvSpPr>
        <p:spPr>
          <a:xfrm>
            <a:off x="1109375" y="1497300"/>
            <a:ext cx="2342100" cy="58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2"/>
                </a:solidFill>
                <a:latin typeface="Open Sans"/>
                <a:ea typeface="Open Sans"/>
                <a:cs typeface="Open Sans"/>
                <a:sym typeface="Open Sans"/>
              </a:rPr>
              <a:t>Fills gaps</a:t>
            </a:r>
            <a:r>
              <a:rPr b="0" i="0" lang="en" sz="1300" u="none" cap="none" strike="noStrike">
                <a:solidFill>
                  <a:schemeClr val="dk2"/>
                </a:solidFill>
                <a:latin typeface="Open Sans"/>
                <a:ea typeface="Open Sans"/>
                <a:cs typeface="Open Sans"/>
                <a:sym typeface="Open Sans"/>
              </a:rPr>
              <a:t> when real data is sparse or incomplete</a:t>
            </a:r>
            <a:endParaRPr b="0" i="0" sz="1300" u="none" cap="none" strike="noStrike">
              <a:solidFill>
                <a:schemeClr val="dk2"/>
              </a:solidFill>
              <a:latin typeface="Open Sans"/>
              <a:ea typeface="Open Sans"/>
              <a:cs typeface="Open Sans"/>
              <a:sym typeface="Open Sans"/>
            </a:endParaRPr>
          </a:p>
        </p:txBody>
      </p:sp>
      <p:sp>
        <p:nvSpPr>
          <p:cNvPr id="199" name="Google Shape;199;p14"/>
          <p:cNvSpPr txBox="1"/>
          <p:nvPr/>
        </p:nvSpPr>
        <p:spPr>
          <a:xfrm>
            <a:off x="616500" y="2232300"/>
            <a:ext cx="24786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2"/>
                </a:solidFill>
                <a:latin typeface="Open Sans"/>
                <a:ea typeface="Open Sans"/>
                <a:cs typeface="Open Sans"/>
                <a:sym typeface="Open Sans"/>
              </a:rPr>
              <a:t>Enables </a:t>
            </a:r>
            <a:r>
              <a:rPr b="1" i="0" lang="en" sz="1300" u="none" cap="none" strike="noStrike">
                <a:solidFill>
                  <a:schemeClr val="dk2"/>
                </a:solidFill>
                <a:latin typeface="Open Sans"/>
                <a:ea typeface="Open Sans"/>
                <a:cs typeface="Open Sans"/>
                <a:sym typeface="Open Sans"/>
              </a:rPr>
              <a:t>early predictive</a:t>
            </a:r>
            <a:r>
              <a:rPr b="0" i="0" lang="en" sz="1300" u="none" cap="none" strike="noStrike">
                <a:solidFill>
                  <a:schemeClr val="dk2"/>
                </a:solidFill>
                <a:latin typeface="Open Sans"/>
                <a:ea typeface="Open Sans"/>
                <a:cs typeface="Open Sans"/>
                <a:sym typeface="Open Sans"/>
              </a:rPr>
              <a:t> modeling and strategy testing</a:t>
            </a:r>
            <a:endParaRPr b="0" i="0" sz="1300" u="none" cap="none" strike="noStrike">
              <a:solidFill>
                <a:schemeClr val="dk2"/>
              </a:solidFill>
              <a:latin typeface="Open Sans"/>
              <a:ea typeface="Open Sans"/>
              <a:cs typeface="Open Sans"/>
              <a:sym typeface="Open Sans"/>
            </a:endParaRPr>
          </a:p>
        </p:txBody>
      </p:sp>
      <p:cxnSp>
        <p:nvCxnSpPr>
          <p:cNvPr id="200" name="Google Shape;200;p14"/>
          <p:cNvCxnSpPr>
            <a:endCxn id="198" idx="3"/>
          </p:cNvCxnSpPr>
          <p:nvPr/>
        </p:nvCxnSpPr>
        <p:spPr>
          <a:xfrm rot="10800000">
            <a:off x="3451475" y="1788600"/>
            <a:ext cx="749400" cy="374100"/>
          </a:xfrm>
          <a:prstGeom prst="straightConnector1">
            <a:avLst/>
          </a:prstGeom>
          <a:noFill/>
          <a:ln cap="flat" cmpd="sng" w="9525">
            <a:solidFill>
              <a:schemeClr val="dk2"/>
            </a:solidFill>
            <a:prstDash val="solid"/>
            <a:round/>
            <a:headEnd len="sm" w="sm" type="none"/>
            <a:tailEnd len="sm" w="sm" type="none"/>
          </a:ln>
        </p:spPr>
      </p:cxnSp>
      <p:cxnSp>
        <p:nvCxnSpPr>
          <p:cNvPr id="201" name="Google Shape;201;p14"/>
          <p:cNvCxnSpPr>
            <a:endCxn id="199" idx="3"/>
          </p:cNvCxnSpPr>
          <p:nvPr/>
        </p:nvCxnSpPr>
        <p:spPr>
          <a:xfrm rot="10800000">
            <a:off x="3095100" y="2524800"/>
            <a:ext cx="669900" cy="162300"/>
          </a:xfrm>
          <a:prstGeom prst="straightConnector1">
            <a:avLst/>
          </a:prstGeom>
          <a:noFill/>
          <a:ln cap="flat" cmpd="sng" w="9525">
            <a:solidFill>
              <a:schemeClr val="dk2"/>
            </a:solidFill>
            <a:prstDash val="solid"/>
            <a:round/>
            <a:headEnd len="sm" w="sm" type="none"/>
            <a:tailEnd len="sm" w="sm" type="none"/>
          </a:ln>
        </p:spPr>
      </p:cxnSp>
      <p:sp>
        <p:nvSpPr>
          <p:cNvPr id="202" name="Google Shape;202;p14"/>
          <p:cNvSpPr txBox="1"/>
          <p:nvPr/>
        </p:nvSpPr>
        <p:spPr>
          <a:xfrm>
            <a:off x="761975" y="3070400"/>
            <a:ext cx="23421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2"/>
                </a:solidFill>
                <a:latin typeface="Open Sans"/>
                <a:ea typeface="Open Sans"/>
                <a:cs typeface="Open Sans"/>
                <a:sym typeface="Open Sans"/>
              </a:rPr>
              <a:t>Simulates</a:t>
            </a:r>
            <a:r>
              <a:rPr b="0" i="0" lang="en" sz="1300" u="none" cap="none" strike="noStrike">
                <a:solidFill>
                  <a:schemeClr val="dk2"/>
                </a:solidFill>
                <a:latin typeface="Open Sans"/>
                <a:ea typeface="Open Sans"/>
                <a:cs typeface="Open Sans"/>
                <a:sym typeface="Open Sans"/>
              </a:rPr>
              <a:t> potential donor </a:t>
            </a:r>
            <a:r>
              <a:rPr b="1" i="0" lang="en" sz="1300" u="none" cap="none" strike="noStrike">
                <a:solidFill>
                  <a:schemeClr val="dk2"/>
                </a:solidFill>
                <a:latin typeface="Open Sans"/>
                <a:ea typeface="Open Sans"/>
                <a:cs typeface="Open Sans"/>
                <a:sym typeface="Open Sans"/>
              </a:rPr>
              <a:t>behaviors</a:t>
            </a:r>
            <a:r>
              <a:rPr b="0" i="0" lang="en" sz="1300" u="none" cap="none" strike="noStrike">
                <a:solidFill>
                  <a:schemeClr val="dk2"/>
                </a:solidFill>
                <a:latin typeface="Open Sans"/>
                <a:ea typeface="Open Sans"/>
                <a:cs typeface="Open Sans"/>
                <a:sym typeface="Open Sans"/>
              </a:rPr>
              <a:t> not yet observed</a:t>
            </a:r>
            <a:endParaRPr b="0" i="0" sz="1300" u="none" cap="none" strike="noStrike">
              <a:solidFill>
                <a:schemeClr val="dk2"/>
              </a:solidFill>
              <a:latin typeface="Open Sans"/>
              <a:ea typeface="Open Sans"/>
              <a:cs typeface="Open Sans"/>
              <a:sym typeface="Open Sans"/>
            </a:endParaRPr>
          </a:p>
        </p:txBody>
      </p:sp>
      <p:cxnSp>
        <p:nvCxnSpPr>
          <p:cNvPr id="203" name="Google Shape;203;p14"/>
          <p:cNvCxnSpPr>
            <a:endCxn id="202" idx="3"/>
          </p:cNvCxnSpPr>
          <p:nvPr/>
        </p:nvCxnSpPr>
        <p:spPr>
          <a:xfrm flipH="1">
            <a:off x="3104075" y="3231500"/>
            <a:ext cx="711000" cy="131400"/>
          </a:xfrm>
          <a:prstGeom prst="straightConnector1">
            <a:avLst/>
          </a:prstGeom>
          <a:noFill/>
          <a:ln cap="flat" cmpd="sng" w="9525">
            <a:solidFill>
              <a:schemeClr val="dk2"/>
            </a:solidFill>
            <a:prstDash val="solid"/>
            <a:round/>
            <a:headEnd len="sm" w="sm" type="none"/>
            <a:tailEnd len="sm" w="sm" type="none"/>
          </a:ln>
        </p:spPr>
      </p:cxnSp>
      <p:sp>
        <p:nvSpPr>
          <p:cNvPr id="204" name="Google Shape;204;p14"/>
          <p:cNvSpPr txBox="1"/>
          <p:nvPr/>
        </p:nvSpPr>
        <p:spPr>
          <a:xfrm>
            <a:off x="761975" y="3958300"/>
            <a:ext cx="27879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2"/>
                </a:solidFill>
                <a:latin typeface="Open Sans"/>
                <a:ea typeface="Open Sans"/>
                <a:cs typeface="Open Sans"/>
                <a:sym typeface="Open Sans"/>
              </a:rPr>
              <a:t>Supports </a:t>
            </a:r>
            <a:r>
              <a:rPr b="1" i="0" lang="en" sz="1300" u="none" cap="none" strike="noStrike">
                <a:solidFill>
                  <a:schemeClr val="dk2"/>
                </a:solidFill>
                <a:latin typeface="Open Sans"/>
                <a:ea typeface="Open Sans"/>
                <a:cs typeface="Open Sans"/>
                <a:sym typeface="Open Sans"/>
              </a:rPr>
              <a:t>safe experimentation </a:t>
            </a:r>
            <a:r>
              <a:rPr b="0" i="0" lang="en" sz="1300" u="none" cap="none" strike="noStrike">
                <a:solidFill>
                  <a:schemeClr val="dk2"/>
                </a:solidFill>
                <a:latin typeface="Open Sans"/>
                <a:ea typeface="Open Sans"/>
                <a:cs typeface="Open Sans"/>
                <a:sym typeface="Open Sans"/>
              </a:rPr>
              <a:t>and planning</a:t>
            </a:r>
            <a:endParaRPr b="0" i="0" sz="1300" u="none" cap="none" strike="noStrike">
              <a:solidFill>
                <a:schemeClr val="dk2"/>
              </a:solidFill>
              <a:latin typeface="Open Sans"/>
              <a:ea typeface="Open Sans"/>
              <a:cs typeface="Open Sans"/>
              <a:sym typeface="Open Sans"/>
            </a:endParaRPr>
          </a:p>
        </p:txBody>
      </p:sp>
      <p:cxnSp>
        <p:nvCxnSpPr>
          <p:cNvPr id="205" name="Google Shape;205;p14"/>
          <p:cNvCxnSpPr>
            <a:endCxn id="204" idx="3"/>
          </p:cNvCxnSpPr>
          <p:nvPr/>
        </p:nvCxnSpPr>
        <p:spPr>
          <a:xfrm flipH="1">
            <a:off x="3549875" y="3664300"/>
            <a:ext cx="573900" cy="586500"/>
          </a:xfrm>
          <a:prstGeom prst="straightConnector1">
            <a:avLst/>
          </a:prstGeom>
          <a:noFill/>
          <a:ln cap="flat" cmpd="sng" w="9525">
            <a:solidFill>
              <a:schemeClr val="dk2"/>
            </a:solidFill>
            <a:prstDash val="solid"/>
            <a:round/>
            <a:headEnd len="sm" w="sm" type="none"/>
            <a:tailEnd len="sm" w="sm" type="none"/>
          </a:ln>
        </p:spPr>
      </p:cxnSp>
      <p:sp>
        <p:nvSpPr>
          <p:cNvPr id="206" name="Google Shape;206;p14"/>
          <p:cNvSpPr txBox="1"/>
          <p:nvPr/>
        </p:nvSpPr>
        <p:spPr>
          <a:xfrm>
            <a:off x="914375" y="1040913"/>
            <a:ext cx="1737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Why It Matters</a:t>
            </a:r>
            <a:endParaRPr b="1" i="0" sz="1500" u="none" cap="none" strike="noStrike">
              <a:solidFill>
                <a:srgbClr val="000000"/>
              </a:solidFill>
              <a:latin typeface="Open Sans"/>
              <a:ea typeface="Open Sans"/>
              <a:cs typeface="Open Sans"/>
              <a:sym typeface="Open Sans"/>
            </a:endParaRPr>
          </a:p>
        </p:txBody>
      </p:sp>
      <p:sp>
        <p:nvSpPr>
          <p:cNvPr id="207" name="Google Shape;207;p14"/>
          <p:cNvSpPr txBox="1"/>
          <p:nvPr/>
        </p:nvSpPr>
        <p:spPr>
          <a:xfrm>
            <a:off x="5950325" y="1048575"/>
            <a:ext cx="19947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How We Used It</a:t>
            </a:r>
            <a:endParaRPr b="1" i="0" sz="1500" u="none" cap="none" strike="noStrike">
              <a:solidFill>
                <a:srgbClr val="000000"/>
              </a:solidFill>
              <a:latin typeface="Open Sans"/>
              <a:ea typeface="Open Sans"/>
              <a:cs typeface="Open Sans"/>
              <a:sym typeface="Open Sans"/>
            </a:endParaRPr>
          </a:p>
        </p:txBody>
      </p:sp>
      <p:sp>
        <p:nvSpPr>
          <p:cNvPr id="208" name="Google Shape;208;p14"/>
          <p:cNvSpPr txBox="1"/>
          <p:nvPr/>
        </p:nvSpPr>
        <p:spPr>
          <a:xfrm>
            <a:off x="5603700" y="1436425"/>
            <a:ext cx="30000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2"/>
                </a:solidFill>
                <a:latin typeface="Open Sans"/>
                <a:ea typeface="Open Sans"/>
                <a:cs typeface="Open Sans"/>
                <a:sym typeface="Open Sans"/>
              </a:rPr>
              <a:t>Predicted donation potential using </a:t>
            </a:r>
            <a:r>
              <a:rPr b="1" i="0" lang="en" sz="1300" u="none" cap="none" strike="noStrike">
                <a:solidFill>
                  <a:schemeClr val="dk2"/>
                </a:solidFill>
                <a:latin typeface="Open Sans"/>
                <a:ea typeface="Open Sans"/>
                <a:cs typeface="Open Sans"/>
                <a:sym typeface="Open Sans"/>
              </a:rPr>
              <a:t>assumed behavioral traits</a:t>
            </a:r>
            <a:endParaRPr b="1" i="0" sz="1300" u="none" cap="none" strike="noStrike">
              <a:solidFill>
                <a:schemeClr val="dk2"/>
              </a:solidFill>
              <a:latin typeface="Open Sans"/>
              <a:ea typeface="Open Sans"/>
              <a:cs typeface="Open Sans"/>
              <a:sym typeface="Open Sans"/>
            </a:endParaRPr>
          </a:p>
        </p:txBody>
      </p:sp>
      <p:sp>
        <p:nvSpPr>
          <p:cNvPr id="209" name="Google Shape;209;p14"/>
          <p:cNvSpPr txBox="1"/>
          <p:nvPr/>
        </p:nvSpPr>
        <p:spPr>
          <a:xfrm>
            <a:off x="5880850" y="2140325"/>
            <a:ext cx="30000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2"/>
                </a:solidFill>
                <a:latin typeface="Open Sans"/>
                <a:ea typeface="Open Sans"/>
                <a:cs typeface="Open Sans"/>
                <a:sym typeface="Open Sans"/>
              </a:rPr>
              <a:t>Identified </a:t>
            </a:r>
            <a:r>
              <a:rPr b="1" i="0" lang="en" sz="1300" u="none" cap="none" strike="noStrike">
                <a:solidFill>
                  <a:schemeClr val="dk2"/>
                </a:solidFill>
                <a:latin typeface="Open Sans"/>
                <a:ea typeface="Open Sans"/>
                <a:cs typeface="Open Sans"/>
                <a:sym typeface="Open Sans"/>
              </a:rPr>
              <a:t>high-value</a:t>
            </a:r>
            <a:r>
              <a:rPr b="0" i="0" lang="en" sz="1300" u="none" cap="none" strike="noStrike">
                <a:solidFill>
                  <a:schemeClr val="dk2"/>
                </a:solidFill>
                <a:latin typeface="Open Sans"/>
                <a:ea typeface="Open Sans"/>
                <a:cs typeface="Open Sans"/>
                <a:sym typeface="Open Sans"/>
              </a:rPr>
              <a:t> synthetic donor profiles for targeting</a:t>
            </a:r>
            <a:endParaRPr b="0" i="0" sz="1300" u="none" cap="none" strike="noStrike">
              <a:solidFill>
                <a:schemeClr val="dk2"/>
              </a:solidFill>
              <a:latin typeface="Open Sans"/>
              <a:ea typeface="Open Sans"/>
              <a:cs typeface="Open Sans"/>
              <a:sym typeface="Open Sans"/>
            </a:endParaRPr>
          </a:p>
        </p:txBody>
      </p:sp>
      <p:sp>
        <p:nvSpPr>
          <p:cNvPr id="210" name="Google Shape;210;p14"/>
          <p:cNvSpPr txBox="1"/>
          <p:nvPr/>
        </p:nvSpPr>
        <p:spPr>
          <a:xfrm>
            <a:off x="5871875" y="3049313"/>
            <a:ext cx="30000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2"/>
                </a:solidFill>
                <a:latin typeface="Open Sans"/>
                <a:ea typeface="Open Sans"/>
                <a:cs typeface="Open Sans"/>
                <a:sym typeface="Open Sans"/>
              </a:rPr>
              <a:t>Designed </a:t>
            </a:r>
            <a:r>
              <a:rPr b="1" i="0" lang="en" sz="1300" u="none" cap="none" strike="noStrike">
                <a:solidFill>
                  <a:schemeClr val="dk2"/>
                </a:solidFill>
                <a:latin typeface="Open Sans"/>
                <a:ea typeface="Open Sans"/>
                <a:cs typeface="Open Sans"/>
                <a:sym typeface="Open Sans"/>
              </a:rPr>
              <a:t>preliminary</a:t>
            </a:r>
            <a:r>
              <a:rPr b="0" i="0" lang="en" sz="1300" u="none" cap="none" strike="noStrike">
                <a:solidFill>
                  <a:schemeClr val="dk2"/>
                </a:solidFill>
                <a:latin typeface="Open Sans"/>
                <a:ea typeface="Open Sans"/>
                <a:cs typeface="Open Sans"/>
                <a:sym typeface="Open Sans"/>
              </a:rPr>
              <a:t> fundraising strategies ahead of complete data</a:t>
            </a:r>
            <a:endParaRPr b="0" i="0" sz="1300" u="none" cap="none" strike="noStrike">
              <a:solidFill>
                <a:schemeClr val="dk2"/>
              </a:solidFill>
              <a:latin typeface="Open Sans"/>
              <a:ea typeface="Open Sans"/>
              <a:cs typeface="Open Sans"/>
              <a:sym typeface="Open Sans"/>
            </a:endParaRPr>
          </a:p>
        </p:txBody>
      </p:sp>
      <p:sp>
        <p:nvSpPr>
          <p:cNvPr id="211" name="Google Shape;211;p14"/>
          <p:cNvSpPr txBox="1"/>
          <p:nvPr/>
        </p:nvSpPr>
        <p:spPr>
          <a:xfrm>
            <a:off x="5414675" y="3978475"/>
            <a:ext cx="36174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2"/>
                </a:solidFill>
                <a:latin typeface="Open Sans"/>
                <a:ea typeface="Open Sans"/>
                <a:cs typeface="Open Sans"/>
                <a:sym typeface="Open Sans"/>
              </a:rPr>
              <a:t>Validated</a:t>
            </a:r>
            <a:r>
              <a:rPr b="0" i="0" lang="en" sz="1300" u="none" cap="none" strike="noStrike">
                <a:solidFill>
                  <a:schemeClr val="dk2"/>
                </a:solidFill>
                <a:latin typeface="Open Sans"/>
                <a:ea typeface="Open Sans"/>
                <a:cs typeface="Open Sans"/>
                <a:sym typeface="Open Sans"/>
              </a:rPr>
              <a:t> feasibility of predictive modeling for future relationship management use</a:t>
            </a:r>
            <a:endParaRPr b="0" i="0" sz="1300" u="none" cap="none" strike="noStrike">
              <a:solidFill>
                <a:schemeClr val="dk2"/>
              </a:solidFill>
              <a:latin typeface="Open Sans"/>
              <a:ea typeface="Open Sans"/>
              <a:cs typeface="Open Sans"/>
              <a:sym typeface="Open Sans"/>
            </a:endParaRPr>
          </a:p>
        </p:txBody>
      </p:sp>
      <p:cxnSp>
        <p:nvCxnSpPr>
          <p:cNvPr id="212" name="Google Shape;212;p14"/>
          <p:cNvCxnSpPr>
            <a:endCxn id="208" idx="1"/>
          </p:cNvCxnSpPr>
          <p:nvPr/>
        </p:nvCxnSpPr>
        <p:spPr>
          <a:xfrm flipH="1" rot="10800000">
            <a:off x="4784700" y="1728925"/>
            <a:ext cx="819000" cy="467400"/>
          </a:xfrm>
          <a:prstGeom prst="straightConnector1">
            <a:avLst/>
          </a:prstGeom>
          <a:noFill/>
          <a:ln cap="flat" cmpd="sng" w="9525">
            <a:solidFill>
              <a:schemeClr val="dk2"/>
            </a:solidFill>
            <a:prstDash val="solid"/>
            <a:round/>
            <a:headEnd len="sm" w="sm" type="none"/>
            <a:tailEnd len="sm" w="sm" type="none"/>
          </a:ln>
        </p:spPr>
      </p:cxnSp>
      <p:cxnSp>
        <p:nvCxnSpPr>
          <p:cNvPr id="213" name="Google Shape;213;p14"/>
          <p:cNvCxnSpPr>
            <a:endCxn id="209" idx="1"/>
          </p:cNvCxnSpPr>
          <p:nvPr/>
        </p:nvCxnSpPr>
        <p:spPr>
          <a:xfrm flipH="1" rot="10800000">
            <a:off x="5266750" y="2432825"/>
            <a:ext cx="614100" cy="200700"/>
          </a:xfrm>
          <a:prstGeom prst="straightConnector1">
            <a:avLst/>
          </a:prstGeom>
          <a:noFill/>
          <a:ln cap="flat" cmpd="sng" w="9525">
            <a:solidFill>
              <a:schemeClr val="dk2"/>
            </a:solidFill>
            <a:prstDash val="solid"/>
            <a:round/>
            <a:headEnd len="sm" w="sm" type="none"/>
            <a:tailEnd len="sm" w="sm" type="none"/>
          </a:ln>
        </p:spPr>
      </p:cxnSp>
      <p:cxnSp>
        <p:nvCxnSpPr>
          <p:cNvPr id="214" name="Google Shape;214;p14"/>
          <p:cNvCxnSpPr>
            <a:endCxn id="210" idx="1"/>
          </p:cNvCxnSpPr>
          <p:nvPr/>
        </p:nvCxnSpPr>
        <p:spPr>
          <a:xfrm>
            <a:off x="5222075" y="3205013"/>
            <a:ext cx="649800" cy="136800"/>
          </a:xfrm>
          <a:prstGeom prst="straightConnector1">
            <a:avLst/>
          </a:prstGeom>
          <a:noFill/>
          <a:ln cap="flat" cmpd="sng" w="9525">
            <a:solidFill>
              <a:schemeClr val="dk2"/>
            </a:solidFill>
            <a:prstDash val="solid"/>
            <a:round/>
            <a:headEnd len="sm" w="sm" type="none"/>
            <a:tailEnd len="sm" w="sm" type="none"/>
          </a:ln>
        </p:spPr>
      </p:cxnSp>
      <p:cxnSp>
        <p:nvCxnSpPr>
          <p:cNvPr id="215" name="Google Shape;215;p14"/>
          <p:cNvCxnSpPr>
            <a:endCxn id="211" idx="1"/>
          </p:cNvCxnSpPr>
          <p:nvPr/>
        </p:nvCxnSpPr>
        <p:spPr>
          <a:xfrm>
            <a:off x="4841075" y="3649375"/>
            <a:ext cx="573600" cy="6216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5"/>
          <p:cNvSpPr txBox="1"/>
          <p:nvPr>
            <p:ph type="title"/>
          </p:nvPr>
        </p:nvSpPr>
        <p:spPr>
          <a:xfrm>
            <a:off x="311700" y="1402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Short-Term Strategy – Maximize Existing Resources</a:t>
            </a:r>
            <a:endParaRPr/>
          </a:p>
        </p:txBody>
      </p:sp>
      <p:graphicFrame>
        <p:nvGraphicFramePr>
          <p:cNvPr id="221" name="Google Shape;221;p15"/>
          <p:cNvGraphicFramePr/>
          <p:nvPr/>
        </p:nvGraphicFramePr>
        <p:xfrm>
          <a:off x="608100" y="877475"/>
          <a:ext cx="3000000" cy="3000000"/>
        </p:xfrm>
        <a:graphic>
          <a:graphicData uri="http://schemas.openxmlformats.org/drawingml/2006/table">
            <a:tbl>
              <a:tblPr>
                <a:noFill/>
                <a:tableStyleId>{0F2147A7-A486-4373-97D6-757323923288}</a:tableStyleId>
              </a:tblPr>
              <a:tblGrid>
                <a:gridCol w="1715025"/>
                <a:gridCol w="6401850"/>
              </a:tblGrid>
              <a:tr h="340075">
                <a:tc>
                  <a:txBody>
                    <a:bodyPr/>
                    <a:lstStyle/>
                    <a:p>
                      <a:pPr indent="0" lvl="0" marL="0" marR="0" rtl="0" algn="l">
                        <a:lnSpc>
                          <a:spcPct val="115000"/>
                        </a:lnSpc>
                        <a:spcBef>
                          <a:spcPts val="0"/>
                        </a:spcBef>
                        <a:spcAft>
                          <a:spcPts val="0"/>
                        </a:spcAft>
                        <a:buClr>
                          <a:srgbClr val="000000"/>
                        </a:buClr>
                        <a:buSzPts val="1250"/>
                        <a:buFont typeface="Arial"/>
                        <a:buNone/>
                      </a:pPr>
                      <a:r>
                        <a:rPr b="1" lang="en" sz="1250" u="none" cap="none" strike="noStrike">
                          <a:latin typeface="Open Sans"/>
                          <a:ea typeface="Open Sans"/>
                          <a:cs typeface="Open Sans"/>
                          <a:sym typeface="Open Sans"/>
                        </a:rPr>
                        <a:t>Region</a:t>
                      </a:r>
                      <a:endParaRPr b="1" sz="125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c>
                  <a:txBody>
                    <a:bodyPr/>
                    <a:lstStyle/>
                    <a:p>
                      <a:pPr indent="0" lvl="0" marL="0" marR="0" rtl="0" algn="l">
                        <a:lnSpc>
                          <a:spcPct val="115000"/>
                        </a:lnSpc>
                        <a:spcBef>
                          <a:spcPts val="0"/>
                        </a:spcBef>
                        <a:spcAft>
                          <a:spcPts val="0"/>
                        </a:spcAft>
                        <a:buClr>
                          <a:srgbClr val="000000"/>
                        </a:buClr>
                        <a:buSzPts val="1250"/>
                        <a:buFont typeface="Arial"/>
                        <a:buNone/>
                      </a:pPr>
                      <a:r>
                        <a:rPr b="1" lang="en" sz="1250" u="none" cap="none" strike="noStrike">
                          <a:latin typeface="Open Sans"/>
                          <a:ea typeface="Open Sans"/>
                          <a:cs typeface="Open Sans"/>
                          <a:sym typeface="Open Sans"/>
                        </a:rPr>
                        <a:t>Strategic Action</a:t>
                      </a:r>
                      <a:endParaRPr b="1" sz="125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FE2F3"/>
                    </a:solidFill>
                  </a:tcPr>
                </a:tc>
              </a:tr>
              <a:tr h="479950">
                <a:tc>
                  <a:txBody>
                    <a:bodyPr/>
                    <a:lstStyle/>
                    <a:p>
                      <a:pPr indent="0" lvl="0" marL="0" marR="0" rtl="0" algn="l">
                        <a:lnSpc>
                          <a:spcPct val="100000"/>
                        </a:lnSpc>
                        <a:spcBef>
                          <a:spcPts val="0"/>
                        </a:spcBef>
                        <a:spcAft>
                          <a:spcPts val="0"/>
                        </a:spcAft>
                        <a:buClr>
                          <a:srgbClr val="000000"/>
                        </a:buClr>
                        <a:buSzPts val="1250"/>
                        <a:buFont typeface="Arial"/>
                        <a:buNone/>
                      </a:pPr>
                      <a:r>
                        <a:rPr b="1" lang="en" sz="1250" u="none" cap="none" strike="noStrike">
                          <a:latin typeface="Open Sans"/>
                          <a:ea typeface="Open Sans"/>
                          <a:cs typeface="Open Sans"/>
                          <a:sym typeface="Open Sans"/>
                        </a:rPr>
                        <a:t>Phoenix</a:t>
                      </a:r>
                      <a:endParaRPr b="1" sz="125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AEC4D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 sz="1250" u="none" cap="none" strike="noStrike">
                          <a:latin typeface="Open Sans"/>
                          <a:ea typeface="Open Sans"/>
                          <a:cs typeface="Open Sans"/>
                          <a:sym typeface="Open Sans"/>
                        </a:rPr>
                        <a:t>Focus on general donors (46.5%) &amp; activate upgrade path to High Monetary/VIP.</a:t>
                      </a:r>
                      <a:endParaRPr sz="125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310625">
                <a:tc>
                  <a:txBody>
                    <a:bodyPr/>
                    <a:lstStyle/>
                    <a:p>
                      <a:pPr indent="0" lvl="0" marL="0" marR="0" rtl="0" algn="l">
                        <a:lnSpc>
                          <a:spcPct val="100000"/>
                        </a:lnSpc>
                        <a:spcBef>
                          <a:spcPts val="0"/>
                        </a:spcBef>
                        <a:spcAft>
                          <a:spcPts val="0"/>
                        </a:spcAft>
                        <a:buClr>
                          <a:srgbClr val="000000"/>
                        </a:buClr>
                        <a:buSzPts val="1250"/>
                        <a:buFont typeface="Arial"/>
                        <a:buNone/>
                      </a:pPr>
                      <a:r>
                        <a:rPr b="1" lang="en" sz="1250" u="none" cap="none" strike="noStrike">
                          <a:latin typeface="Open Sans"/>
                          <a:ea typeface="Open Sans"/>
                          <a:cs typeface="Open Sans"/>
                          <a:sym typeface="Open Sans"/>
                        </a:rPr>
                        <a:t>Scottsdale</a:t>
                      </a:r>
                      <a:endParaRPr b="1" sz="125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AEC4D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 sz="1250" u="none" cap="none" strike="noStrike">
                          <a:latin typeface="Open Sans"/>
                          <a:ea typeface="Open Sans"/>
                          <a:cs typeface="Open Sans"/>
                          <a:sym typeface="Open Sans"/>
                        </a:rPr>
                        <a:t>Host high-end engagement events; leverage its 15.8% High Monetary &amp; 6.3% VIP base.</a:t>
                      </a:r>
                      <a:endParaRPr sz="125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310625">
                <a:tc>
                  <a:txBody>
                    <a:bodyPr/>
                    <a:lstStyle/>
                    <a:p>
                      <a:pPr indent="0" lvl="0" marL="0" marR="0" rtl="0" algn="l">
                        <a:lnSpc>
                          <a:spcPct val="100000"/>
                        </a:lnSpc>
                        <a:spcBef>
                          <a:spcPts val="0"/>
                        </a:spcBef>
                        <a:spcAft>
                          <a:spcPts val="0"/>
                        </a:spcAft>
                        <a:buClr>
                          <a:srgbClr val="000000"/>
                        </a:buClr>
                        <a:buSzPts val="1250"/>
                        <a:buFont typeface="Arial"/>
                        <a:buNone/>
                      </a:pPr>
                      <a:r>
                        <a:rPr b="1" lang="en" sz="1250" u="none" cap="none" strike="noStrike">
                          <a:latin typeface="Open Sans"/>
                          <a:ea typeface="Open Sans"/>
                          <a:cs typeface="Open Sans"/>
                          <a:sym typeface="Open Sans"/>
                        </a:rPr>
                        <a:t>Flagstaff</a:t>
                      </a:r>
                      <a:endParaRPr b="1" sz="125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AEC4D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 sz="1250" u="none" cap="none" strike="noStrike">
                          <a:latin typeface="Open Sans"/>
                          <a:ea typeface="Open Sans"/>
                          <a:cs typeface="Open Sans"/>
                          <a:sym typeface="Open Sans"/>
                        </a:rPr>
                        <a:t>Re-activate under-engaged High Monetary donors (64.8%) with tailored campaigns.</a:t>
                      </a:r>
                      <a:endParaRPr sz="125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479950">
                <a:tc>
                  <a:txBody>
                    <a:bodyPr/>
                    <a:lstStyle/>
                    <a:p>
                      <a:pPr indent="0" lvl="0" marL="0" marR="0" rtl="0" algn="l">
                        <a:lnSpc>
                          <a:spcPct val="100000"/>
                        </a:lnSpc>
                        <a:spcBef>
                          <a:spcPts val="0"/>
                        </a:spcBef>
                        <a:spcAft>
                          <a:spcPts val="0"/>
                        </a:spcAft>
                        <a:buClr>
                          <a:srgbClr val="000000"/>
                        </a:buClr>
                        <a:buSzPts val="1250"/>
                        <a:buFont typeface="Arial"/>
                        <a:buNone/>
                      </a:pPr>
                      <a:r>
                        <a:rPr b="1" lang="en" sz="1250" u="none" cap="none" strike="noStrike">
                          <a:latin typeface="Open Sans"/>
                          <a:ea typeface="Open Sans"/>
                          <a:cs typeface="Open Sans"/>
                          <a:sym typeface="Open Sans"/>
                        </a:rPr>
                        <a:t>Tempe &amp; Chandler</a:t>
                      </a:r>
                      <a:endParaRPr b="1" sz="125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AEC4D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 sz="1250" u="none" cap="none" strike="noStrike">
                          <a:latin typeface="Open Sans"/>
                          <a:ea typeface="Open Sans"/>
                          <a:cs typeface="Open Sans"/>
                          <a:sym typeface="Open Sans"/>
                        </a:rPr>
                        <a:t>Use local storytelling to convert large General Donor base into loyal supporters.</a:t>
                      </a:r>
                      <a:endParaRPr sz="125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310625">
                <a:tc>
                  <a:txBody>
                    <a:bodyPr/>
                    <a:lstStyle/>
                    <a:p>
                      <a:pPr indent="0" lvl="0" marL="0" marR="0" rtl="0" algn="l">
                        <a:lnSpc>
                          <a:spcPct val="100000"/>
                        </a:lnSpc>
                        <a:spcBef>
                          <a:spcPts val="0"/>
                        </a:spcBef>
                        <a:spcAft>
                          <a:spcPts val="0"/>
                        </a:spcAft>
                        <a:buClr>
                          <a:srgbClr val="000000"/>
                        </a:buClr>
                        <a:buSzPts val="1250"/>
                        <a:buFont typeface="Arial"/>
                        <a:buNone/>
                      </a:pPr>
                      <a:r>
                        <a:rPr b="1" lang="en" sz="1250" u="none" cap="none" strike="noStrike">
                          <a:latin typeface="Open Sans"/>
                          <a:ea typeface="Open Sans"/>
                          <a:cs typeface="Open Sans"/>
                          <a:sym typeface="Open Sans"/>
                        </a:rPr>
                        <a:t>Peoria &amp; Gilbert</a:t>
                      </a:r>
                      <a:endParaRPr b="1" sz="125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AEC4D7"/>
                    </a:solidFill>
                  </a:tcPr>
                </a:tc>
                <a:tc>
                  <a:txBody>
                    <a:bodyPr/>
                    <a:lstStyle/>
                    <a:p>
                      <a:pPr indent="0" lvl="0" marL="0" marR="0" rtl="0" algn="l">
                        <a:lnSpc>
                          <a:spcPct val="100000"/>
                        </a:lnSpc>
                        <a:spcBef>
                          <a:spcPts val="0"/>
                        </a:spcBef>
                        <a:spcAft>
                          <a:spcPts val="0"/>
                        </a:spcAft>
                        <a:buClr>
                          <a:srgbClr val="000000"/>
                        </a:buClr>
                        <a:buSzPts val="1250"/>
                        <a:buFont typeface="Arial"/>
                        <a:buNone/>
                      </a:pPr>
                      <a:r>
                        <a:rPr lang="en" sz="1250" u="none" cap="none" strike="noStrike">
                          <a:latin typeface="Open Sans"/>
                          <a:ea typeface="Open Sans"/>
                          <a:cs typeface="Open Sans"/>
                          <a:sym typeface="Open Sans"/>
                        </a:rPr>
                        <a:t>Implement loyalty-building &amp; retention pipelines.</a:t>
                      </a:r>
                      <a:endParaRPr sz="125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bl>
          </a:graphicData>
        </a:graphic>
      </p:graphicFrame>
      <p:sp>
        <p:nvSpPr>
          <p:cNvPr id="222" name="Google Shape;222;p15"/>
          <p:cNvSpPr txBox="1"/>
          <p:nvPr>
            <p:ph idx="1" type="body"/>
          </p:nvPr>
        </p:nvSpPr>
        <p:spPr>
          <a:xfrm>
            <a:off x="548600" y="3581725"/>
            <a:ext cx="9030600" cy="9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88"/>
              <a:buNone/>
            </a:pPr>
            <a:r>
              <a:rPr b="1" lang="en" sz="1350"/>
              <a:t>Strategic Focus Areas:</a:t>
            </a:r>
            <a:endParaRPr b="1" sz="1350"/>
          </a:p>
          <a:p>
            <a:pPr indent="-314325" lvl="0" marL="457200" rtl="0" algn="l">
              <a:lnSpc>
                <a:spcPct val="100000"/>
              </a:lnSpc>
              <a:spcBef>
                <a:spcPts val="0"/>
              </a:spcBef>
              <a:spcAft>
                <a:spcPts val="0"/>
              </a:spcAft>
              <a:buSzPts val="1350"/>
              <a:buChar char="●"/>
            </a:pPr>
            <a:r>
              <a:rPr b="1" lang="en" sz="1350"/>
              <a:t>Upgrade:</a:t>
            </a:r>
            <a:r>
              <a:rPr lang="en" sz="1350"/>
              <a:t> Convert Phoenix General Donors into High Monetary/VIPs.</a:t>
            </a:r>
            <a:endParaRPr sz="500"/>
          </a:p>
          <a:p>
            <a:pPr indent="-314325" lvl="0" marL="457200" rtl="0" algn="l">
              <a:lnSpc>
                <a:spcPct val="100000"/>
              </a:lnSpc>
              <a:spcBef>
                <a:spcPts val="0"/>
              </a:spcBef>
              <a:spcAft>
                <a:spcPts val="0"/>
              </a:spcAft>
              <a:buSzPts val="1350"/>
              <a:buChar char="●"/>
            </a:pPr>
            <a:r>
              <a:rPr b="1" lang="en" sz="1350"/>
              <a:t>Engage: </a:t>
            </a:r>
            <a:r>
              <a:rPr lang="en" sz="1350"/>
              <a:t>Retain top-tier donors in Scottsdale through VIP events.</a:t>
            </a:r>
            <a:endParaRPr b="1" sz="500"/>
          </a:p>
          <a:p>
            <a:pPr indent="-314325" lvl="0" marL="457200" rtl="0" algn="l">
              <a:lnSpc>
                <a:spcPct val="100000"/>
              </a:lnSpc>
              <a:spcBef>
                <a:spcPts val="0"/>
              </a:spcBef>
              <a:spcAft>
                <a:spcPts val="0"/>
              </a:spcAft>
              <a:buSzPts val="1350"/>
              <a:buChar char="●"/>
            </a:pPr>
            <a:r>
              <a:rPr b="1" lang="en" sz="1350"/>
              <a:t>Connect: </a:t>
            </a:r>
            <a:r>
              <a:rPr lang="en" sz="1350"/>
              <a:t>Use storytelling to strengthen ties in Tempe and Chandler.</a:t>
            </a:r>
            <a:endParaRPr b="1" sz="500"/>
          </a:p>
          <a:p>
            <a:pPr indent="-314325" lvl="0" marL="457200" rtl="0" algn="l">
              <a:lnSpc>
                <a:spcPct val="100000"/>
              </a:lnSpc>
              <a:spcBef>
                <a:spcPts val="0"/>
              </a:spcBef>
              <a:spcAft>
                <a:spcPts val="0"/>
              </a:spcAft>
              <a:buSzPts val="1350"/>
              <a:buChar char="●"/>
            </a:pPr>
            <a:r>
              <a:rPr b="1" lang="en" sz="1350"/>
              <a:t>Retain: </a:t>
            </a:r>
            <a:r>
              <a:rPr lang="en" sz="1350"/>
              <a:t>Build donor loyalty in Peoria and Gilbert.</a:t>
            </a:r>
            <a:endParaRPr sz="1350"/>
          </a:p>
          <a:p>
            <a:pPr indent="-314325" lvl="0" marL="457200" rtl="0" algn="l">
              <a:lnSpc>
                <a:spcPct val="100000"/>
              </a:lnSpc>
              <a:spcBef>
                <a:spcPts val="0"/>
              </a:spcBef>
              <a:spcAft>
                <a:spcPts val="0"/>
              </a:spcAft>
              <a:buSzPts val="1350"/>
              <a:buChar char="●"/>
            </a:pPr>
            <a:r>
              <a:rPr b="1" lang="en" sz="1350"/>
              <a:t>Activate</a:t>
            </a:r>
            <a:r>
              <a:rPr lang="en" sz="1350"/>
              <a:t>: Re-engage Flagstaff’s underutilized High Monetary donors.</a:t>
            </a:r>
            <a:endParaRPr sz="13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6"/>
          <p:cNvSpPr txBox="1"/>
          <p:nvPr>
            <p:ph type="title"/>
          </p:nvPr>
        </p:nvSpPr>
        <p:spPr>
          <a:xfrm>
            <a:off x="311700" y="2926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Long-Term Strategy – Sustainable Growth</a:t>
            </a:r>
            <a:endParaRPr/>
          </a:p>
        </p:txBody>
      </p:sp>
      <p:sp>
        <p:nvSpPr>
          <p:cNvPr id="228" name="Google Shape;228;p16"/>
          <p:cNvSpPr/>
          <p:nvPr/>
        </p:nvSpPr>
        <p:spPr>
          <a:xfrm>
            <a:off x="422625" y="1152425"/>
            <a:ext cx="1468200" cy="644100"/>
          </a:xfrm>
          <a:prstGeom prst="roundRect">
            <a:avLst>
              <a:gd fmla="val 16667" name="adj"/>
            </a:avLst>
          </a:prstGeom>
          <a:solidFill>
            <a:srgbClr val="AEC4D7"/>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Lato"/>
                <a:ea typeface="Lato"/>
                <a:cs typeface="Lato"/>
                <a:sym typeface="Lato"/>
              </a:rPr>
              <a:t>Data Collection</a:t>
            </a:r>
            <a:endParaRPr b="1" i="0" sz="1200" u="none" cap="none" strike="noStrike">
              <a:solidFill>
                <a:srgbClr val="000000"/>
              </a:solidFill>
              <a:latin typeface="Lato"/>
              <a:ea typeface="Lato"/>
              <a:cs typeface="Lato"/>
              <a:sym typeface="Lato"/>
            </a:endParaRPr>
          </a:p>
        </p:txBody>
      </p:sp>
      <p:sp>
        <p:nvSpPr>
          <p:cNvPr id="229" name="Google Shape;229;p16"/>
          <p:cNvSpPr/>
          <p:nvPr/>
        </p:nvSpPr>
        <p:spPr>
          <a:xfrm>
            <a:off x="2076432" y="1152425"/>
            <a:ext cx="1468200" cy="644100"/>
          </a:xfrm>
          <a:prstGeom prst="roundRect">
            <a:avLst>
              <a:gd fmla="val 16667" name="adj"/>
            </a:avLst>
          </a:prstGeom>
          <a:solidFill>
            <a:srgbClr val="AEC4D7"/>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Lato"/>
                <a:ea typeface="Lato"/>
                <a:cs typeface="Lato"/>
                <a:sym typeface="Lato"/>
              </a:rPr>
              <a:t>Predictive Modeling</a:t>
            </a:r>
            <a:endParaRPr b="1" i="0" sz="1200" u="none" cap="none" strike="noStrike">
              <a:solidFill>
                <a:srgbClr val="000000"/>
              </a:solidFill>
              <a:latin typeface="Lato"/>
              <a:ea typeface="Lato"/>
              <a:cs typeface="Lato"/>
              <a:sym typeface="Lato"/>
            </a:endParaRPr>
          </a:p>
        </p:txBody>
      </p:sp>
      <p:sp>
        <p:nvSpPr>
          <p:cNvPr id="230" name="Google Shape;230;p16"/>
          <p:cNvSpPr/>
          <p:nvPr/>
        </p:nvSpPr>
        <p:spPr>
          <a:xfrm>
            <a:off x="3730238" y="1152425"/>
            <a:ext cx="1468200" cy="644100"/>
          </a:xfrm>
          <a:prstGeom prst="roundRect">
            <a:avLst>
              <a:gd fmla="val 16667" name="adj"/>
            </a:avLst>
          </a:prstGeom>
          <a:solidFill>
            <a:srgbClr val="AEC4D7"/>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Lato"/>
                <a:ea typeface="Lato"/>
                <a:cs typeface="Lato"/>
                <a:sym typeface="Lato"/>
              </a:rPr>
              <a:t>Targeted Campaigns</a:t>
            </a:r>
            <a:endParaRPr b="1" i="0" sz="1200" u="none" cap="none" strike="noStrike">
              <a:solidFill>
                <a:srgbClr val="000000"/>
              </a:solidFill>
              <a:latin typeface="Lato"/>
              <a:ea typeface="Lato"/>
              <a:cs typeface="Lato"/>
              <a:sym typeface="Lato"/>
            </a:endParaRPr>
          </a:p>
        </p:txBody>
      </p:sp>
      <p:sp>
        <p:nvSpPr>
          <p:cNvPr id="231" name="Google Shape;231;p16"/>
          <p:cNvSpPr/>
          <p:nvPr/>
        </p:nvSpPr>
        <p:spPr>
          <a:xfrm>
            <a:off x="5384045" y="1152425"/>
            <a:ext cx="1468200" cy="644100"/>
          </a:xfrm>
          <a:prstGeom prst="roundRect">
            <a:avLst>
              <a:gd fmla="val 16667" name="adj"/>
            </a:avLst>
          </a:prstGeom>
          <a:solidFill>
            <a:srgbClr val="AEC4D7"/>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Lato"/>
                <a:ea typeface="Lato"/>
                <a:cs typeface="Lato"/>
                <a:sym typeface="Lato"/>
              </a:rPr>
              <a:t>Model Retraining / Optimization</a:t>
            </a:r>
            <a:endParaRPr b="1" i="0" sz="1200" u="none" cap="none" strike="noStrike">
              <a:solidFill>
                <a:srgbClr val="000000"/>
              </a:solidFill>
              <a:latin typeface="Lato"/>
              <a:ea typeface="Lato"/>
              <a:cs typeface="Lato"/>
              <a:sym typeface="Lato"/>
            </a:endParaRPr>
          </a:p>
        </p:txBody>
      </p:sp>
      <p:sp>
        <p:nvSpPr>
          <p:cNvPr id="232" name="Google Shape;232;p16"/>
          <p:cNvSpPr/>
          <p:nvPr/>
        </p:nvSpPr>
        <p:spPr>
          <a:xfrm>
            <a:off x="7058375" y="1152425"/>
            <a:ext cx="1468200" cy="644100"/>
          </a:xfrm>
          <a:prstGeom prst="roundRect">
            <a:avLst>
              <a:gd fmla="val 16667" name="adj"/>
            </a:avLst>
          </a:prstGeom>
          <a:solidFill>
            <a:srgbClr val="AEC4D7"/>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Lato"/>
                <a:ea typeface="Lato"/>
                <a:cs typeface="Lato"/>
                <a:sym typeface="Lato"/>
              </a:rPr>
              <a:t>CRM Integration / Fundraising Planning</a:t>
            </a:r>
            <a:endParaRPr b="1" i="0" sz="1200" u="none" cap="none" strike="noStrike">
              <a:solidFill>
                <a:srgbClr val="000000"/>
              </a:solidFill>
              <a:latin typeface="Lato"/>
              <a:ea typeface="Lato"/>
              <a:cs typeface="Lato"/>
              <a:sym typeface="Lato"/>
            </a:endParaRPr>
          </a:p>
        </p:txBody>
      </p:sp>
      <p:cxnSp>
        <p:nvCxnSpPr>
          <p:cNvPr id="233" name="Google Shape;233;p16"/>
          <p:cNvCxnSpPr>
            <a:stCxn id="228" idx="3"/>
            <a:endCxn id="229" idx="1"/>
          </p:cNvCxnSpPr>
          <p:nvPr/>
        </p:nvCxnSpPr>
        <p:spPr>
          <a:xfrm>
            <a:off x="1890825" y="1474475"/>
            <a:ext cx="185700" cy="600"/>
          </a:xfrm>
          <a:prstGeom prst="curvedConnector3">
            <a:avLst>
              <a:gd fmla="val 49975" name="adj1"/>
            </a:avLst>
          </a:prstGeom>
          <a:noFill/>
          <a:ln cap="flat" cmpd="sng" w="9525">
            <a:solidFill>
              <a:srgbClr val="134F5C"/>
            </a:solidFill>
            <a:prstDash val="solid"/>
            <a:round/>
            <a:headEnd len="sm" w="sm" type="none"/>
            <a:tailEnd len="med" w="med" type="triangle"/>
          </a:ln>
        </p:spPr>
      </p:cxnSp>
      <p:cxnSp>
        <p:nvCxnSpPr>
          <p:cNvPr id="234" name="Google Shape;234;p16"/>
          <p:cNvCxnSpPr/>
          <p:nvPr/>
        </p:nvCxnSpPr>
        <p:spPr>
          <a:xfrm>
            <a:off x="3543113" y="1448950"/>
            <a:ext cx="185700" cy="600"/>
          </a:xfrm>
          <a:prstGeom prst="curvedConnector3">
            <a:avLst>
              <a:gd fmla="val 49987" name="adj1"/>
            </a:avLst>
          </a:prstGeom>
          <a:noFill/>
          <a:ln cap="flat" cmpd="sng" w="9525">
            <a:solidFill>
              <a:srgbClr val="134F5C"/>
            </a:solidFill>
            <a:prstDash val="solid"/>
            <a:round/>
            <a:headEnd len="sm" w="sm" type="none"/>
            <a:tailEnd len="med" w="med" type="triangle"/>
          </a:ln>
        </p:spPr>
      </p:cxnSp>
      <p:cxnSp>
        <p:nvCxnSpPr>
          <p:cNvPr id="235" name="Google Shape;235;p16"/>
          <p:cNvCxnSpPr/>
          <p:nvPr/>
        </p:nvCxnSpPr>
        <p:spPr>
          <a:xfrm>
            <a:off x="5195269" y="1448950"/>
            <a:ext cx="185700" cy="600"/>
          </a:xfrm>
          <a:prstGeom prst="curvedConnector3">
            <a:avLst>
              <a:gd fmla="val 49987" name="adj1"/>
            </a:avLst>
          </a:prstGeom>
          <a:noFill/>
          <a:ln cap="flat" cmpd="sng" w="9525">
            <a:solidFill>
              <a:srgbClr val="134F5C"/>
            </a:solidFill>
            <a:prstDash val="solid"/>
            <a:round/>
            <a:headEnd len="sm" w="sm" type="none"/>
            <a:tailEnd len="med" w="med" type="triangle"/>
          </a:ln>
        </p:spPr>
      </p:cxnSp>
      <p:cxnSp>
        <p:nvCxnSpPr>
          <p:cNvPr id="236" name="Google Shape;236;p16"/>
          <p:cNvCxnSpPr/>
          <p:nvPr/>
        </p:nvCxnSpPr>
        <p:spPr>
          <a:xfrm>
            <a:off x="6847425" y="1448950"/>
            <a:ext cx="185700" cy="600"/>
          </a:xfrm>
          <a:prstGeom prst="curvedConnector3">
            <a:avLst>
              <a:gd fmla="val 49987" name="adj1"/>
            </a:avLst>
          </a:prstGeom>
          <a:noFill/>
          <a:ln cap="flat" cmpd="sng" w="9525">
            <a:solidFill>
              <a:srgbClr val="134F5C"/>
            </a:solidFill>
            <a:prstDash val="solid"/>
            <a:round/>
            <a:headEnd len="sm" w="sm" type="none"/>
            <a:tailEnd len="med" w="med" type="triangle"/>
          </a:ln>
        </p:spPr>
      </p:cxnSp>
      <p:sp>
        <p:nvSpPr>
          <p:cNvPr id="237" name="Google Shape;237;p16"/>
          <p:cNvSpPr txBox="1"/>
          <p:nvPr>
            <p:ph idx="1" type="body"/>
          </p:nvPr>
        </p:nvSpPr>
        <p:spPr>
          <a:xfrm>
            <a:off x="26950" y="2218725"/>
            <a:ext cx="9311700" cy="207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688"/>
              <a:buNone/>
            </a:pPr>
            <a:r>
              <a:rPr b="1" lang="en" sz="1450"/>
              <a:t>Key Components of Sustainable Growth:</a:t>
            </a:r>
            <a:endParaRPr b="1" sz="1450"/>
          </a:p>
          <a:p>
            <a:pPr indent="-320675" lvl="0" marL="457200" rtl="0" algn="l">
              <a:lnSpc>
                <a:spcPct val="100000"/>
              </a:lnSpc>
              <a:spcBef>
                <a:spcPts val="0"/>
              </a:spcBef>
              <a:spcAft>
                <a:spcPts val="0"/>
              </a:spcAft>
              <a:buSzPts val="1450"/>
              <a:buChar char="●"/>
            </a:pPr>
            <a:r>
              <a:rPr b="1" lang="en" sz="1450"/>
              <a:t>Data Enrichment:</a:t>
            </a:r>
            <a:r>
              <a:rPr lang="en" sz="1450"/>
              <a:t> Expand donor profiles with behavioral and demographic attributes.</a:t>
            </a:r>
            <a:endParaRPr sz="1450"/>
          </a:p>
          <a:p>
            <a:pPr indent="0" lvl="0" marL="457200" rtl="0" algn="l">
              <a:lnSpc>
                <a:spcPct val="100000"/>
              </a:lnSpc>
              <a:spcBef>
                <a:spcPts val="0"/>
              </a:spcBef>
              <a:spcAft>
                <a:spcPts val="0"/>
              </a:spcAft>
              <a:buSzPts val="1800"/>
              <a:buNone/>
            </a:pPr>
            <a:r>
              <a:t/>
            </a:r>
            <a:endParaRPr sz="600"/>
          </a:p>
          <a:p>
            <a:pPr indent="-320675" lvl="0" marL="457200" rtl="0" algn="l">
              <a:lnSpc>
                <a:spcPct val="100000"/>
              </a:lnSpc>
              <a:spcBef>
                <a:spcPts val="0"/>
              </a:spcBef>
              <a:spcAft>
                <a:spcPts val="0"/>
              </a:spcAft>
              <a:buSzPts val="1450"/>
              <a:buChar char="●"/>
            </a:pPr>
            <a:r>
              <a:rPr b="1" lang="en" sz="1450"/>
              <a:t>Predictive Automation:</a:t>
            </a:r>
            <a:r>
              <a:rPr lang="en" sz="1450"/>
              <a:t> Implement automated tools to continuously forecast donation behaviors.</a:t>
            </a:r>
            <a:endParaRPr sz="1450"/>
          </a:p>
          <a:p>
            <a:pPr indent="0" lvl="0" marL="457200" rtl="0" algn="l">
              <a:lnSpc>
                <a:spcPct val="100000"/>
              </a:lnSpc>
              <a:spcBef>
                <a:spcPts val="0"/>
              </a:spcBef>
              <a:spcAft>
                <a:spcPts val="0"/>
              </a:spcAft>
              <a:buSzPts val="1800"/>
              <a:buNone/>
            </a:pPr>
            <a:r>
              <a:t/>
            </a:r>
            <a:endParaRPr b="1" sz="600"/>
          </a:p>
          <a:p>
            <a:pPr indent="-320675" lvl="0" marL="457200" rtl="0" algn="l">
              <a:lnSpc>
                <a:spcPct val="100000"/>
              </a:lnSpc>
              <a:spcBef>
                <a:spcPts val="0"/>
              </a:spcBef>
              <a:spcAft>
                <a:spcPts val="0"/>
              </a:spcAft>
              <a:buSzPts val="1450"/>
              <a:buChar char="●"/>
            </a:pPr>
            <a:r>
              <a:rPr b="1" lang="en" sz="1450"/>
              <a:t>Insight-Driven Campaigns: </a:t>
            </a:r>
            <a:r>
              <a:rPr lang="en" sz="1450"/>
              <a:t>Design flexible engagement strategies based on predictive outputs.</a:t>
            </a:r>
            <a:endParaRPr sz="1450"/>
          </a:p>
          <a:p>
            <a:pPr indent="0" lvl="0" marL="457200" rtl="0" algn="l">
              <a:lnSpc>
                <a:spcPct val="100000"/>
              </a:lnSpc>
              <a:spcBef>
                <a:spcPts val="0"/>
              </a:spcBef>
              <a:spcAft>
                <a:spcPts val="0"/>
              </a:spcAft>
              <a:buSzPts val="1800"/>
              <a:buNone/>
            </a:pPr>
            <a:r>
              <a:t/>
            </a:r>
            <a:endParaRPr b="1" sz="600"/>
          </a:p>
          <a:p>
            <a:pPr indent="-320675" lvl="0" marL="457200" rtl="0" algn="l">
              <a:lnSpc>
                <a:spcPct val="100000"/>
              </a:lnSpc>
              <a:spcBef>
                <a:spcPts val="0"/>
              </a:spcBef>
              <a:spcAft>
                <a:spcPts val="0"/>
              </a:spcAft>
              <a:buSzPts val="1450"/>
              <a:buChar char="●"/>
            </a:pPr>
            <a:r>
              <a:rPr b="1" lang="en" sz="1450"/>
              <a:t>Continuous Learning: </a:t>
            </a:r>
            <a:r>
              <a:rPr lang="en" sz="1450"/>
              <a:t>Retrain models regularly with new data to improve performance.</a:t>
            </a:r>
            <a:endParaRPr sz="1450"/>
          </a:p>
          <a:p>
            <a:pPr indent="0" lvl="0" marL="0" rtl="0" algn="l">
              <a:lnSpc>
                <a:spcPct val="100000"/>
              </a:lnSpc>
              <a:spcBef>
                <a:spcPts val="0"/>
              </a:spcBef>
              <a:spcAft>
                <a:spcPts val="0"/>
              </a:spcAft>
              <a:buSzPts val="1800"/>
              <a:buNone/>
            </a:pPr>
            <a:r>
              <a:t/>
            </a:r>
            <a:endParaRPr sz="600"/>
          </a:p>
          <a:p>
            <a:pPr indent="-320675" lvl="0" marL="457200" rtl="0" algn="l">
              <a:lnSpc>
                <a:spcPct val="100000"/>
              </a:lnSpc>
              <a:spcBef>
                <a:spcPts val="0"/>
              </a:spcBef>
              <a:spcAft>
                <a:spcPts val="0"/>
              </a:spcAft>
              <a:buSzPts val="1450"/>
              <a:buChar char="●"/>
            </a:pPr>
            <a:r>
              <a:rPr b="1" lang="en" sz="1450"/>
              <a:t>CRM Integration:</a:t>
            </a:r>
            <a:r>
              <a:rPr lang="en" sz="1450"/>
              <a:t> Embed models into CRM workflows and annual fundraising plans.</a:t>
            </a:r>
            <a:endParaRPr sz="14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7"/>
          <p:cNvSpPr txBox="1"/>
          <p:nvPr>
            <p:ph type="title"/>
          </p:nvPr>
        </p:nvSpPr>
        <p:spPr>
          <a:xfrm>
            <a:off x="311700" y="2926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Impact Projection – Future Outlook</a:t>
            </a:r>
            <a:endParaRPr/>
          </a:p>
        </p:txBody>
      </p:sp>
      <p:sp>
        <p:nvSpPr>
          <p:cNvPr id="243" name="Google Shape;243;p17"/>
          <p:cNvSpPr txBox="1"/>
          <p:nvPr>
            <p:ph idx="1" type="body"/>
          </p:nvPr>
        </p:nvSpPr>
        <p:spPr>
          <a:xfrm>
            <a:off x="311700" y="1037725"/>
            <a:ext cx="4467900" cy="3927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450"/>
              <a:t>Projected Impact of Targeted Engagement</a:t>
            </a:r>
            <a:endParaRPr b="1" sz="1450"/>
          </a:p>
          <a:p>
            <a:pPr indent="-320675" lvl="0" marL="457200" marR="0" rtl="0" algn="l">
              <a:lnSpc>
                <a:spcPct val="115000"/>
              </a:lnSpc>
              <a:spcBef>
                <a:spcPts val="0"/>
              </a:spcBef>
              <a:spcAft>
                <a:spcPts val="0"/>
              </a:spcAft>
              <a:buSzPts val="1450"/>
              <a:buChar char="●"/>
            </a:pPr>
            <a:r>
              <a:rPr b="1" lang="en" sz="1450"/>
              <a:t>Boost Donations: </a:t>
            </a:r>
            <a:r>
              <a:rPr lang="en" sz="1450"/>
              <a:t>Focus on high-value donors in Scottsdale, Phoenix, and Mesa (70% of total giving).</a:t>
            </a:r>
            <a:endParaRPr sz="1450"/>
          </a:p>
          <a:p>
            <a:pPr indent="0" lvl="0" marL="0" marR="0" rtl="0" algn="l">
              <a:lnSpc>
                <a:spcPct val="115000"/>
              </a:lnSpc>
              <a:spcBef>
                <a:spcPts val="0"/>
              </a:spcBef>
              <a:spcAft>
                <a:spcPts val="0"/>
              </a:spcAft>
              <a:buSzPts val="1800"/>
              <a:buNone/>
            </a:pPr>
            <a:r>
              <a:t/>
            </a:r>
            <a:endParaRPr sz="600"/>
          </a:p>
          <a:p>
            <a:pPr indent="-320675" lvl="0" marL="457200" marR="0" rtl="0" algn="l">
              <a:lnSpc>
                <a:spcPct val="115000"/>
              </a:lnSpc>
              <a:spcBef>
                <a:spcPts val="0"/>
              </a:spcBef>
              <a:spcAft>
                <a:spcPts val="0"/>
              </a:spcAft>
              <a:buSzPts val="1450"/>
              <a:buChar char="●"/>
            </a:pPr>
            <a:r>
              <a:rPr b="1" lang="en" sz="1450"/>
              <a:t>Retain Top Donor: </a:t>
            </a:r>
            <a:r>
              <a:rPr lang="en" sz="1450"/>
              <a:t>Strengthen loyalty using behavioral profiles (RFM).</a:t>
            </a:r>
            <a:endParaRPr sz="1450"/>
          </a:p>
          <a:p>
            <a:pPr indent="0" lvl="0" marL="457200" marR="0" rtl="0" algn="l">
              <a:lnSpc>
                <a:spcPct val="115000"/>
              </a:lnSpc>
              <a:spcBef>
                <a:spcPts val="0"/>
              </a:spcBef>
              <a:spcAft>
                <a:spcPts val="0"/>
              </a:spcAft>
              <a:buSzPts val="1800"/>
              <a:buNone/>
            </a:pPr>
            <a:r>
              <a:t/>
            </a:r>
            <a:endParaRPr sz="600"/>
          </a:p>
          <a:p>
            <a:pPr indent="-320675" lvl="0" marL="457200" marR="0" rtl="0" algn="l">
              <a:lnSpc>
                <a:spcPct val="115000"/>
              </a:lnSpc>
              <a:spcBef>
                <a:spcPts val="0"/>
              </a:spcBef>
              <a:spcAft>
                <a:spcPts val="0"/>
              </a:spcAft>
              <a:buSzPts val="1450"/>
              <a:buChar char="●"/>
            </a:pPr>
            <a:r>
              <a:rPr b="1" lang="en" sz="1450"/>
              <a:t>Campaign Efficiency: </a:t>
            </a:r>
            <a:r>
              <a:rPr lang="en" sz="1450"/>
              <a:t>Prioritize high-ROI cities and donor segments.</a:t>
            </a:r>
            <a:endParaRPr sz="1450"/>
          </a:p>
          <a:p>
            <a:pPr indent="0" lvl="0" marL="457200" marR="0" rtl="0" algn="l">
              <a:lnSpc>
                <a:spcPct val="115000"/>
              </a:lnSpc>
              <a:spcBef>
                <a:spcPts val="0"/>
              </a:spcBef>
              <a:spcAft>
                <a:spcPts val="0"/>
              </a:spcAft>
              <a:buSzPts val="1800"/>
              <a:buNone/>
            </a:pPr>
            <a:r>
              <a:t/>
            </a:r>
            <a:endParaRPr sz="600"/>
          </a:p>
          <a:p>
            <a:pPr indent="-320675" lvl="0" marL="457200" marR="0" rtl="0" algn="l">
              <a:lnSpc>
                <a:spcPct val="115000"/>
              </a:lnSpc>
              <a:spcBef>
                <a:spcPts val="0"/>
              </a:spcBef>
              <a:spcAft>
                <a:spcPts val="0"/>
              </a:spcAft>
              <a:buSzPts val="1450"/>
              <a:buChar char="●"/>
            </a:pPr>
            <a:r>
              <a:rPr b="1" lang="en" sz="1450"/>
              <a:t>Expand Donor Base: </a:t>
            </a:r>
            <a:r>
              <a:rPr lang="en" sz="1450"/>
              <a:t>Inclusion of underrepresented groups, broadening community support.</a:t>
            </a:r>
            <a:endParaRPr sz="1450"/>
          </a:p>
          <a:p>
            <a:pPr indent="0" lvl="0" marL="457200" marR="0" rtl="0" algn="l">
              <a:lnSpc>
                <a:spcPct val="115000"/>
              </a:lnSpc>
              <a:spcBef>
                <a:spcPts val="0"/>
              </a:spcBef>
              <a:spcAft>
                <a:spcPts val="0"/>
              </a:spcAft>
              <a:buSzPts val="1800"/>
              <a:buNone/>
            </a:pPr>
            <a:r>
              <a:t/>
            </a:r>
            <a:endParaRPr sz="600"/>
          </a:p>
          <a:p>
            <a:pPr indent="-320675" lvl="0" marL="457200" marR="0" rtl="0" algn="l">
              <a:lnSpc>
                <a:spcPct val="115000"/>
              </a:lnSpc>
              <a:spcBef>
                <a:spcPts val="0"/>
              </a:spcBef>
              <a:spcAft>
                <a:spcPts val="0"/>
              </a:spcAft>
              <a:buSzPts val="1450"/>
              <a:buChar char="●"/>
            </a:pPr>
            <a:r>
              <a:rPr b="1" lang="en" sz="1450"/>
              <a:t>Data-Driven Decision Making: </a:t>
            </a:r>
            <a:r>
              <a:rPr lang="en" sz="1450"/>
              <a:t>All forecasts are based on behavioral modeling.</a:t>
            </a:r>
            <a:endParaRPr sz="1450"/>
          </a:p>
        </p:txBody>
      </p:sp>
      <p:pic>
        <p:nvPicPr>
          <p:cNvPr id="244" name="Google Shape;244;p17"/>
          <p:cNvPicPr preferRelativeResize="0"/>
          <p:nvPr/>
        </p:nvPicPr>
        <p:blipFill rotWithShape="1">
          <a:blip r:embed="rId3">
            <a:alphaModFix/>
          </a:blip>
          <a:srcRect b="0" l="0" r="0" t="0"/>
          <a:stretch/>
        </p:blipFill>
        <p:spPr>
          <a:xfrm>
            <a:off x="5812450" y="740125"/>
            <a:ext cx="3205451" cy="1854599"/>
          </a:xfrm>
          <a:prstGeom prst="rect">
            <a:avLst/>
          </a:prstGeom>
          <a:noFill/>
          <a:ln>
            <a:noFill/>
          </a:ln>
          <a:effectLst>
            <a:outerShdw blurRad="57150" rotWithShape="0" algn="bl" dir="5400000" dist="19050">
              <a:srgbClr val="000000">
                <a:alpha val="49803"/>
              </a:srgbClr>
            </a:outerShdw>
          </a:effectLst>
        </p:spPr>
      </p:pic>
      <p:graphicFrame>
        <p:nvGraphicFramePr>
          <p:cNvPr id="245" name="Google Shape;245;p17"/>
          <p:cNvGraphicFramePr/>
          <p:nvPr/>
        </p:nvGraphicFramePr>
        <p:xfrm>
          <a:off x="4988029" y="2668550"/>
          <a:ext cx="3000000" cy="3000000"/>
        </p:xfrm>
        <a:graphic>
          <a:graphicData uri="http://schemas.openxmlformats.org/drawingml/2006/table">
            <a:tbl>
              <a:tblPr>
                <a:noFill/>
                <a:tableStyleId>{0F2147A7-A486-4373-97D6-757323923288}</a:tableStyleId>
              </a:tblPr>
              <a:tblGrid>
                <a:gridCol w="877100"/>
                <a:gridCol w="807775"/>
                <a:gridCol w="2334200"/>
              </a:tblGrid>
              <a:tr h="469300">
                <a:tc>
                  <a:txBody>
                    <a:bodyPr/>
                    <a:lstStyle/>
                    <a:p>
                      <a:pPr indent="0" lvl="0" marL="0" marR="0" rtl="0" algn="ctr">
                        <a:lnSpc>
                          <a:spcPct val="115000"/>
                        </a:lnSpc>
                        <a:spcBef>
                          <a:spcPts val="0"/>
                        </a:spcBef>
                        <a:spcAft>
                          <a:spcPts val="0"/>
                        </a:spcAft>
                        <a:buClr>
                          <a:srgbClr val="000000"/>
                        </a:buClr>
                        <a:buSzPts val="900"/>
                        <a:buFont typeface="Arial"/>
                        <a:buNone/>
                      </a:pPr>
                      <a:r>
                        <a:rPr b="1" lang="en" sz="900" u="none" cap="none" strike="noStrike">
                          <a:latin typeface="Open Sans"/>
                          <a:ea typeface="Open Sans"/>
                          <a:cs typeface="Open Sans"/>
                          <a:sym typeface="Open Sans"/>
                        </a:rPr>
                        <a:t>Scenario</a:t>
                      </a:r>
                      <a:endParaRPr b="1" sz="90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AEC4D7"/>
                    </a:solidFill>
                  </a:tcPr>
                </a:tc>
                <a:tc>
                  <a:txBody>
                    <a:bodyPr/>
                    <a:lstStyle/>
                    <a:p>
                      <a:pPr indent="0" lvl="0" marL="0" marR="0" rtl="0" algn="ctr">
                        <a:lnSpc>
                          <a:spcPct val="115000"/>
                        </a:lnSpc>
                        <a:spcBef>
                          <a:spcPts val="0"/>
                        </a:spcBef>
                        <a:spcAft>
                          <a:spcPts val="0"/>
                        </a:spcAft>
                        <a:buClr>
                          <a:srgbClr val="000000"/>
                        </a:buClr>
                        <a:buSzPts val="900"/>
                        <a:buFont typeface="Arial"/>
                        <a:buNone/>
                      </a:pPr>
                      <a:r>
                        <a:rPr b="1" lang="en" sz="900" u="none" cap="none" strike="noStrike">
                          <a:latin typeface="Open Sans"/>
                          <a:ea typeface="Open Sans"/>
                          <a:cs typeface="Open Sans"/>
                          <a:sym typeface="Open Sans"/>
                        </a:rPr>
                        <a:t>Projected Donation</a:t>
                      </a:r>
                      <a:endParaRPr b="1" sz="90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AEC4D7"/>
                    </a:solidFill>
                  </a:tcPr>
                </a:tc>
                <a:tc>
                  <a:txBody>
                    <a:bodyPr/>
                    <a:lstStyle/>
                    <a:p>
                      <a:pPr indent="0" lvl="0" marL="0" marR="0" rtl="0" algn="ctr">
                        <a:lnSpc>
                          <a:spcPct val="115000"/>
                        </a:lnSpc>
                        <a:spcBef>
                          <a:spcPts val="0"/>
                        </a:spcBef>
                        <a:spcAft>
                          <a:spcPts val="0"/>
                        </a:spcAft>
                        <a:buClr>
                          <a:srgbClr val="000000"/>
                        </a:buClr>
                        <a:buSzPts val="900"/>
                        <a:buFont typeface="Arial"/>
                        <a:buNone/>
                      </a:pPr>
                      <a:r>
                        <a:rPr b="1" lang="en" sz="900" u="none" cap="none" strike="noStrike">
                          <a:latin typeface="Open Sans"/>
                          <a:ea typeface="Open Sans"/>
                          <a:cs typeface="Open Sans"/>
                          <a:sym typeface="Open Sans"/>
                        </a:rPr>
                        <a:t>Strategic Role</a:t>
                      </a:r>
                      <a:endParaRPr b="1" sz="90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AEC4D7"/>
                    </a:solidFill>
                  </a:tcPr>
                </a:tc>
              </a:tr>
              <a:tr h="299250">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latin typeface="Open Sans"/>
                          <a:ea typeface="Open Sans"/>
                          <a:cs typeface="Open Sans"/>
                          <a:sym typeface="Open Sans"/>
                        </a:rPr>
                        <a:t>2024 Actual</a:t>
                      </a:r>
                      <a:endParaRPr b="1" sz="90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latin typeface="Open Sans"/>
                          <a:ea typeface="Open Sans"/>
                          <a:cs typeface="Open Sans"/>
                          <a:sym typeface="Open Sans"/>
                        </a:rPr>
                        <a:t>$1,017,075</a:t>
                      </a:r>
                      <a:endParaRPr sz="90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latin typeface="Open Sans"/>
                          <a:ea typeface="Open Sans"/>
                          <a:cs typeface="Open Sans"/>
                          <a:sym typeface="Open Sans"/>
                        </a:rPr>
                        <a:t>Benchmark for comparison</a:t>
                      </a:r>
                      <a:endParaRPr sz="90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435300">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latin typeface="Open Sans"/>
                          <a:ea typeface="Open Sans"/>
                          <a:cs typeface="Open Sans"/>
                          <a:sym typeface="Open Sans"/>
                        </a:rPr>
                        <a:t>Base Forecast</a:t>
                      </a:r>
                      <a:endParaRPr b="1" sz="90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latin typeface="Open Sans"/>
                          <a:ea typeface="Open Sans"/>
                          <a:cs typeface="Open Sans"/>
                          <a:sym typeface="Open Sans"/>
                        </a:rPr>
                        <a:t>$570,783</a:t>
                      </a:r>
                      <a:endParaRPr sz="90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latin typeface="Open Sans"/>
                          <a:ea typeface="Open Sans"/>
                          <a:cs typeface="Open Sans"/>
                          <a:sym typeface="Open Sans"/>
                        </a:rPr>
                        <a:t>Risk scenario if high-value donor loss continues</a:t>
                      </a:r>
                      <a:endParaRPr sz="90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435300">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latin typeface="Open Sans"/>
                          <a:ea typeface="Open Sans"/>
                          <a:cs typeface="Open Sans"/>
                          <a:sym typeface="Open Sans"/>
                        </a:rPr>
                        <a:t>Sustained High-Value</a:t>
                      </a:r>
                      <a:endParaRPr b="1" sz="90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latin typeface="Open Sans"/>
                          <a:ea typeface="Open Sans"/>
                          <a:cs typeface="Open Sans"/>
                          <a:sym typeface="Open Sans"/>
                        </a:rPr>
                        <a:t>$1,476,841</a:t>
                      </a:r>
                      <a:endParaRPr sz="90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latin typeface="Open Sans"/>
                          <a:ea typeface="Open Sans"/>
                          <a:cs typeface="Open Sans"/>
                          <a:sym typeface="Open Sans"/>
                        </a:rPr>
                        <a:t>Target scenario if we retain current high-value donors</a:t>
                      </a:r>
                      <a:endParaRPr sz="90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r h="435300">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latin typeface="Open Sans"/>
                          <a:ea typeface="Open Sans"/>
                          <a:cs typeface="Open Sans"/>
                          <a:sym typeface="Open Sans"/>
                        </a:rPr>
                        <a:t>Optimistic (+10%)</a:t>
                      </a:r>
                      <a:endParaRPr b="1" sz="90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latin typeface="Open Sans"/>
                          <a:ea typeface="Open Sans"/>
                          <a:cs typeface="Open Sans"/>
                          <a:sym typeface="Open Sans"/>
                        </a:rPr>
                        <a:t>$1,624,525</a:t>
                      </a:r>
                      <a:endParaRPr sz="90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latin typeface="Open Sans"/>
                          <a:ea typeface="Open Sans"/>
                          <a:cs typeface="Open Sans"/>
                          <a:sym typeface="Open Sans"/>
                        </a:rPr>
                        <a:t>Opportunity if strategies improve loyalty</a:t>
                      </a:r>
                      <a:endParaRPr sz="900" u="none" cap="none" strike="noStrike">
                        <a:latin typeface="Open Sans"/>
                        <a:ea typeface="Open Sans"/>
                        <a:cs typeface="Open Sans"/>
                        <a:sym typeface="Open Sans"/>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8"/>
          <p:cNvSpPr txBox="1"/>
          <p:nvPr>
            <p:ph type="title"/>
          </p:nvPr>
        </p:nvSpPr>
        <p:spPr>
          <a:xfrm>
            <a:off x="311700" y="2926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Conclusion</a:t>
            </a:r>
            <a:endParaRPr/>
          </a:p>
        </p:txBody>
      </p:sp>
      <p:sp>
        <p:nvSpPr>
          <p:cNvPr id="251" name="Google Shape;251;p18"/>
          <p:cNvSpPr txBox="1"/>
          <p:nvPr>
            <p:ph idx="1" type="body"/>
          </p:nvPr>
        </p:nvSpPr>
        <p:spPr>
          <a:xfrm>
            <a:off x="235500" y="1266325"/>
            <a:ext cx="8947800" cy="3302700"/>
          </a:xfrm>
          <a:prstGeom prst="rect">
            <a:avLst/>
          </a:prstGeom>
          <a:noFill/>
          <a:ln>
            <a:noFill/>
          </a:ln>
        </p:spPr>
        <p:txBody>
          <a:bodyPr anchorCtr="0" anchor="t" bIns="91425" lIns="91425" spcFirstLastPara="1" rIns="91425" wrap="square" tIns="91425">
            <a:normAutofit/>
          </a:bodyPr>
          <a:lstStyle/>
          <a:p>
            <a:pPr indent="-298450" lvl="0" marL="457200" rtl="0" algn="l">
              <a:lnSpc>
                <a:spcPct val="115000"/>
              </a:lnSpc>
              <a:spcBef>
                <a:spcPts val="1200"/>
              </a:spcBef>
              <a:spcAft>
                <a:spcPts val="0"/>
              </a:spcAft>
              <a:buClr>
                <a:srgbClr val="000000"/>
              </a:buClr>
              <a:buSzPts val="1100"/>
              <a:buFont typeface="Arial"/>
              <a:buChar char="●"/>
            </a:pPr>
            <a:r>
              <a:rPr lang="en"/>
              <a:t>The project delivered a data-driven roadmap for optimized fundraising.</a:t>
            </a:r>
            <a:endParaRPr/>
          </a:p>
          <a:p>
            <a:pPr indent="-298450" lvl="0" marL="457200" rtl="0" algn="l">
              <a:lnSpc>
                <a:spcPct val="115000"/>
              </a:lnSpc>
              <a:spcBef>
                <a:spcPts val="1000"/>
              </a:spcBef>
              <a:spcAft>
                <a:spcPts val="0"/>
              </a:spcAft>
              <a:buClr>
                <a:srgbClr val="000000"/>
              </a:buClr>
              <a:buSzPts val="1100"/>
              <a:buFont typeface="Arial"/>
              <a:buChar char="●"/>
            </a:pPr>
            <a:r>
              <a:rPr lang="en"/>
              <a:t>Key focus: maximize ROI by concentrating efforts on Phoenix and Scottsdale.</a:t>
            </a:r>
            <a:endParaRPr/>
          </a:p>
          <a:p>
            <a:pPr indent="-298450" lvl="0" marL="457200" rtl="0" algn="l">
              <a:lnSpc>
                <a:spcPct val="115000"/>
              </a:lnSpc>
              <a:spcBef>
                <a:spcPts val="1000"/>
              </a:spcBef>
              <a:spcAft>
                <a:spcPts val="0"/>
              </a:spcAft>
              <a:buClr>
                <a:srgbClr val="000000"/>
              </a:buClr>
              <a:buSzPts val="1100"/>
              <a:buFont typeface="Arial"/>
              <a:buChar char="●"/>
            </a:pPr>
            <a:r>
              <a:rPr lang="en"/>
              <a:t>Build sustainable growth by diversifying engagement and adopting predictive insights.</a:t>
            </a:r>
            <a:endParaRPr/>
          </a:p>
          <a:p>
            <a:pPr indent="-298450" lvl="0" marL="457200" rtl="0" algn="l">
              <a:lnSpc>
                <a:spcPct val="115000"/>
              </a:lnSpc>
              <a:spcBef>
                <a:spcPts val="1200"/>
              </a:spcBef>
              <a:spcAft>
                <a:spcPts val="1000"/>
              </a:spcAft>
              <a:buClr>
                <a:srgbClr val="000000"/>
              </a:buClr>
              <a:buSzPts val="1100"/>
              <a:buFont typeface="Arial"/>
              <a:buChar char="●"/>
            </a:pPr>
            <a:r>
              <a:rPr lang="en"/>
              <a:t>Combining short-term actions and long-term strategies will empower the Grand Canyon Council to better support the youth of Arizona.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9"/>
          <p:cNvSpPr txBox="1"/>
          <p:nvPr>
            <p:ph type="title"/>
          </p:nvPr>
        </p:nvSpPr>
        <p:spPr>
          <a:xfrm>
            <a:off x="311700" y="2926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Feedback and Changes</a:t>
            </a:r>
            <a:endParaRPr/>
          </a:p>
        </p:txBody>
      </p:sp>
      <p:sp>
        <p:nvSpPr>
          <p:cNvPr id="257" name="Google Shape;257;p19"/>
          <p:cNvSpPr txBox="1"/>
          <p:nvPr>
            <p:ph idx="1" type="body"/>
          </p:nvPr>
        </p:nvSpPr>
        <p:spPr>
          <a:xfrm>
            <a:off x="235500" y="1266325"/>
            <a:ext cx="8947800" cy="33027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rgbClr val="000000"/>
              </a:buClr>
              <a:buSzPts val="1500"/>
              <a:buFont typeface="Open Sans"/>
              <a:buChar char="●"/>
            </a:pPr>
            <a:r>
              <a:rPr lang="en" sz="1500">
                <a:solidFill>
                  <a:srgbClr val="000000"/>
                </a:solidFill>
              </a:rPr>
              <a:t>Movement of slides to better facilitate the flow of information to the client in a more logical and comprehensible manner. (“Data Challenges and Solution”(slide) moved to being earlier in presentation.) </a:t>
            </a:r>
            <a:endParaRPr sz="1500">
              <a:solidFill>
                <a:srgbClr val="000000"/>
              </a:solidFill>
            </a:endParaRPr>
          </a:p>
          <a:p>
            <a:pPr indent="0" lvl="0" marL="457200" rtl="0" algn="l">
              <a:lnSpc>
                <a:spcPct val="115000"/>
              </a:lnSpc>
              <a:spcBef>
                <a:spcPts val="0"/>
              </a:spcBef>
              <a:spcAft>
                <a:spcPts val="0"/>
              </a:spcAft>
              <a:buSzPts val="1800"/>
              <a:buNone/>
            </a:pPr>
            <a:r>
              <a:rPr lang="en" sz="1500">
                <a:solidFill>
                  <a:srgbClr val="000000"/>
                </a:solidFill>
              </a:rPr>
              <a:t>   </a:t>
            </a:r>
            <a:endParaRPr sz="1500">
              <a:solidFill>
                <a:srgbClr val="000000"/>
              </a:solidFill>
            </a:endParaRPr>
          </a:p>
          <a:p>
            <a:pPr indent="-323850" lvl="0" marL="457200" rtl="0" algn="l">
              <a:lnSpc>
                <a:spcPct val="115000"/>
              </a:lnSpc>
              <a:spcBef>
                <a:spcPts val="0"/>
              </a:spcBef>
              <a:spcAft>
                <a:spcPts val="0"/>
              </a:spcAft>
              <a:buClr>
                <a:srgbClr val="000000"/>
              </a:buClr>
              <a:buSzPts val="1500"/>
              <a:buFont typeface="Open Sans"/>
              <a:buChar char="●"/>
            </a:pPr>
            <a:r>
              <a:rPr lang="en" sz="1500">
                <a:solidFill>
                  <a:srgbClr val="000000"/>
                </a:solidFill>
              </a:rPr>
              <a:t>Implemented feedback on keypoints in our presentation. (RFM based slide broken into two slides with clarifying information added, thus allowing critical information to be more easily comprehensible and useful to the client.)</a:t>
            </a:r>
            <a:endParaRPr sz="1500">
              <a:solidFill>
                <a:srgbClr val="000000"/>
              </a:solidFill>
            </a:endParaRPr>
          </a:p>
          <a:p>
            <a:pPr indent="0" lvl="0" marL="0" rtl="0" algn="l">
              <a:lnSpc>
                <a:spcPct val="115000"/>
              </a:lnSpc>
              <a:spcBef>
                <a:spcPts val="0"/>
              </a:spcBef>
              <a:spcAft>
                <a:spcPts val="0"/>
              </a:spcAft>
              <a:buSzPts val="1800"/>
              <a:buNone/>
            </a:pPr>
            <a:r>
              <a:t/>
            </a:r>
            <a:endParaRPr sz="1500">
              <a:solidFill>
                <a:srgbClr val="000000"/>
              </a:solidFill>
            </a:endParaRPr>
          </a:p>
          <a:p>
            <a:pPr indent="-323850" lvl="0" marL="457200" rtl="0" algn="l">
              <a:lnSpc>
                <a:spcPct val="115000"/>
              </a:lnSpc>
              <a:spcBef>
                <a:spcPts val="0"/>
              </a:spcBef>
              <a:spcAft>
                <a:spcPts val="0"/>
              </a:spcAft>
              <a:buClr>
                <a:srgbClr val="000000"/>
              </a:buClr>
              <a:buSzPts val="1500"/>
              <a:buFont typeface="Open Sans"/>
              <a:buChar char="●"/>
            </a:pPr>
            <a:r>
              <a:rPr lang="en" sz="1500">
                <a:solidFill>
                  <a:srgbClr val="000000"/>
                </a:solidFill>
              </a:rPr>
              <a:t>General visual improvements. (Removed unnecessary decimal places, used cleaner/preferred scales for graphs as well as removed some complex visuals that were beyond what was necessary for the client.)</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2926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RFM Scoring Criteria</a:t>
            </a:r>
            <a:endParaRPr/>
          </a:p>
        </p:txBody>
      </p:sp>
      <p:graphicFrame>
        <p:nvGraphicFramePr>
          <p:cNvPr id="73" name="Google Shape;73;p2"/>
          <p:cNvGraphicFramePr/>
          <p:nvPr/>
        </p:nvGraphicFramePr>
        <p:xfrm>
          <a:off x="175400" y="1328150"/>
          <a:ext cx="3000000" cy="3000000"/>
        </p:xfrm>
        <a:graphic>
          <a:graphicData uri="http://schemas.openxmlformats.org/drawingml/2006/table">
            <a:tbl>
              <a:tblPr>
                <a:noFill/>
                <a:tableStyleId>{0F2147A7-A486-4373-97D6-757323923288}</a:tableStyleId>
              </a:tblPr>
              <a:tblGrid>
                <a:gridCol w="1181475"/>
                <a:gridCol w="1925625"/>
                <a:gridCol w="1183050"/>
                <a:gridCol w="1080725"/>
                <a:gridCol w="1080725"/>
                <a:gridCol w="2341600"/>
              </a:tblGrid>
              <a:tr h="100000">
                <a:tc>
                  <a:txBody>
                    <a:bodyPr/>
                    <a:lstStyle/>
                    <a:p>
                      <a:pPr indent="0" lvl="0" marL="0" marR="0" rtl="0" algn="ctr">
                        <a:lnSpc>
                          <a:spcPct val="115000"/>
                        </a:lnSpc>
                        <a:spcBef>
                          <a:spcPts val="0"/>
                        </a:spcBef>
                        <a:spcAft>
                          <a:spcPts val="0"/>
                        </a:spcAft>
                        <a:buClr>
                          <a:srgbClr val="000000"/>
                        </a:buClr>
                        <a:buSzPts val="1500"/>
                        <a:buFont typeface="Arial"/>
                        <a:buNone/>
                      </a:pPr>
                      <a:r>
                        <a:rPr b="1" lang="en" sz="1500" u="none" cap="none" strike="noStrike"/>
                        <a:t>Metric</a:t>
                      </a:r>
                      <a:endParaRPr b="1"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FE2F3"/>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 sz="1500" u="none" cap="none" strike="noStrike"/>
                        <a:t>Score 5</a:t>
                      </a:r>
                      <a:endParaRPr b="1"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FE2F3"/>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 sz="1500" u="none" cap="none" strike="noStrike"/>
                        <a:t>Score 4</a:t>
                      </a:r>
                      <a:endParaRPr b="1"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FE2F3"/>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 sz="1500" u="none" cap="none" strike="noStrike"/>
                        <a:t>Score 3</a:t>
                      </a:r>
                      <a:endParaRPr b="1"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FE2F3"/>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 sz="1500" u="none" cap="none" strike="noStrike"/>
                        <a:t>Score 2</a:t>
                      </a:r>
                      <a:endParaRPr b="1"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FE2F3"/>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 sz="1500" u="none" cap="none" strike="noStrike"/>
                        <a:t>Score 1</a:t>
                      </a:r>
                      <a:endParaRPr b="1"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FE2F3"/>
                    </a:solidFill>
                  </a:tcPr>
                </a:tc>
              </a:tr>
              <a:tr h="200025">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Recency</a:t>
                      </a:r>
                      <a:endParaRPr b="1"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AEC4D7"/>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t>Most recent 20%</a:t>
                      </a:r>
                      <a:endParaRPr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t>20%-40%</a:t>
                      </a:r>
                      <a:endParaRPr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t>40%-60%</a:t>
                      </a:r>
                      <a:endParaRPr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t>60%-80%</a:t>
                      </a:r>
                      <a:endParaRPr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t>Oldest 20%</a:t>
                      </a:r>
                      <a:endParaRPr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r>
              <a:tr h="200025">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Frequency</a:t>
                      </a:r>
                      <a:endParaRPr b="1"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AEC4D7"/>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t>Most frequent 20%</a:t>
                      </a:r>
                      <a:endParaRPr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t>20%-40%</a:t>
                      </a:r>
                      <a:endParaRPr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t>40%-60%</a:t>
                      </a:r>
                      <a:endParaRPr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t>60%-80%</a:t>
                      </a:r>
                      <a:endParaRPr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t>Least frequent 20%</a:t>
                      </a:r>
                      <a:endParaRPr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r>
              <a:tr h="200025">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Monetary</a:t>
                      </a:r>
                      <a:endParaRPr b="1"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AEC4D7"/>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t>Top 20% spenders</a:t>
                      </a:r>
                      <a:endParaRPr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t>20%-40%</a:t>
                      </a:r>
                      <a:endParaRPr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t>40%-60%</a:t>
                      </a:r>
                      <a:endParaRPr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t>60%-80%</a:t>
                      </a:r>
                      <a:endParaRPr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t>Bottom 20% spenders</a:t>
                      </a:r>
                      <a:endParaRPr sz="15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r>
            </a:tbl>
          </a:graphicData>
        </a:graphic>
      </p:graphicFrame>
      <p:sp>
        <p:nvSpPr>
          <p:cNvPr id="74" name="Google Shape;74;p2"/>
          <p:cNvSpPr txBox="1"/>
          <p:nvPr/>
        </p:nvSpPr>
        <p:spPr>
          <a:xfrm>
            <a:off x="464850" y="3205675"/>
            <a:ext cx="8214300" cy="14874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dk2"/>
              </a:buClr>
              <a:buSzPts val="1500"/>
              <a:buFont typeface="Open Sans"/>
              <a:buChar char="●"/>
            </a:pPr>
            <a:r>
              <a:rPr b="0" i="0" lang="en" sz="1500" u="none" cap="none" strike="noStrike">
                <a:solidFill>
                  <a:schemeClr val="dk2"/>
                </a:solidFill>
                <a:latin typeface="Open Sans"/>
                <a:ea typeface="Open Sans"/>
                <a:cs typeface="Open Sans"/>
                <a:sym typeface="Open Sans"/>
              </a:rPr>
              <a:t>Scoring criteria is based on a year to year basis.</a:t>
            </a:r>
            <a:endParaRPr b="0" i="0" sz="1500" u="none" cap="none" strike="noStrike">
              <a:solidFill>
                <a:schemeClr val="dk2"/>
              </a:solidFill>
              <a:latin typeface="Open Sans"/>
              <a:ea typeface="Open Sans"/>
              <a:cs typeface="Open Sans"/>
              <a:sym typeface="Open Sans"/>
            </a:endParaRPr>
          </a:p>
          <a:p>
            <a:pPr indent="-323850" lvl="1" marL="914400" marR="0" rtl="0" algn="l">
              <a:lnSpc>
                <a:spcPct val="100000"/>
              </a:lnSpc>
              <a:spcBef>
                <a:spcPts val="0"/>
              </a:spcBef>
              <a:spcAft>
                <a:spcPts val="0"/>
              </a:spcAft>
              <a:buClr>
                <a:schemeClr val="dk2"/>
              </a:buClr>
              <a:buSzPts val="1500"/>
              <a:buFont typeface="Open Sans"/>
              <a:buChar char="○"/>
            </a:pPr>
            <a:r>
              <a:rPr b="0" i="0" lang="en" sz="1500" u="none" cap="none" strike="noStrike">
                <a:solidFill>
                  <a:schemeClr val="dk2"/>
                </a:solidFill>
                <a:latin typeface="Open Sans"/>
                <a:ea typeface="Open Sans"/>
                <a:cs typeface="Open Sans"/>
                <a:sym typeface="Open Sans"/>
              </a:rPr>
              <a:t>A “5” in recency indicate a donation in the last 20% of the year for that year.</a:t>
            </a:r>
            <a:endParaRPr b="0" i="0" sz="1500" u="none" cap="none" strike="noStrike">
              <a:solidFill>
                <a:schemeClr val="dk2"/>
              </a:solidFill>
              <a:latin typeface="Open Sans"/>
              <a:ea typeface="Open Sans"/>
              <a:cs typeface="Open Sans"/>
              <a:sym typeface="Open Sans"/>
            </a:endParaRPr>
          </a:p>
          <a:p>
            <a:pPr indent="-323850" lvl="1" marL="914400" marR="0" rtl="0" algn="l">
              <a:lnSpc>
                <a:spcPct val="100000"/>
              </a:lnSpc>
              <a:spcBef>
                <a:spcPts val="0"/>
              </a:spcBef>
              <a:spcAft>
                <a:spcPts val="0"/>
              </a:spcAft>
              <a:buClr>
                <a:schemeClr val="dk2"/>
              </a:buClr>
              <a:buSzPts val="1500"/>
              <a:buFont typeface="Open Sans"/>
              <a:buChar char="○"/>
            </a:pPr>
            <a:r>
              <a:rPr b="0" i="0" lang="en" sz="1500" u="none" cap="none" strike="noStrike">
                <a:solidFill>
                  <a:schemeClr val="dk2"/>
                </a:solidFill>
                <a:latin typeface="Open Sans"/>
                <a:ea typeface="Open Sans"/>
                <a:cs typeface="Open Sans"/>
                <a:sym typeface="Open Sans"/>
              </a:rPr>
              <a:t>A “5” in frequency indicates being in the top 20% of donors when measuring based solely on the number of times each donor donated in a given year.</a:t>
            </a:r>
            <a:endParaRPr b="0" i="0" sz="1500" u="none" cap="none" strike="noStrike">
              <a:solidFill>
                <a:schemeClr val="dk2"/>
              </a:solidFill>
              <a:latin typeface="Open Sans"/>
              <a:ea typeface="Open Sans"/>
              <a:cs typeface="Open Sans"/>
              <a:sym typeface="Open Sans"/>
            </a:endParaRPr>
          </a:p>
          <a:p>
            <a:pPr indent="-323850" lvl="1" marL="914400" marR="0" rtl="0" algn="l">
              <a:lnSpc>
                <a:spcPct val="100000"/>
              </a:lnSpc>
              <a:spcBef>
                <a:spcPts val="0"/>
              </a:spcBef>
              <a:spcAft>
                <a:spcPts val="0"/>
              </a:spcAft>
              <a:buClr>
                <a:schemeClr val="dk2"/>
              </a:buClr>
              <a:buSzPts val="1500"/>
              <a:buFont typeface="Open Sans"/>
              <a:buChar char="○"/>
            </a:pPr>
            <a:r>
              <a:rPr b="0" i="0" lang="en" sz="1500" u="none" cap="none" strike="noStrike">
                <a:solidFill>
                  <a:schemeClr val="dk2"/>
                </a:solidFill>
                <a:latin typeface="Open Sans"/>
                <a:ea typeface="Open Sans"/>
                <a:cs typeface="Open Sans"/>
                <a:sym typeface="Open Sans"/>
              </a:rPr>
              <a:t>A “5” in monetary indicates being in the top 20% of overall donation amounts for a given year. </a:t>
            </a:r>
            <a:endParaRPr b="0" i="0" sz="1500" u="none" cap="none" strike="noStrike">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269475" y="351113"/>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RFM Segmentation Rule</a:t>
            </a:r>
            <a:endParaRPr/>
          </a:p>
        </p:txBody>
      </p:sp>
      <p:sp>
        <p:nvSpPr>
          <p:cNvPr id="80" name="Google Shape;80;p3"/>
          <p:cNvSpPr txBox="1"/>
          <p:nvPr/>
        </p:nvSpPr>
        <p:spPr>
          <a:xfrm>
            <a:off x="251600" y="2902375"/>
            <a:ext cx="3000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General Donor: None of the above</a:t>
            </a:r>
            <a:endParaRPr b="0" i="0" sz="1000" u="none" cap="none" strike="noStrike">
              <a:solidFill>
                <a:srgbClr val="000000"/>
              </a:solidFill>
              <a:latin typeface="Arial"/>
              <a:ea typeface="Arial"/>
              <a:cs typeface="Arial"/>
              <a:sym typeface="Arial"/>
            </a:endParaRPr>
          </a:p>
        </p:txBody>
      </p:sp>
      <p:sp>
        <p:nvSpPr>
          <p:cNvPr id="81" name="Google Shape;81;p3"/>
          <p:cNvSpPr txBox="1"/>
          <p:nvPr/>
        </p:nvSpPr>
        <p:spPr>
          <a:xfrm>
            <a:off x="393450" y="3339425"/>
            <a:ext cx="8463600" cy="14010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dk2"/>
              </a:buClr>
              <a:buSzPts val="1500"/>
              <a:buFont typeface="Open Sans"/>
              <a:buChar char="●"/>
            </a:pPr>
            <a:r>
              <a:rPr b="0" i="0" lang="en" sz="1500" u="none" cap="none" strike="noStrike">
                <a:solidFill>
                  <a:schemeClr val="dk2"/>
                </a:solidFill>
                <a:latin typeface="Open Sans"/>
                <a:ea typeface="Open Sans"/>
                <a:cs typeface="Open Sans"/>
                <a:sym typeface="Open Sans"/>
              </a:rPr>
              <a:t>Segmentation was then conducted based o</a:t>
            </a:r>
            <a:r>
              <a:rPr lang="en" sz="1500">
                <a:solidFill>
                  <a:schemeClr val="dk2"/>
                </a:solidFill>
                <a:latin typeface="Open Sans"/>
                <a:ea typeface="Open Sans"/>
                <a:cs typeface="Open Sans"/>
                <a:sym typeface="Open Sans"/>
              </a:rPr>
              <a:t>n</a:t>
            </a:r>
            <a:r>
              <a:rPr b="0" i="0" lang="en" sz="1500" u="none" cap="none" strike="noStrike">
                <a:solidFill>
                  <a:schemeClr val="dk2"/>
                </a:solidFill>
                <a:latin typeface="Open Sans"/>
                <a:ea typeface="Open Sans"/>
                <a:cs typeface="Open Sans"/>
                <a:sym typeface="Open Sans"/>
              </a:rPr>
              <a:t> RFM scoring with “weight” considerations.</a:t>
            </a:r>
            <a:endParaRPr b="0" i="0" sz="1500" u="none" cap="none" strike="noStrike">
              <a:solidFill>
                <a:schemeClr val="dk2"/>
              </a:solidFill>
              <a:latin typeface="Open Sans"/>
              <a:ea typeface="Open Sans"/>
              <a:cs typeface="Open Sans"/>
              <a:sym typeface="Open Sans"/>
            </a:endParaRPr>
          </a:p>
          <a:p>
            <a:pPr indent="-323850" lvl="1" marL="914400" marR="0" rtl="0" algn="l">
              <a:lnSpc>
                <a:spcPct val="100000"/>
              </a:lnSpc>
              <a:spcBef>
                <a:spcPts val="0"/>
              </a:spcBef>
              <a:spcAft>
                <a:spcPts val="0"/>
              </a:spcAft>
              <a:buClr>
                <a:schemeClr val="dk2"/>
              </a:buClr>
              <a:buSzPts val="1500"/>
              <a:buFont typeface="Open Sans"/>
              <a:buChar char="○"/>
            </a:pPr>
            <a:r>
              <a:rPr b="0" i="0" lang="en" sz="1500" u="none" cap="none" strike="noStrike">
                <a:solidFill>
                  <a:schemeClr val="dk2"/>
                </a:solidFill>
                <a:latin typeface="Open Sans"/>
                <a:ea typeface="Open Sans"/>
                <a:cs typeface="Open Sans"/>
                <a:sym typeface="Open Sans"/>
              </a:rPr>
              <a:t>For example a 115, 151 and a  511 all show up a 7, but the value and what each donor represents are significantly different. Thus, need to be approached and segmented differently.</a:t>
            </a:r>
            <a:endParaRPr b="0" i="0" sz="1500" u="none" cap="none" strike="noStrike">
              <a:solidFill>
                <a:schemeClr val="dk2"/>
              </a:solidFill>
              <a:latin typeface="Open Sans"/>
              <a:ea typeface="Open Sans"/>
              <a:cs typeface="Open Sans"/>
              <a:sym typeface="Open Sans"/>
            </a:endParaRPr>
          </a:p>
        </p:txBody>
      </p:sp>
      <p:graphicFrame>
        <p:nvGraphicFramePr>
          <p:cNvPr id="82" name="Google Shape;82;p3"/>
          <p:cNvGraphicFramePr/>
          <p:nvPr/>
        </p:nvGraphicFramePr>
        <p:xfrm>
          <a:off x="4724400" y="1058513"/>
          <a:ext cx="3000000" cy="3000000"/>
        </p:xfrm>
        <a:graphic>
          <a:graphicData uri="http://schemas.openxmlformats.org/drawingml/2006/table">
            <a:tbl>
              <a:tblPr>
                <a:noFill/>
                <a:tableStyleId>{0F2147A7-A486-4373-97D6-757323923288}</a:tableStyleId>
              </a:tblPr>
              <a:tblGrid>
                <a:gridCol w="2362875"/>
                <a:gridCol w="1922175"/>
              </a:tblGrid>
              <a:tr h="444100">
                <a:tc>
                  <a:txBody>
                    <a:bodyPr/>
                    <a:lstStyle/>
                    <a:p>
                      <a:pPr indent="0" lvl="0" marL="0" marR="0" rtl="0" algn="ctr">
                        <a:lnSpc>
                          <a:spcPct val="115000"/>
                        </a:lnSpc>
                        <a:spcBef>
                          <a:spcPts val="0"/>
                        </a:spcBef>
                        <a:spcAft>
                          <a:spcPts val="0"/>
                        </a:spcAft>
                        <a:buClr>
                          <a:srgbClr val="000000"/>
                        </a:buClr>
                        <a:buSzPts val="1300"/>
                        <a:buFont typeface="Arial"/>
                        <a:buNone/>
                      </a:pPr>
                      <a:r>
                        <a:rPr b="1" lang="en" sz="1300" u="none" cap="none" strike="noStrike"/>
                        <a:t>Segment</a:t>
                      </a:r>
                      <a:endParaRPr b="1" sz="13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FE2F3"/>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 sz="1300" u="none" cap="none" strike="noStrike"/>
                        <a:t>RFM Score Rule</a:t>
                      </a:r>
                      <a:endParaRPr b="1" sz="13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FE2F3"/>
                    </a:solidFill>
                  </a:tcPr>
                </a:tc>
              </a:tr>
              <a:tr h="413275">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t>VIP Donor</a:t>
                      </a:r>
                      <a:endParaRPr b="1" sz="13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AEC4D7"/>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 sz="1300" u="none" cap="none" strike="noStrike"/>
                        <a:t>555</a:t>
                      </a:r>
                      <a:endParaRPr sz="13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r>
              <a:tr h="413275">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t>High Recency, Low Value</a:t>
                      </a:r>
                      <a:endParaRPr b="1" sz="13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AEC4D7"/>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 sz="1300" u="none" cap="none" strike="noStrike"/>
                        <a:t>531</a:t>
                      </a:r>
                      <a:endParaRPr sz="13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r>
              <a:tr h="413275">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t>Lapsed High-Value</a:t>
                      </a:r>
                      <a:endParaRPr b="1" sz="13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AEC4D7"/>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 sz="1300" u="none" cap="none" strike="noStrike"/>
                        <a:t>114</a:t>
                      </a:r>
                      <a:endParaRPr sz="13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r>
            </a:tbl>
          </a:graphicData>
        </a:graphic>
      </p:graphicFrame>
      <p:graphicFrame>
        <p:nvGraphicFramePr>
          <p:cNvPr id="83" name="Google Shape;83;p3"/>
          <p:cNvGraphicFramePr/>
          <p:nvPr/>
        </p:nvGraphicFramePr>
        <p:xfrm>
          <a:off x="103875" y="1058525"/>
          <a:ext cx="3000000" cy="3000000"/>
        </p:xfrm>
        <a:graphic>
          <a:graphicData uri="http://schemas.openxmlformats.org/drawingml/2006/table">
            <a:tbl>
              <a:tblPr>
                <a:noFill/>
                <a:tableStyleId>{0F2147A7-A486-4373-97D6-757323923288}</a:tableStyleId>
              </a:tblPr>
              <a:tblGrid>
                <a:gridCol w="1632850"/>
                <a:gridCol w="2863925"/>
              </a:tblGrid>
              <a:tr h="419575">
                <a:tc>
                  <a:txBody>
                    <a:bodyPr/>
                    <a:lstStyle/>
                    <a:p>
                      <a:pPr indent="0" lvl="0" marL="0" marR="0" rtl="0" algn="ctr">
                        <a:lnSpc>
                          <a:spcPct val="115000"/>
                        </a:lnSpc>
                        <a:spcBef>
                          <a:spcPts val="0"/>
                        </a:spcBef>
                        <a:spcAft>
                          <a:spcPts val="0"/>
                        </a:spcAft>
                        <a:buClr>
                          <a:srgbClr val="000000"/>
                        </a:buClr>
                        <a:buSzPts val="1300"/>
                        <a:buFont typeface="Arial"/>
                        <a:buNone/>
                      </a:pPr>
                      <a:r>
                        <a:rPr b="1" lang="en" sz="1300" u="none" cap="none" strike="noStrike"/>
                        <a:t>Segment</a:t>
                      </a:r>
                      <a:endParaRPr b="1" sz="13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FE2F3"/>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 sz="1300" u="none" cap="none" strike="noStrike"/>
                        <a:t>RFM Score Rule</a:t>
                      </a:r>
                      <a:endParaRPr b="1" sz="13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CFE2F3"/>
                    </a:solidFill>
                  </a:tcPr>
                </a:tc>
              </a:tr>
              <a:tr h="421450">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t>Active Donor</a:t>
                      </a:r>
                      <a:endParaRPr b="1" sz="13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AEC4D7"/>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 sz="1300" u="none" cap="none" strike="noStrike"/>
                        <a:t>First digit is 511 (</a:t>
                      </a:r>
                      <a:r>
                        <a:rPr b="1" lang="en" sz="1300" u="none" cap="none" strike="noStrike"/>
                        <a:t>R</a:t>
                      </a:r>
                      <a:r>
                        <a:rPr lang="en" sz="1300" u="none" cap="none" strike="noStrike"/>
                        <a:t>ecency=5)</a:t>
                      </a:r>
                      <a:endParaRPr sz="13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r>
              <a:tr h="421450">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t>Frequent Donor</a:t>
                      </a:r>
                      <a:endParaRPr b="1" sz="13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AEC4D7"/>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 sz="1300" u="none" cap="none" strike="noStrike"/>
                        <a:t>Middle digit is 151 (</a:t>
                      </a:r>
                      <a:r>
                        <a:rPr b="1" lang="en" sz="1300" u="none" cap="none" strike="noStrike"/>
                        <a:t>F</a:t>
                      </a:r>
                      <a:r>
                        <a:rPr lang="en" sz="1300" u="none" cap="none" strike="noStrike"/>
                        <a:t>requency=5)</a:t>
                      </a:r>
                      <a:endParaRPr sz="13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r>
              <a:tr h="421450">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t>High Monetary</a:t>
                      </a:r>
                      <a:endParaRPr b="1" sz="13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AEC4D7"/>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lang="en" sz="1300" u="none" cap="none" strike="noStrike"/>
                        <a:t>Last digit is 115 (</a:t>
                      </a:r>
                      <a:r>
                        <a:rPr b="1" lang="en" sz="1300" u="none" cap="none" strike="noStrike"/>
                        <a:t>M</a:t>
                      </a:r>
                      <a:r>
                        <a:rPr lang="en" sz="1300" u="none" cap="none" strike="noStrike"/>
                        <a:t>onetary=5)</a:t>
                      </a:r>
                      <a:endParaRPr sz="1300" u="none" cap="none" strike="noStrike"/>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311700" y="2926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Problem Definition</a:t>
            </a:r>
            <a:endParaRPr/>
          </a:p>
        </p:txBody>
      </p:sp>
      <p:sp>
        <p:nvSpPr>
          <p:cNvPr id="89" name="Google Shape;89;p4"/>
          <p:cNvSpPr txBox="1"/>
          <p:nvPr>
            <p:ph idx="1" type="body"/>
          </p:nvPr>
        </p:nvSpPr>
        <p:spPr>
          <a:xfrm>
            <a:off x="311700" y="885325"/>
            <a:ext cx="4635900" cy="381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500"/>
              <a:t>Problem:</a:t>
            </a:r>
            <a:endParaRPr b="1" sz="1500"/>
          </a:p>
          <a:p>
            <a:pPr indent="-323850" lvl="0" marL="457200" rtl="0" algn="l">
              <a:lnSpc>
                <a:spcPct val="115000"/>
              </a:lnSpc>
              <a:spcBef>
                <a:spcPts val="0"/>
              </a:spcBef>
              <a:spcAft>
                <a:spcPts val="0"/>
              </a:spcAft>
              <a:buSzPts val="1500"/>
              <a:buChar char="●"/>
            </a:pPr>
            <a:r>
              <a:rPr lang="en" sz="1500"/>
              <a:t>Active Donors decreased by over 70% from the 2021 peak.</a:t>
            </a:r>
            <a:endParaRPr sz="1500"/>
          </a:p>
          <a:p>
            <a:pPr indent="-323850" lvl="0" marL="457200" rtl="0" algn="l">
              <a:lnSpc>
                <a:spcPct val="115000"/>
              </a:lnSpc>
              <a:spcBef>
                <a:spcPts val="0"/>
              </a:spcBef>
              <a:spcAft>
                <a:spcPts val="0"/>
              </a:spcAft>
              <a:buSzPts val="1500"/>
              <a:buChar char="●"/>
            </a:pPr>
            <a:r>
              <a:rPr lang="en" sz="1500"/>
              <a:t>High Monetary Donors declined by nearly 50% since 2020, despite slight temporary recovery in 2023.</a:t>
            </a:r>
            <a:endParaRPr sz="1500"/>
          </a:p>
          <a:p>
            <a:pPr indent="-323850" lvl="0" marL="457200" marR="0" rtl="0" algn="l">
              <a:lnSpc>
                <a:spcPct val="115000"/>
              </a:lnSpc>
              <a:spcBef>
                <a:spcPts val="0"/>
              </a:spcBef>
              <a:spcAft>
                <a:spcPts val="0"/>
              </a:spcAft>
              <a:buSzPts val="1500"/>
              <a:buChar char="●"/>
            </a:pPr>
            <a:r>
              <a:rPr lang="en" sz="1500"/>
              <a:t>VIP Donors dropped by over 75% from their peak in 2021.</a:t>
            </a:r>
            <a:endParaRPr sz="1500"/>
          </a:p>
          <a:p>
            <a:pPr indent="0" lvl="0" marL="0" rtl="0" algn="l">
              <a:lnSpc>
                <a:spcPct val="150000"/>
              </a:lnSpc>
              <a:spcBef>
                <a:spcPts val="0"/>
              </a:spcBef>
              <a:spcAft>
                <a:spcPts val="0"/>
              </a:spcAft>
              <a:buSzPts val="1800"/>
              <a:buNone/>
            </a:pPr>
            <a:r>
              <a:rPr b="1" lang="en" sz="1500"/>
              <a:t>Challenges: </a:t>
            </a:r>
            <a:endParaRPr b="1" sz="1500"/>
          </a:p>
          <a:p>
            <a:pPr indent="-323850" lvl="0" marL="457200" rtl="0" algn="l">
              <a:lnSpc>
                <a:spcPct val="115000"/>
              </a:lnSpc>
              <a:spcBef>
                <a:spcPts val="0"/>
              </a:spcBef>
              <a:spcAft>
                <a:spcPts val="0"/>
              </a:spcAft>
              <a:buSzPts val="1500"/>
              <a:buChar char="●"/>
            </a:pPr>
            <a:r>
              <a:rPr lang="en" sz="1500"/>
              <a:t>Donor base shrinkage, especially among high-value segments.</a:t>
            </a:r>
            <a:endParaRPr sz="1500"/>
          </a:p>
          <a:p>
            <a:pPr indent="-323850" lvl="0" marL="457200" rtl="0" algn="l">
              <a:lnSpc>
                <a:spcPct val="115000"/>
              </a:lnSpc>
              <a:spcBef>
                <a:spcPts val="0"/>
              </a:spcBef>
              <a:spcAft>
                <a:spcPts val="0"/>
              </a:spcAft>
              <a:buSzPts val="1500"/>
              <a:buChar char="●"/>
            </a:pPr>
            <a:r>
              <a:rPr lang="en" sz="1500"/>
              <a:t>Severe VIP donor attrition.</a:t>
            </a:r>
            <a:endParaRPr sz="1500"/>
          </a:p>
          <a:p>
            <a:pPr indent="-323850" lvl="0" marL="457200" rtl="0" algn="l">
              <a:lnSpc>
                <a:spcPct val="115000"/>
              </a:lnSpc>
              <a:spcBef>
                <a:spcPts val="0"/>
              </a:spcBef>
              <a:spcAft>
                <a:spcPts val="0"/>
              </a:spcAft>
              <a:buSzPts val="1500"/>
              <a:buChar char="●"/>
            </a:pPr>
            <a:r>
              <a:rPr lang="en" sz="1500"/>
              <a:t>Sparse and inconsistent donor data limits predictive capabilities.</a:t>
            </a:r>
            <a:endParaRPr sz="1500"/>
          </a:p>
        </p:txBody>
      </p:sp>
      <p:pic>
        <p:nvPicPr>
          <p:cNvPr id="90" name="Google Shape;90;p4"/>
          <p:cNvPicPr preferRelativeResize="0"/>
          <p:nvPr/>
        </p:nvPicPr>
        <p:blipFill rotWithShape="1">
          <a:blip r:embed="rId3">
            <a:alphaModFix/>
          </a:blip>
          <a:srcRect b="0" l="0" r="0" t="0"/>
          <a:stretch/>
        </p:blipFill>
        <p:spPr>
          <a:xfrm>
            <a:off x="4947600" y="1633250"/>
            <a:ext cx="4209424" cy="232015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ph type="title"/>
          </p:nvPr>
        </p:nvSpPr>
        <p:spPr>
          <a:xfrm>
            <a:off x="311700" y="2926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Challenges and Solution</a:t>
            </a:r>
            <a:endParaRPr/>
          </a:p>
        </p:txBody>
      </p:sp>
      <p:graphicFrame>
        <p:nvGraphicFramePr>
          <p:cNvPr id="96" name="Google Shape;96;p5"/>
          <p:cNvGraphicFramePr/>
          <p:nvPr/>
        </p:nvGraphicFramePr>
        <p:xfrm>
          <a:off x="668763" y="1549563"/>
          <a:ext cx="3000000" cy="3000000"/>
        </p:xfrm>
        <a:graphic>
          <a:graphicData uri="http://schemas.openxmlformats.org/drawingml/2006/table">
            <a:tbl>
              <a:tblPr>
                <a:noFill/>
                <a:tableStyleId>{0F2147A7-A486-4373-97D6-757323923288}</a:tableStyleId>
              </a:tblPr>
              <a:tblGrid>
                <a:gridCol w="3235575"/>
                <a:gridCol w="4638125"/>
              </a:tblGrid>
              <a:tr h="200025">
                <a:tc>
                  <a:txBody>
                    <a:bodyPr/>
                    <a:lstStyle/>
                    <a:p>
                      <a:pPr indent="0" lvl="0" marL="0" marR="0" rtl="0" algn="ctr">
                        <a:lnSpc>
                          <a:spcPct val="115000"/>
                        </a:lnSpc>
                        <a:spcBef>
                          <a:spcPts val="0"/>
                        </a:spcBef>
                        <a:spcAft>
                          <a:spcPts val="0"/>
                        </a:spcAft>
                        <a:buClr>
                          <a:srgbClr val="000000"/>
                        </a:buClr>
                        <a:buSzPts val="1800"/>
                        <a:buFont typeface="Arial"/>
                        <a:buNone/>
                      </a:pPr>
                      <a:r>
                        <a:rPr b="1" lang="en" sz="1800" u="none" cap="none" strike="noStrike">
                          <a:latin typeface="Lato"/>
                          <a:ea typeface="Lato"/>
                          <a:cs typeface="Lato"/>
                          <a:sym typeface="Lato"/>
                        </a:rPr>
                        <a:t>Challenges</a:t>
                      </a:r>
                      <a:endParaRPr b="1" sz="1800" u="none" cap="none" strike="noStrike">
                        <a:latin typeface="Lato"/>
                        <a:ea typeface="Lato"/>
                        <a:cs typeface="Lato"/>
                        <a:sym typeface="Lato"/>
                      </a:endParaRPr>
                    </a:p>
                  </a:txBody>
                  <a:tcPr marT="91425" marB="91425" marR="91425" marL="91425" anchor="ctr">
                    <a:lnL cap="flat" cmpd="sng" w="9525">
                      <a:solidFill>
                        <a:srgbClr val="134F5C"/>
                      </a:solidFill>
                      <a:prstDash val="solid"/>
                      <a:round/>
                      <a:headEnd len="sm" w="sm" type="none"/>
                      <a:tailEnd len="sm" w="sm" type="none"/>
                    </a:lnL>
                    <a:lnR cap="flat" cmpd="sng" w="9525">
                      <a:solidFill>
                        <a:srgbClr val="134F5C"/>
                      </a:solidFill>
                      <a:prstDash val="solid"/>
                      <a:round/>
                      <a:headEnd len="sm" w="sm" type="none"/>
                      <a:tailEnd len="sm" w="sm" type="none"/>
                    </a:lnR>
                    <a:lnT cap="flat" cmpd="sng" w="9525">
                      <a:solidFill>
                        <a:srgbClr val="134F5C"/>
                      </a:solidFill>
                      <a:prstDash val="solid"/>
                      <a:round/>
                      <a:headEnd len="sm" w="sm" type="none"/>
                      <a:tailEnd len="sm" w="sm" type="none"/>
                    </a:lnT>
                    <a:lnB cap="flat" cmpd="sng" w="9525">
                      <a:solidFill>
                        <a:srgbClr val="134F5C"/>
                      </a:solidFill>
                      <a:prstDash val="solid"/>
                      <a:round/>
                      <a:headEnd len="sm" w="sm" type="none"/>
                      <a:tailEnd len="sm" w="sm" type="none"/>
                    </a:lnB>
                    <a:solidFill>
                      <a:srgbClr val="E06666"/>
                    </a:solidFill>
                  </a:tcPr>
                </a:tc>
                <a:tc>
                  <a:txBody>
                    <a:bodyPr/>
                    <a:lstStyle/>
                    <a:p>
                      <a:pPr indent="0" lvl="0" marL="0" marR="0" rtl="0" algn="ctr">
                        <a:lnSpc>
                          <a:spcPct val="115000"/>
                        </a:lnSpc>
                        <a:spcBef>
                          <a:spcPts val="0"/>
                        </a:spcBef>
                        <a:spcAft>
                          <a:spcPts val="0"/>
                        </a:spcAft>
                        <a:buClr>
                          <a:srgbClr val="000000"/>
                        </a:buClr>
                        <a:buSzPts val="1800"/>
                        <a:buFont typeface="Arial"/>
                        <a:buNone/>
                      </a:pPr>
                      <a:r>
                        <a:rPr b="1" lang="en" sz="1800" u="none" cap="none" strike="noStrike">
                          <a:latin typeface="Lato"/>
                          <a:ea typeface="Lato"/>
                          <a:cs typeface="Lato"/>
                          <a:sym typeface="Lato"/>
                        </a:rPr>
                        <a:t>Solutions</a:t>
                      </a:r>
                      <a:endParaRPr b="1" sz="1800" u="none" cap="none" strike="noStrike">
                        <a:latin typeface="Lato"/>
                        <a:ea typeface="Lato"/>
                        <a:cs typeface="Lato"/>
                        <a:sym typeface="Lato"/>
                      </a:endParaRPr>
                    </a:p>
                  </a:txBody>
                  <a:tcPr marT="91425" marB="91425" marR="91425" marL="91425" anchor="ctr">
                    <a:lnL cap="flat" cmpd="sng" w="9525">
                      <a:solidFill>
                        <a:srgbClr val="134F5C"/>
                      </a:solidFill>
                      <a:prstDash val="solid"/>
                      <a:round/>
                      <a:headEnd len="sm" w="sm" type="none"/>
                      <a:tailEnd len="sm" w="sm" type="none"/>
                    </a:lnL>
                    <a:lnR cap="flat" cmpd="sng" w="9525">
                      <a:solidFill>
                        <a:srgbClr val="134F5C"/>
                      </a:solidFill>
                      <a:prstDash val="solid"/>
                      <a:round/>
                      <a:headEnd len="sm" w="sm" type="none"/>
                      <a:tailEnd len="sm" w="sm" type="none"/>
                    </a:lnR>
                    <a:lnT cap="flat" cmpd="sng" w="9525">
                      <a:solidFill>
                        <a:srgbClr val="134F5C"/>
                      </a:solidFill>
                      <a:prstDash val="solid"/>
                      <a:round/>
                      <a:headEnd len="sm" w="sm" type="none"/>
                      <a:tailEnd len="sm" w="sm" type="none"/>
                    </a:lnT>
                    <a:lnB cap="flat" cmpd="sng" w="9525">
                      <a:solidFill>
                        <a:srgbClr val="134F5C"/>
                      </a:solidFill>
                      <a:prstDash val="solid"/>
                      <a:round/>
                      <a:headEnd len="sm" w="sm" type="none"/>
                      <a:tailEnd len="sm" w="sm" type="none"/>
                    </a:lnB>
                    <a:solidFill>
                      <a:srgbClr val="93C47D"/>
                    </a:solidFill>
                  </a:tcPr>
                </a:tc>
              </a:tr>
              <a:tr h="419500">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latin typeface="Lato"/>
                          <a:ea typeface="Lato"/>
                          <a:cs typeface="Lato"/>
                          <a:sym typeface="Lato"/>
                        </a:rPr>
                        <a:t>Sparse donation &amp; engagement data</a:t>
                      </a:r>
                      <a:endParaRPr sz="1500" u="none" cap="none" strike="noStrike">
                        <a:latin typeface="Lato"/>
                        <a:ea typeface="Lato"/>
                        <a:cs typeface="Lato"/>
                        <a:sym typeface="Lato"/>
                      </a:endParaRPr>
                    </a:p>
                  </a:txBody>
                  <a:tcPr marT="91425" marB="91425" marR="91425" marL="91425" anchor="ctr">
                    <a:lnL cap="flat" cmpd="sng" w="9525">
                      <a:solidFill>
                        <a:srgbClr val="134F5C"/>
                      </a:solidFill>
                      <a:prstDash val="solid"/>
                      <a:round/>
                      <a:headEnd len="sm" w="sm" type="none"/>
                      <a:tailEnd len="sm" w="sm" type="none"/>
                    </a:lnL>
                    <a:lnR cap="flat" cmpd="sng" w="9525">
                      <a:solidFill>
                        <a:srgbClr val="134F5C"/>
                      </a:solidFill>
                      <a:prstDash val="solid"/>
                      <a:round/>
                      <a:headEnd len="sm" w="sm" type="none"/>
                      <a:tailEnd len="sm" w="sm" type="none"/>
                    </a:lnR>
                    <a:lnT cap="flat" cmpd="sng" w="9525">
                      <a:solidFill>
                        <a:srgbClr val="134F5C"/>
                      </a:solidFill>
                      <a:prstDash val="solid"/>
                      <a:round/>
                      <a:headEnd len="sm" w="sm" type="none"/>
                      <a:tailEnd len="sm" w="sm" type="none"/>
                    </a:lnT>
                    <a:lnB cap="flat" cmpd="sng" w="9525">
                      <a:solidFill>
                        <a:srgbClr val="134F5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latin typeface="Lato"/>
                          <a:ea typeface="Lato"/>
                          <a:cs typeface="Lato"/>
                          <a:sym typeface="Lato"/>
                        </a:rPr>
                        <a:t>Generated synthetic donor profiles</a:t>
                      </a:r>
                      <a:endParaRPr sz="1500" u="none" cap="none" strike="noStrike">
                        <a:latin typeface="Lato"/>
                        <a:ea typeface="Lato"/>
                        <a:cs typeface="Lato"/>
                        <a:sym typeface="Lato"/>
                      </a:endParaRPr>
                    </a:p>
                  </a:txBody>
                  <a:tcPr marT="91425" marB="91425" marR="91425" marL="91425" anchor="ctr">
                    <a:lnL cap="flat" cmpd="sng" w="9525">
                      <a:solidFill>
                        <a:srgbClr val="134F5C"/>
                      </a:solidFill>
                      <a:prstDash val="solid"/>
                      <a:round/>
                      <a:headEnd len="sm" w="sm" type="none"/>
                      <a:tailEnd len="sm" w="sm" type="none"/>
                    </a:lnL>
                    <a:lnR cap="flat" cmpd="sng" w="9525">
                      <a:solidFill>
                        <a:srgbClr val="134F5C"/>
                      </a:solidFill>
                      <a:prstDash val="solid"/>
                      <a:round/>
                      <a:headEnd len="sm" w="sm" type="none"/>
                      <a:tailEnd len="sm" w="sm" type="none"/>
                    </a:lnR>
                    <a:lnT cap="flat" cmpd="sng" w="9525">
                      <a:solidFill>
                        <a:srgbClr val="134F5C"/>
                      </a:solidFill>
                      <a:prstDash val="solid"/>
                      <a:round/>
                      <a:headEnd len="sm" w="sm" type="none"/>
                      <a:tailEnd len="sm" w="sm" type="none"/>
                    </a:lnT>
                    <a:lnB cap="flat" cmpd="sng" w="9525">
                      <a:solidFill>
                        <a:srgbClr val="134F5C"/>
                      </a:solidFill>
                      <a:prstDash val="solid"/>
                      <a:round/>
                      <a:headEnd len="sm" w="sm" type="none"/>
                      <a:tailEnd len="sm" w="sm" type="none"/>
                    </a:lnB>
                    <a:solidFill>
                      <a:srgbClr val="D9EAD3"/>
                    </a:solidFill>
                  </a:tcPr>
                </a:tc>
              </a:tr>
              <a:tr h="200025">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latin typeface="Lato"/>
                          <a:ea typeface="Lato"/>
                          <a:cs typeface="Lato"/>
                          <a:sym typeface="Lato"/>
                        </a:rPr>
                        <a:t>Inconsistent constituent information</a:t>
                      </a:r>
                      <a:endParaRPr sz="1500" u="none" cap="none" strike="noStrike">
                        <a:latin typeface="Lato"/>
                        <a:ea typeface="Lato"/>
                        <a:cs typeface="Lato"/>
                        <a:sym typeface="Lato"/>
                      </a:endParaRPr>
                    </a:p>
                  </a:txBody>
                  <a:tcPr marT="91425" marB="91425" marR="91425" marL="91425" anchor="ctr">
                    <a:lnL cap="flat" cmpd="sng" w="9525">
                      <a:solidFill>
                        <a:srgbClr val="134F5C"/>
                      </a:solidFill>
                      <a:prstDash val="solid"/>
                      <a:round/>
                      <a:headEnd len="sm" w="sm" type="none"/>
                      <a:tailEnd len="sm" w="sm" type="none"/>
                    </a:lnL>
                    <a:lnR cap="flat" cmpd="sng" w="9525">
                      <a:solidFill>
                        <a:srgbClr val="134F5C"/>
                      </a:solidFill>
                      <a:prstDash val="solid"/>
                      <a:round/>
                      <a:headEnd len="sm" w="sm" type="none"/>
                      <a:tailEnd len="sm" w="sm" type="none"/>
                    </a:lnR>
                    <a:lnT cap="flat" cmpd="sng" w="9525">
                      <a:solidFill>
                        <a:srgbClr val="134F5C"/>
                      </a:solidFill>
                      <a:prstDash val="solid"/>
                      <a:round/>
                      <a:headEnd len="sm" w="sm" type="none"/>
                      <a:tailEnd len="sm" w="sm" type="none"/>
                    </a:lnT>
                    <a:lnB cap="flat" cmpd="sng" w="9525">
                      <a:solidFill>
                        <a:srgbClr val="134F5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latin typeface="Lato"/>
                          <a:ea typeface="Lato"/>
                          <a:cs typeface="Lato"/>
                          <a:sym typeface="Lato"/>
                        </a:rPr>
                        <a:t>Added synthetic attributes (wealth, engagement)</a:t>
                      </a:r>
                      <a:endParaRPr sz="1500" u="none" cap="none" strike="noStrike">
                        <a:latin typeface="Lato"/>
                        <a:ea typeface="Lato"/>
                        <a:cs typeface="Lato"/>
                        <a:sym typeface="Lato"/>
                      </a:endParaRPr>
                    </a:p>
                  </a:txBody>
                  <a:tcPr marT="91425" marB="91425" marR="91425" marL="91425" anchor="ctr">
                    <a:lnL cap="flat" cmpd="sng" w="9525">
                      <a:solidFill>
                        <a:srgbClr val="134F5C"/>
                      </a:solidFill>
                      <a:prstDash val="solid"/>
                      <a:round/>
                      <a:headEnd len="sm" w="sm" type="none"/>
                      <a:tailEnd len="sm" w="sm" type="none"/>
                    </a:lnL>
                    <a:lnR cap="flat" cmpd="sng" w="9525">
                      <a:solidFill>
                        <a:srgbClr val="134F5C"/>
                      </a:solidFill>
                      <a:prstDash val="solid"/>
                      <a:round/>
                      <a:headEnd len="sm" w="sm" type="none"/>
                      <a:tailEnd len="sm" w="sm" type="none"/>
                    </a:lnR>
                    <a:lnT cap="flat" cmpd="sng" w="9525">
                      <a:solidFill>
                        <a:srgbClr val="134F5C"/>
                      </a:solidFill>
                      <a:prstDash val="solid"/>
                      <a:round/>
                      <a:headEnd len="sm" w="sm" type="none"/>
                      <a:tailEnd len="sm" w="sm" type="none"/>
                    </a:lnT>
                    <a:lnB cap="flat" cmpd="sng" w="9525">
                      <a:solidFill>
                        <a:srgbClr val="134F5C"/>
                      </a:solidFill>
                      <a:prstDash val="solid"/>
                      <a:round/>
                      <a:headEnd len="sm" w="sm" type="none"/>
                      <a:tailEnd len="sm" w="sm" type="none"/>
                    </a:lnB>
                    <a:solidFill>
                      <a:srgbClr val="D9EAD3"/>
                    </a:solidFill>
                  </a:tcPr>
                </a:tc>
              </a:tr>
              <a:tr h="200025">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latin typeface="Lato"/>
                          <a:ea typeface="Lato"/>
                          <a:cs typeface="Lato"/>
                          <a:sym typeface="Lato"/>
                        </a:rPr>
                        <a:t>Limited behavioral depth</a:t>
                      </a:r>
                      <a:endParaRPr sz="1500" u="none" cap="none" strike="noStrike">
                        <a:latin typeface="Lato"/>
                        <a:ea typeface="Lato"/>
                        <a:cs typeface="Lato"/>
                        <a:sym typeface="Lato"/>
                      </a:endParaRPr>
                    </a:p>
                  </a:txBody>
                  <a:tcPr marT="91425" marB="91425" marR="91425" marL="91425" anchor="ctr">
                    <a:lnL cap="flat" cmpd="sng" w="9525">
                      <a:solidFill>
                        <a:srgbClr val="134F5C"/>
                      </a:solidFill>
                      <a:prstDash val="solid"/>
                      <a:round/>
                      <a:headEnd len="sm" w="sm" type="none"/>
                      <a:tailEnd len="sm" w="sm" type="none"/>
                    </a:lnL>
                    <a:lnR cap="flat" cmpd="sng" w="9525">
                      <a:solidFill>
                        <a:srgbClr val="134F5C"/>
                      </a:solidFill>
                      <a:prstDash val="solid"/>
                      <a:round/>
                      <a:headEnd len="sm" w="sm" type="none"/>
                      <a:tailEnd len="sm" w="sm" type="none"/>
                    </a:lnR>
                    <a:lnT cap="flat" cmpd="sng" w="9525">
                      <a:solidFill>
                        <a:srgbClr val="134F5C"/>
                      </a:solidFill>
                      <a:prstDash val="solid"/>
                      <a:round/>
                      <a:headEnd len="sm" w="sm" type="none"/>
                      <a:tailEnd len="sm" w="sm" type="none"/>
                    </a:lnT>
                    <a:lnB cap="flat" cmpd="sng" w="9525">
                      <a:solidFill>
                        <a:srgbClr val="134F5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latin typeface="Lato"/>
                          <a:ea typeface="Lato"/>
                          <a:cs typeface="Lato"/>
                          <a:sym typeface="Lato"/>
                        </a:rPr>
                        <a:t>Enabled robust modeling and precise segmentation</a:t>
                      </a:r>
                      <a:endParaRPr sz="1500" u="none" cap="none" strike="noStrike">
                        <a:latin typeface="Lato"/>
                        <a:ea typeface="Lato"/>
                        <a:cs typeface="Lato"/>
                        <a:sym typeface="Lato"/>
                      </a:endParaRPr>
                    </a:p>
                  </a:txBody>
                  <a:tcPr marT="91425" marB="91425" marR="91425" marL="91425" anchor="ctr">
                    <a:lnL cap="flat" cmpd="sng" w="9525">
                      <a:solidFill>
                        <a:srgbClr val="134F5C"/>
                      </a:solidFill>
                      <a:prstDash val="solid"/>
                      <a:round/>
                      <a:headEnd len="sm" w="sm" type="none"/>
                      <a:tailEnd len="sm" w="sm" type="none"/>
                    </a:lnL>
                    <a:lnR cap="flat" cmpd="sng" w="9525">
                      <a:solidFill>
                        <a:srgbClr val="134F5C"/>
                      </a:solidFill>
                      <a:prstDash val="solid"/>
                      <a:round/>
                      <a:headEnd len="sm" w="sm" type="none"/>
                      <a:tailEnd len="sm" w="sm" type="none"/>
                    </a:lnR>
                    <a:lnT cap="flat" cmpd="sng" w="9525">
                      <a:solidFill>
                        <a:srgbClr val="134F5C"/>
                      </a:solidFill>
                      <a:prstDash val="solid"/>
                      <a:round/>
                      <a:headEnd len="sm" w="sm" type="none"/>
                      <a:tailEnd len="sm" w="sm" type="none"/>
                    </a:lnT>
                    <a:lnB cap="flat" cmpd="sng" w="9525">
                      <a:solidFill>
                        <a:srgbClr val="134F5C"/>
                      </a:solidFill>
                      <a:prstDash val="solid"/>
                      <a:round/>
                      <a:headEnd len="sm" w="sm" type="none"/>
                      <a:tailEnd len="sm" w="sm" type="none"/>
                    </a:lnB>
                    <a:solidFill>
                      <a:srgbClr val="D9EAD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type="title"/>
          </p:nvPr>
        </p:nvSpPr>
        <p:spPr>
          <a:xfrm>
            <a:off x="311700" y="2926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Opportunity Identification</a:t>
            </a:r>
            <a:endParaRPr/>
          </a:p>
        </p:txBody>
      </p:sp>
      <p:sp>
        <p:nvSpPr>
          <p:cNvPr id="102" name="Google Shape;102;p6"/>
          <p:cNvSpPr txBox="1"/>
          <p:nvPr>
            <p:ph idx="1" type="body"/>
          </p:nvPr>
        </p:nvSpPr>
        <p:spPr>
          <a:xfrm>
            <a:off x="311700" y="961525"/>
            <a:ext cx="4326000" cy="3816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t/>
            </a:r>
            <a:endParaRPr b="1"/>
          </a:p>
          <a:p>
            <a:pPr indent="-323850" lvl="0" marL="457200" rtl="0" algn="l">
              <a:lnSpc>
                <a:spcPct val="115000"/>
              </a:lnSpc>
              <a:spcBef>
                <a:spcPts val="1200"/>
              </a:spcBef>
              <a:spcAft>
                <a:spcPts val="0"/>
              </a:spcAft>
              <a:buSzPts val="1500"/>
              <a:buChar char="●"/>
            </a:pPr>
            <a:r>
              <a:rPr lang="en" sz="1500"/>
              <a:t>In 2023, High Monetary Donors contributed over 90% of total donations </a:t>
            </a:r>
            <a:endParaRPr sz="1500"/>
          </a:p>
          <a:p>
            <a:pPr indent="0" lvl="0" marL="457200" rtl="0" algn="l">
              <a:lnSpc>
                <a:spcPct val="100000"/>
              </a:lnSpc>
              <a:spcBef>
                <a:spcPts val="0"/>
              </a:spcBef>
              <a:spcAft>
                <a:spcPts val="0"/>
              </a:spcAft>
              <a:buSzPts val="1800"/>
              <a:buNone/>
            </a:pPr>
            <a:r>
              <a:rPr lang="en" sz="1500"/>
              <a:t>→ critical to fundraising success.</a:t>
            </a:r>
            <a:endParaRPr sz="1500"/>
          </a:p>
          <a:p>
            <a:pPr indent="-323850" lvl="0" marL="457200" marR="0" rtl="0" algn="l">
              <a:lnSpc>
                <a:spcPct val="115000"/>
              </a:lnSpc>
              <a:spcBef>
                <a:spcPts val="1200"/>
              </a:spcBef>
              <a:spcAft>
                <a:spcPts val="0"/>
              </a:spcAft>
              <a:buSzPts val="1500"/>
              <a:buChar char="●"/>
            </a:pPr>
            <a:r>
              <a:rPr lang="en" sz="1500"/>
              <a:t>In 2022, VIP Donors contributed more than 50% but sharply declined</a:t>
            </a:r>
            <a:endParaRPr sz="1500"/>
          </a:p>
          <a:p>
            <a:pPr indent="0" lvl="0" marL="457200" marR="0" rtl="0" algn="l">
              <a:lnSpc>
                <a:spcPct val="100000"/>
              </a:lnSpc>
              <a:spcBef>
                <a:spcPts val="0"/>
              </a:spcBef>
              <a:spcAft>
                <a:spcPts val="0"/>
              </a:spcAft>
              <a:buSzPts val="1800"/>
              <a:buNone/>
            </a:pPr>
            <a:r>
              <a:rPr lang="en" sz="1500"/>
              <a:t>→ highlight potential.</a:t>
            </a:r>
            <a:endParaRPr sz="1500"/>
          </a:p>
          <a:p>
            <a:pPr indent="-323850" lvl="0" marL="457200" rtl="0" algn="l">
              <a:lnSpc>
                <a:spcPct val="100000"/>
              </a:lnSpc>
              <a:spcBef>
                <a:spcPts val="1200"/>
              </a:spcBef>
              <a:spcAft>
                <a:spcPts val="0"/>
              </a:spcAft>
              <a:buSzPts val="1500"/>
              <a:buChar char="●"/>
            </a:pPr>
            <a:r>
              <a:rPr lang="en" sz="1500"/>
              <a:t>Strategic engagement of High Monetary and VIP donors </a:t>
            </a:r>
            <a:endParaRPr sz="1500"/>
          </a:p>
          <a:p>
            <a:pPr indent="0" lvl="0" marL="457200" rtl="0" algn="l">
              <a:lnSpc>
                <a:spcPct val="100000"/>
              </a:lnSpc>
              <a:spcBef>
                <a:spcPts val="1200"/>
              </a:spcBef>
              <a:spcAft>
                <a:spcPts val="1200"/>
              </a:spcAft>
              <a:buSzPts val="1800"/>
              <a:buNone/>
            </a:pPr>
            <a:r>
              <a:rPr lang="en" sz="1500"/>
              <a:t>→ drive sustained fundraising growth.</a:t>
            </a:r>
            <a:endParaRPr sz="1500"/>
          </a:p>
        </p:txBody>
      </p:sp>
      <p:sp>
        <p:nvSpPr>
          <p:cNvPr id="103" name="Google Shape;103;p6"/>
          <p:cNvSpPr txBox="1"/>
          <p:nvPr>
            <p:ph idx="1" type="body"/>
          </p:nvPr>
        </p:nvSpPr>
        <p:spPr>
          <a:xfrm>
            <a:off x="355675" y="1000025"/>
            <a:ext cx="7996800" cy="42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SzPts val="1800"/>
              <a:buNone/>
            </a:pPr>
            <a:r>
              <a:rPr b="1" lang="en" sz="1500"/>
              <a:t>Opportunity: Deepen Relationships with High-Value Donors</a:t>
            </a:r>
            <a:endParaRPr b="1" sz="1500"/>
          </a:p>
        </p:txBody>
      </p:sp>
      <p:pic>
        <p:nvPicPr>
          <p:cNvPr id="104" name="Google Shape;104;p6"/>
          <p:cNvPicPr preferRelativeResize="0"/>
          <p:nvPr/>
        </p:nvPicPr>
        <p:blipFill rotWithShape="1">
          <a:blip r:embed="rId3">
            <a:alphaModFix/>
          </a:blip>
          <a:srcRect b="0" l="0" r="0" t="0"/>
          <a:stretch/>
        </p:blipFill>
        <p:spPr>
          <a:xfrm>
            <a:off x="4510500" y="1576625"/>
            <a:ext cx="4481100" cy="267325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ph type="title"/>
          </p:nvPr>
        </p:nvSpPr>
        <p:spPr>
          <a:xfrm>
            <a:off x="311700" y="2926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Structured Analytics Roadmap</a:t>
            </a:r>
            <a:endParaRPr/>
          </a:p>
        </p:txBody>
      </p:sp>
      <p:grpSp>
        <p:nvGrpSpPr>
          <p:cNvPr id="110" name="Google Shape;110;p7"/>
          <p:cNvGrpSpPr/>
          <p:nvPr/>
        </p:nvGrpSpPr>
        <p:grpSpPr>
          <a:xfrm>
            <a:off x="2322881" y="2306618"/>
            <a:ext cx="2276927" cy="1582600"/>
            <a:chOff x="1083025" y="2306625"/>
            <a:chExt cx="1834900" cy="1582600"/>
          </a:xfrm>
        </p:grpSpPr>
        <p:sp>
          <p:nvSpPr>
            <p:cNvPr id="111" name="Google Shape;111;p7"/>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1" i="0" lang="en" sz="1000" u="none" cap="none" strike="noStrike">
                  <a:solidFill>
                    <a:srgbClr val="0C57D3"/>
                  </a:solidFill>
                  <a:latin typeface="Roboto"/>
                  <a:ea typeface="Roboto"/>
                  <a:cs typeface="Roboto"/>
                  <a:sym typeface="Roboto"/>
                </a:rPr>
                <a:t>RFM Scoring &amp; Segmentation</a:t>
              </a:r>
              <a:endParaRPr b="1" i="0" sz="1000" u="none" cap="none" strike="noStrike">
                <a:solidFill>
                  <a:srgbClr val="0C57D3"/>
                </a:solidFill>
                <a:latin typeface="Roboto"/>
                <a:ea typeface="Roboto"/>
                <a:cs typeface="Roboto"/>
                <a:sym typeface="Roboto"/>
              </a:endParaRPr>
            </a:p>
          </p:txBody>
        </p:sp>
        <p:sp>
          <p:nvSpPr>
            <p:cNvPr id="112" name="Google Shape;112;p7"/>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800"/>
                <a:buFont typeface="Arial"/>
                <a:buNone/>
              </a:pPr>
              <a:r>
                <a:rPr b="0" i="0" lang="en" sz="800" u="none" cap="none" strike="noStrike">
                  <a:solidFill>
                    <a:srgbClr val="0C57D3"/>
                  </a:solidFill>
                  <a:latin typeface="Roboto"/>
                  <a:ea typeface="Roboto"/>
                  <a:cs typeface="Roboto"/>
                  <a:sym typeface="Roboto"/>
                </a:rPr>
                <a:t>Classified donor behaviors.</a:t>
              </a:r>
              <a:endParaRPr b="0" i="0" sz="800" u="none" cap="none" strike="noStrike">
                <a:solidFill>
                  <a:srgbClr val="0C57D3"/>
                </a:solidFill>
                <a:latin typeface="Roboto"/>
                <a:ea typeface="Roboto"/>
                <a:cs typeface="Roboto"/>
                <a:sym typeface="Roboto"/>
              </a:endParaRPr>
            </a:p>
          </p:txBody>
        </p:sp>
        <p:sp>
          <p:nvSpPr>
            <p:cNvPr id="113" name="Google Shape;113;p7"/>
            <p:cNvSpPr/>
            <p:nvPr/>
          </p:nvSpPr>
          <p:spPr>
            <a:xfrm flipH="1">
              <a:off x="1083025" y="2306625"/>
              <a:ext cx="1834800" cy="143400"/>
            </a:xfrm>
            <a:prstGeom prst="parallelogram">
              <a:avLst>
                <a:gd fmla="val 96952" name="adj"/>
              </a:avLst>
            </a:prstGeom>
            <a:solidFill>
              <a:srgbClr val="0D5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4" name="Google Shape;114;p7"/>
            <p:cNvSpPr/>
            <p:nvPr/>
          </p:nvSpPr>
          <p:spPr>
            <a:xfrm>
              <a:off x="1083125" y="2460449"/>
              <a:ext cx="1834800" cy="143400"/>
            </a:xfrm>
            <a:prstGeom prst="parallelogram">
              <a:avLst>
                <a:gd fmla="val 96952" name="adj"/>
              </a:avLst>
            </a:prstGeom>
            <a:solidFill>
              <a:srgbClr val="094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7"/>
          <p:cNvGrpSpPr/>
          <p:nvPr/>
        </p:nvGrpSpPr>
        <p:grpSpPr>
          <a:xfrm>
            <a:off x="311416" y="2305900"/>
            <a:ext cx="6412628" cy="1582607"/>
            <a:chOff x="-2249685" y="2306618"/>
            <a:chExt cx="5167724" cy="1582607"/>
          </a:xfrm>
        </p:grpSpPr>
        <p:sp>
          <p:nvSpPr>
            <p:cNvPr id="116" name="Google Shape;116;p7"/>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1" i="0" lang="en" sz="1000" u="none" cap="none" strike="noStrike">
                  <a:solidFill>
                    <a:srgbClr val="0C57D3"/>
                  </a:solidFill>
                  <a:latin typeface="Roboto"/>
                  <a:ea typeface="Roboto"/>
                  <a:cs typeface="Roboto"/>
                  <a:sym typeface="Roboto"/>
                </a:rPr>
                <a:t>Predictive Modeling</a:t>
              </a:r>
              <a:endParaRPr b="1" i="0" sz="1000" u="none" cap="none" strike="noStrike">
                <a:solidFill>
                  <a:srgbClr val="0C57D3"/>
                </a:solidFill>
                <a:latin typeface="Roboto"/>
                <a:ea typeface="Roboto"/>
                <a:cs typeface="Roboto"/>
                <a:sym typeface="Roboto"/>
              </a:endParaRPr>
            </a:p>
          </p:txBody>
        </p:sp>
        <p:sp>
          <p:nvSpPr>
            <p:cNvPr id="117" name="Google Shape;117;p7"/>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800"/>
                <a:buFont typeface="Arial"/>
                <a:buNone/>
              </a:pPr>
              <a:r>
                <a:rPr b="0" i="0" lang="en" sz="800" u="none" cap="none" strike="noStrike">
                  <a:solidFill>
                    <a:srgbClr val="0C57D3"/>
                  </a:solidFill>
                  <a:latin typeface="Roboto"/>
                  <a:ea typeface="Roboto"/>
                  <a:cs typeface="Roboto"/>
                  <a:sym typeface="Roboto"/>
                </a:rPr>
                <a:t>Forecasted donation behaviors.</a:t>
              </a:r>
              <a:endParaRPr b="0" i="0" sz="800" u="none" cap="none" strike="noStrike">
                <a:solidFill>
                  <a:srgbClr val="0C57D3"/>
                </a:solidFill>
                <a:latin typeface="Roboto"/>
                <a:ea typeface="Roboto"/>
                <a:cs typeface="Roboto"/>
                <a:sym typeface="Roboto"/>
              </a:endParaRPr>
            </a:p>
            <a:p>
              <a:pPr indent="0" lvl="0" marL="0" marR="0" rtl="0" algn="l">
                <a:lnSpc>
                  <a:spcPct val="115000"/>
                </a:lnSpc>
                <a:spcBef>
                  <a:spcPts val="1600"/>
                </a:spcBef>
                <a:spcAft>
                  <a:spcPts val="1600"/>
                </a:spcAft>
                <a:buClr>
                  <a:srgbClr val="000000"/>
                </a:buClr>
                <a:buSzPts val="800"/>
                <a:buFont typeface="Arial"/>
                <a:buNone/>
              </a:pPr>
              <a:r>
                <a:t/>
              </a:r>
              <a:endParaRPr b="0" i="0" sz="800" u="none" cap="none" strike="noStrike">
                <a:solidFill>
                  <a:srgbClr val="0C57D3"/>
                </a:solidFill>
                <a:latin typeface="Roboto"/>
                <a:ea typeface="Roboto"/>
                <a:cs typeface="Roboto"/>
                <a:sym typeface="Roboto"/>
              </a:endParaRPr>
            </a:p>
          </p:txBody>
        </p:sp>
        <p:sp>
          <p:nvSpPr>
            <p:cNvPr id="118" name="Google Shape;118;p7"/>
            <p:cNvSpPr/>
            <p:nvPr/>
          </p:nvSpPr>
          <p:spPr>
            <a:xfrm flipH="1">
              <a:off x="-2249685" y="2306618"/>
              <a:ext cx="51675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C57D3"/>
                  </a:solidFill>
                  <a:latin typeface="Arial"/>
                  <a:ea typeface="Arial"/>
                  <a:cs typeface="Arial"/>
                  <a:sym typeface="Arial"/>
                </a:rPr>
                <a:t>  </a:t>
              </a:r>
              <a:endParaRPr b="0" i="0" sz="1400" u="none" cap="none" strike="noStrike">
                <a:solidFill>
                  <a:srgbClr val="0C57D3"/>
                </a:solidFill>
                <a:latin typeface="Arial"/>
                <a:ea typeface="Arial"/>
                <a:cs typeface="Arial"/>
                <a:sym typeface="Arial"/>
              </a:endParaRPr>
            </a:p>
          </p:txBody>
        </p:sp>
        <p:sp>
          <p:nvSpPr>
            <p:cNvPr id="119" name="Google Shape;119;p7"/>
            <p:cNvSpPr/>
            <p:nvPr/>
          </p:nvSpPr>
          <p:spPr>
            <a:xfrm>
              <a:off x="-2249462" y="2460443"/>
              <a:ext cx="51675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C57D3"/>
                </a:solidFill>
                <a:latin typeface="Arial"/>
                <a:ea typeface="Arial"/>
                <a:cs typeface="Arial"/>
                <a:sym typeface="Arial"/>
              </a:endParaRPr>
            </a:p>
          </p:txBody>
        </p:sp>
      </p:grpSp>
      <p:grpSp>
        <p:nvGrpSpPr>
          <p:cNvPr id="120" name="Google Shape;120;p7"/>
          <p:cNvGrpSpPr/>
          <p:nvPr/>
        </p:nvGrpSpPr>
        <p:grpSpPr>
          <a:xfrm>
            <a:off x="6572830" y="2305896"/>
            <a:ext cx="2276927" cy="1582600"/>
            <a:chOff x="1083025" y="2306625"/>
            <a:chExt cx="1834900" cy="1582600"/>
          </a:xfrm>
        </p:grpSpPr>
        <p:sp>
          <p:nvSpPr>
            <p:cNvPr id="121" name="Google Shape;121;p7"/>
            <p:cNvSpPr txBox="1"/>
            <p:nvPr/>
          </p:nvSpPr>
          <p:spPr>
            <a:xfrm>
              <a:off x="1235825" y="2847425"/>
              <a:ext cx="1505100" cy="446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1" i="0" lang="en" sz="1000" u="none" cap="none" strike="noStrike">
                  <a:solidFill>
                    <a:srgbClr val="0C57D3"/>
                  </a:solidFill>
                  <a:latin typeface="Roboto"/>
                  <a:ea typeface="Roboto"/>
                  <a:cs typeface="Roboto"/>
                  <a:sym typeface="Roboto"/>
                </a:rPr>
                <a:t>Strategy Design &amp; Impact Projection</a:t>
              </a:r>
              <a:endParaRPr b="1" i="0" sz="1000" u="none" cap="none" strike="noStrike">
                <a:solidFill>
                  <a:srgbClr val="0C57D3"/>
                </a:solidFill>
                <a:latin typeface="Roboto"/>
                <a:ea typeface="Roboto"/>
                <a:cs typeface="Roboto"/>
                <a:sym typeface="Roboto"/>
              </a:endParaRPr>
            </a:p>
          </p:txBody>
        </p:sp>
        <p:sp>
          <p:nvSpPr>
            <p:cNvPr id="122" name="Google Shape;122;p7"/>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800"/>
                <a:buFont typeface="Arial"/>
                <a:buNone/>
              </a:pPr>
              <a:r>
                <a:rPr b="0" i="0" lang="en" sz="800" u="none" cap="none" strike="noStrike">
                  <a:solidFill>
                    <a:srgbClr val="0C57D3"/>
                  </a:solidFill>
                  <a:latin typeface="Roboto"/>
                  <a:ea typeface="Roboto"/>
                  <a:cs typeface="Roboto"/>
                  <a:sym typeface="Roboto"/>
                </a:rPr>
                <a:t>Actionable fundraising strategies.</a:t>
              </a:r>
              <a:endParaRPr b="0" i="0" sz="800" u="none" cap="none" strike="noStrike">
                <a:solidFill>
                  <a:srgbClr val="0C57D3"/>
                </a:solidFill>
                <a:latin typeface="Roboto"/>
                <a:ea typeface="Roboto"/>
                <a:cs typeface="Roboto"/>
                <a:sym typeface="Roboto"/>
              </a:endParaRPr>
            </a:p>
          </p:txBody>
        </p:sp>
        <p:sp>
          <p:nvSpPr>
            <p:cNvPr id="123" name="Google Shape;123;p7"/>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C57D3"/>
                  </a:solidFill>
                  <a:latin typeface="Arial"/>
                  <a:ea typeface="Arial"/>
                  <a:cs typeface="Arial"/>
                  <a:sym typeface="Arial"/>
                </a:rPr>
                <a:t>  </a:t>
              </a:r>
              <a:endParaRPr b="0" i="0" sz="1400" u="none" cap="none" strike="noStrike">
                <a:solidFill>
                  <a:srgbClr val="0C57D3"/>
                </a:solidFill>
                <a:latin typeface="Arial"/>
                <a:ea typeface="Arial"/>
                <a:cs typeface="Arial"/>
                <a:sym typeface="Arial"/>
              </a:endParaRPr>
            </a:p>
          </p:txBody>
        </p:sp>
        <p:sp>
          <p:nvSpPr>
            <p:cNvPr id="124" name="Google Shape;124;p7"/>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C57D3"/>
                </a:solidFill>
                <a:latin typeface="Arial"/>
                <a:ea typeface="Arial"/>
                <a:cs typeface="Arial"/>
                <a:sym typeface="Arial"/>
              </a:endParaRPr>
            </a:p>
          </p:txBody>
        </p:sp>
      </p:grpSp>
      <p:grpSp>
        <p:nvGrpSpPr>
          <p:cNvPr id="125" name="Google Shape;125;p7"/>
          <p:cNvGrpSpPr/>
          <p:nvPr/>
        </p:nvGrpSpPr>
        <p:grpSpPr>
          <a:xfrm>
            <a:off x="4533357" y="2306618"/>
            <a:ext cx="2276927" cy="297224"/>
            <a:chOff x="1083025" y="2306625"/>
            <a:chExt cx="1834900" cy="297224"/>
          </a:xfrm>
        </p:grpSpPr>
        <p:sp>
          <p:nvSpPr>
            <p:cNvPr id="126" name="Google Shape;126;p7"/>
            <p:cNvSpPr/>
            <p:nvPr/>
          </p:nvSpPr>
          <p:spPr>
            <a:xfrm flipH="1">
              <a:off x="1083025" y="2306625"/>
              <a:ext cx="1834800" cy="143400"/>
            </a:xfrm>
            <a:prstGeom prst="parallelogram">
              <a:avLst>
                <a:gd fmla="val 96952" name="adj"/>
              </a:avLst>
            </a:prstGeom>
            <a:solidFill>
              <a:srgbClr val="0D5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7" name="Google Shape;127;p7"/>
            <p:cNvSpPr/>
            <p:nvPr/>
          </p:nvSpPr>
          <p:spPr>
            <a:xfrm>
              <a:off x="1083125" y="2460449"/>
              <a:ext cx="1834800" cy="143400"/>
            </a:xfrm>
            <a:prstGeom prst="parallelogram">
              <a:avLst>
                <a:gd fmla="val 96952" name="adj"/>
              </a:avLst>
            </a:prstGeom>
            <a:solidFill>
              <a:srgbClr val="094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 name="Google Shape;128;p7"/>
          <p:cNvGrpSpPr/>
          <p:nvPr/>
        </p:nvGrpSpPr>
        <p:grpSpPr>
          <a:xfrm>
            <a:off x="126181" y="2306618"/>
            <a:ext cx="2276927" cy="1582600"/>
            <a:chOff x="1083025" y="2306625"/>
            <a:chExt cx="1834900" cy="1582600"/>
          </a:xfrm>
        </p:grpSpPr>
        <p:sp>
          <p:nvSpPr>
            <p:cNvPr id="129" name="Google Shape;129;p7"/>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1" i="0" lang="en" sz="1000" u="none" cap="none" strike="noStrike">
                  <a:solidFill>
                    <a:srgbClr val="0C57D3"/>
                  </a:solidFill>
                  <a:latin typeface="Roboto"/>
                  <a:ea typeface="Roboto"/>
                  <a:cs typeface="Roboto"/>
                  <a:sym typeface="Roboto"/>
                </a:rPr>
                <a:t>Data Collection &amp; Cleaning</a:t>
              </a:r>
              <a:endParaRPr b="1" i="0" sz="1000" u="none" cap="none" strike="noStrike">
                <a:solidFill>
                  <a:srgbClr val="0C57D3"/>
                </a:solidFill>
                <a:latin typeface="Roboto"/>
                <a:ea typeface="Roboto"/>
                <a:cs typeface="Roboto"/>
                <a:sym typeface="Roboto"/>
              </a:endParaRPr>
            </a:p>
          </p:txBody>
        </p:sp>
        <p:sp>
          <p:nvSpPr>
            <p:cNvPr id="130" name="Google Shape;130;p7"/>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800"/>
                <a:buFont typeface="Arial"/>
                <a:buNone/>
              </a:pPr>
              <a:r>
                <a:rPr b="0" i="0" lang="en" sz="800" u="none" cap="none" strike="noStrike">
                  <a:solidFill>
                    <a:srgbClr val="0C57D3"/>
                  </a:solidFill>
                  <a:latin typeface="Roboto"/>
                  <a:ea typeface="Roboto"/>
                  <a:cs typeface="Roboto"/>
                  <a:sym typeface="Roboto"/>
                </a:rPr>
                <a:t>Consolidated and prepared data.</a:t>
              </a:r>
              <a:endParaRPr b="0" i="0" sz="800" u="none" cap="none" strike="noStrike">
                <a:solidFill>
                  <a:srgbClr val="0C57D3"/>
                </a:solidFill>
                <a:latin typeface="Roboto"/>
                <a:ea typeface="Roboto"/>
                <a:cs typeface="Roboto"/>
                <a:sym typeface="Roboto"/>
              </a:endParaRPr>
            </a:p>
          </p:txBody>
        </p:sp>
        <p:sp>
          <p:nvSpPr>
            <p:cNvPr id="131" name="Google Shape;131;p7"/>
            <p:cNvSpPr/>
            <p:nvPr/>
          </p:nvSpPr>
          <p:spPr>
            <a:xfrm flipH="1">
              <a:off x="1083025" y="2306625"/>
              <a:ext cx="1834800" cy="143400"/>
            </a:xfrm>
            <a:prstGeom prst="parallelogram">
              <a:avLst>
                <a:gd fmla="val 96952" name="adj"/>
              </a:avLst>
            </a:prstGeom>
            <a:solidFill>
              <a:srgbClr val="0D5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32" name="Google Shape;132;p7"/>
            <p:cNvSpPr/>
            <p:nvPr/>
          </p:nvSpPr>
          <p:spPr>
            <a:xfrm>
              <a:off x="1083125" y="2460449"/>
              <a:ext cx="1834800" cy="143400"/>
            </a:xfrm>
            <a:prstGeom prst="parallelogram">
              <a:avLst>
                <a:gd fmla="val 96952" name="adj"/>
              </a:avLst>
            </a:prstGeom>
            <a:solidFill>
              <a:srgbClr val="094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 name="Google Shape;133;p7"/>
          <p:cNvGrpSpPr/>
          <p:nvPr/>
        </p:nvGrpSpPr>
        <p:grpSpPr>
          <a:xfrm>
            <a:off x="6724046" y="2306618"/>
            <a:ext cx="2276927" cy="297224"/>
            <a:chOff x="1083025" y="2306625"/>
            <a:chExt cx="1834900" cy="297224"/>
          </a:xfrm>
        </p:grpSpPr>
        <p:sp>
          <p:nvSpPr>
            <p:cNvPr id="134" name="Google Shape;134;p7"/>
            <p:cNvSpPr/>
            <p:nvPr/>
          </p:nvSpPr>
          <p:spPr>
            <a:xfrm flipH="1">
              <a:off x="1083025" y="2306625"/>
              <a:ext cx="1834800" cy="143400"/>
            </a:xfrm>
            <a:prstGeom prst="parallelogram">
              <a:avLst>
                <a:gd fmla="val 96952" name="adj"/>
              </a:avLst>
            </a:prstGeom>
            <a:solidFill>
              <a:srgbClr val="0D5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35" name="Google Shape;135;p7"/>
            <p:cNvSpPr/>
            <p:nvPr/>
          </p:nvSpPr>
          <p:spPr>
            <a:xfrm>
              <a:off x="1083125" y="2460449"/>
              <a:ext cx="1834800" cy="143400"/>
            </a:xfrm>
            <a:prstGeom prst="parallelogram">
              <a:avLst>
                <a:gd fmla="val 96952" name="adj"/>
              </a:avLst>
            </a:prstGeom>
            <a:solidFill>
              <a:srgbClr val="094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 name="Google Shape;136;p7"/>
          <p:cNvGrpSpPr/>
          <p:nvPr/>
        </p:nvGrpSpPr>
        <p:grpSpPr>
          <a:xfrm>
            <a:off x="2322871" y="2306618"/>
            <a:ext cx="2276927" cy="297224"/>
            <a:chOff x="1083025" y="2306625"/>
            <a:chExt cx="1834900" cy="297224"/>
          </a:xfrm>
        </p:grpSpPr>
        <p:sp>
          <p:nvSpPr>
            <p:cNvPr id="137" name="Google Shape;137;p7"/>
            <p:cNvSpPr/>
            <p:nvPr/>
          </p:nvSpPr>
          <p:spPr>
            <a:xfrm flipH="1">
              <a:off x="1083025" y="2306625"/>
              <a:ext cx="1834800" cy="143400"/>
            </a:xfrm>
            <a:prstGeom prst="parallelogram">
              <a:avLst>
                <a:gd fmla="val 96952" name="adj"/>
              </a:avLst>
            </a:prstGeom>
            <a:solidFill>
              <a:srgbClr val="0D5C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38" name="Google Shape;138;p7"/>
            <p:cNvSpPr/>
            <p:nvPr/>
          </p:nvSpPr>
          <p:spPr>
            <a:xfrm>
              <a:off x="1083125" y="2460449"/>
              <a:ext cx="1834800" cy="143400"/>
            </a:xfrm>
            <a:prstGeom prst="parallelogram">
              <a:avLst>
                <a:gd fmla="val 96952" name="adj"/>
              </a:avLst>
            </a:prstGeom>
            <a:solidFill>
              <a:srgbClr val="094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311700" y="2926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Key Insight #1 – RFM Behavioral Segmentation</a:t>
            </a:r>
            <a:endParaRPr/>
          </a:p>
        </p:txBody>
      </p:sp>
      <p:pic>
        <p:nvPicPr>
          <p:cNvPr id="144" name="Google Shape;144;p8"/>
          <p:cNvPicPr preferRelativeResize="0"/>
          <p:nvPr/>
        </p:nvPicPr>
        <p:blipFill rotWithShape="1">
          <a:blip r:embed="rId3">
            <a:alphaModFix/>
          </a:blip>
          <a:srcRect b="0" l="0" r="0" t="0"/>
          <a:stretch/>
        </p:blipFill>
        <p:spPr>
          <a:xfrm>
            <a:off x="4153400" y="1435400"/>
            <a:ext cx="4960574" cy="2883550"/>
          </a:xfrm>
          <a:prstGeom prst="rect">
            <a:avLst/>
          </a:prstGeom>
          <a:noFill/>
          <a:ln>
            <a:noFill/>
          </a:ln>
          <a:effectLst>
            <a:outerShdw blurRad="57150" rotWithShape="0" algn="bl" dir="5400000" dist="19050">
              <a:srgbClr val="000000">
                <a:alpha val="49803"/>
              </a:srgbClr>
            </a:outerShdw>
          </a:effectLst>
        </p:spPr>
      </p:pic>
      <p:sp>
        <p:nvSpPr>
          <p:cNvPr id="145" name="Google Shape;145;p8"/>
          <p:cNvSpPr txBox="1"/>
          <p:nvPr>
            <p:ph idx="1" type="body"/>
          </p:nvPr>
        </p:nvSpPr>
        <p:spPr>
          <a:xfrm>
            <a:off x="311700" y="1190125"/>
            <a:ext cx="3841800" cy="302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88"/>
              <a:buNone/>
            </a:pPr>
            <a:r>
              <a:rPr b="1" lang="en" sz="1500"/>
              <a:t>Segment Highlights:</a:t>
            </a:r>
            <a:endParaRPr b="1" sz="1500"/>
          </a:p>
          <a:p>
            <a:pPr indent="-323850" lvl="0" marL="457200" rtl="0" algn="l">
              <a:lnSpc>
                <a:spcPct val="115000"/>
              </a:lnSpc>
              <a:spcBef>
                <a:spcPts val="0"/>
              </a:spcBef>
              <a:spcAft>
                <a:spcPts val="0"/>
              </a:spcAft>
              <a:buSzPts val="1500"/>
              <a:buChar char="●"/>
            </a:pPr>
            <a:r>
              <a:rPr b="1" lang="en" sz="1500"/>
              <a:t>VIP Donors:</a:t>
            </a:r>
            <a:r>
              <a:rPr lang="en" sz="1500"/>
              <a:t> High donation amount and recent activity.</a:t>
            </a:r>
            <a:endParaRPr sz="1500"/>
          </a:p>
          <a:p>
            <a:pPr indent="0" lvl="0" marL="457200" rtl="0" algn="l">
              <a:lnSpc>
                <a:spcPct val="115000"/>
              </a:lnSpc>
              <a:spcBef>
                <a:spcPts val="0"/>
              </a:spcBef>
              <a:spcAft>
                <a:spcPts val="0"/>
              </a:spcAft>
              <a:buSzPts val="1800"/>
              <a:buNone/>
            </a:pPr>
            <a:r>
              <a:t/>
            </a:r>
            <a:endParaRPr sz="600"/>
          </a:p>
          <a:p>
            <a:pPr indent="-323850" lvl="0" marL="457200" rtl="0" algn="l">
              <a:lnSpc>
                <a:spcPct val="115000"/>
              </a:lnSpc>
              <a:spcBef>
                <a:spcPts val="0"/>
              </a:spcBef>
              <a:spcAft>
                <a:spcPts val="0"/>
              </a:spcAft>
              <a:buSzPts val="1500"/>
              <a:buChar char="●"/>
            </a:pPr>
            <a:r>
              <a:rPr b="1" lang="en" sz="1500"/>
              <a:t>High Monetary Donors:</a:t>
            </a:r>
            <a:r>
              <a:rPr lang="en" sz="1500"/>
              <a:t> Consistent large donations over time.</a:t>
            </a:r>
            <a:endParaRPr sz="1500"/>
          </a:p>
          <a:p>
            <a:pPr indent="0" lvl="0" marL="0" rtl="0" algn="l">
              <a:lnSpc>
                <a:spcPct val="115000"/>
              </a:lnSpc>
              <a:spcBef>
                <a:spcPts val="0"/>
              </a:spcBef>
              <a:spcAft>
                <a:spcPts val="0"/>
              </a:spcAft>
              <a:buSzPts val="1800"/>
              <a:buNone/>
            </a:pPr>
            <a:r>
              <a:t/>
            </a:r>
            <a:endParaRPr sz="600"/>
          </a:p>
          <a:p>
            <a:pPr indent="-323850" lvl="0" marL="457200" rtl="0" algn="l">
              <a:lnSpc>
                <a:spcPct val="115000"/>
              </a:lnSpc>
              <a:spcBef>
                <a:spcPts val="0"/>
              </a:spcBef>
              <a:spcAft>
                <a:spcPts val="0"/>
              </a:spcAft>
              <a:buSzPts val="1500"/>
              <a:buChar char="●"/>
            </a:pPr>
            <a:r>
              <a:rPr b="1" lang="en" sz="1500"/>
              <a:t>Frequent Donors:</a:t>
            </a:r>
            <a:r>
              <a:rPr lang="en" sz="1500"/>
              <a:t> Regular engagement, lower monetary value.</a:t>
            </a:r>
            <a:endParaRPr sz="1500"/>
          </a:p>
          <a:p>
            <a:pPr indent="0" lvl="0" marL="0" rtl="0" algn="l">
              <a:lnSpc>
                <a:spcPct val="100000"/>
              </a:lnSpc>
              <a:spcBef>
                <a:spcPts val="0"/>
              </a:spcBef>
              <a:spcAft>
                <a:spcPts val="0"/>
              </a:spcAft>
              <a:buSzPts val="688"/>
              <a:buNone/>
            </a:pPr>
            <a:r>
              <a:t/>
            </a:r>
            <a:endParaRPr sz="600"/>
          </a:p>
          <a:p>
            <a:pPr indent="-323850" lvl="0" marL="457200" rtl="0" algn="l">
              <a:lnSpc>
                <a:spcPct val="100000"/>
              </a:lnSpc>
              <a:spcBef>
                <a:spcPts val="0"/>
              </a:spcBef>
              <a:spcAft>
                <a:spcPts val="0"/>
              </a:spcAft>
              <a:buSzPts val="1500"/>
              <a:buChar char="●"/>
            </a:pPr>
            <a:r>
              <a:rPr b="1" lang="en" sz="1500"/>
              <a:t>General Donors: </a:t>
            </a:r>
            <a:r>
              <a:rPr lang="en" sz="1500"/>
              <a:t>Largest group, low donation amount, potential for nurturing.</a:t>
            </a:r>
            <a:endParaRPr sz="1500"/>
          </a:p>
          <a:p>
            <a:pPr indent="0" lvl="0" marL="0" rtl="0" algn="l">
              <a:lnSpc>
                <a:spcPct val="100000"/>
              </a:lnSpc>
              <a:spcBef>
                <a:spcPts val="0"/>
              </a:spcBef>
              <a:spcAft>
                <a:spcPts val="0"/>
              </a:spcAft>
              <a:buSzPts val="1800"/>
              <a:buNone/>
            </a:pPr>
            <a:r>
              <a:t/>
            </a:r>
            <a:endParaRPr sz="1500"/>
          </a:p>
        </p:txBody>
      </p:sp>
      <p:grpSp>
        <p:nvGrpSpPr>
          <p:cNvPr id="146" name="Google Shape;146;p8"/>
          <p:cNvGrpSpPr/>
          <p:nvPr/>
        </p:nvGrpSpPr>
        <p:grpSpPr>
          <a:xfrm>
            <a:off x="83100" y="4711925"/>
            <a:ext cx="4260300" cy="415500"/>
            <a:chOff x="311700" y="4559525"/>
            <a:chExt cx="4260300" cy="415500"/>
          </a:xfrm>
        </p:grpSpPr>
        <p:sp>
          <p:nvSpPr>
            <p:cNvPr id="147" name="Google Shape;147;p8"/>
            <p:cNvSpPr txBox="1"/>
            <p:nvPr/>
          </p:nvSpPr>
          <p:spPr>
            <a:xfrm>
              <a:off x="497400" y="4559525"/>
              <a:ext cx="40746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sng" cap="none" strike="noStrike">
                  <a:solidFill>
                    <a:schemeClr val="hlink"/>
                  </a:solidFill>
                  <a:latin typeface="Arial"/>
                  <a:ea typeface="Arial"/>
                  <a:cs typeface="Arial"/>
                  <a:sym typeface="Arial"/>
                  <a:hlinkClick r:id="rId4"/>
                </a:rPr>
                <a:t>Donor Profile with RFM Score.xlsx</a:t>
              </a:r>
              <a:endParaRPr b="0" i="0" sz="1400" u="none" cap="none" strike="noStrike">
                <a:solidFill>
                  <a:srgbClr val="000000"/>
                </a:solidFill>
                <a:latin typeface="Arial"/>
                <a:ea typeface="Arial"/>
                <a:cs typeface="Arial"/>
                <a:sym typeface="Arial"/>
              </a:endParaRPr>
            </a:p>
          </p:txBody>
        </p:sp>
        <p:pic>
          <p:nvPicPr>
            <p:cNvPr id="148" name="Google Shape;148;p8"/>
            <p:cNvPicPr preferRelativeResize="0"/>
            <p:nvPr/>
          </p:nvPicPr>
          <p:blipFill rotWithShape="1">
            <a:blip r:embed="rId5">
              <a:alphaModFix/>
            </a:blip>
            <a:srcRect b="0" l="0" r="0" t="0"/>
            <a:stretch/>
          </p:blipFill>
          <p:spPr>
            <a:xfrm>
              <a:off x="311700" y="4643450"/>
              <a:ext cx="276225" cy="24765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type="title"/>
          </p:nvPr>
        </p:nvSpPr>
        <p:spPr>
          <a:xfrm>
            <a:off x="311700" y="2926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Key Insight #2 – Donor Trends</a:t>
            </a:r>
            <a:endParaRPr/>
          </a:p>
        </p:txBody>
      </p:sp>
      <p:sp>
        <p:nvSpPr>
          <p:cNvPr id="154" name="Google Shape;154;p9"/>
          <p:cNvSpPr txBox="1"/>
          <p:nvPr>
            <p:ph idx="1" type="body"/>
          </p:nvPr>
        </p:nvSpPr>
        <p:spPr>
          <a:xfrm>
            <a:off x="311700" y="961525"/>
            <a:ext cx="4620300" cy="370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88"/>
              <a:buNone/>
            </a:pPr>
            <a:r>
              <a:rPr b="1" lang="en" sz="1500"/>
              <a:t>Donor Instability Signals Urgency for Action</a:t>
            </a:r>
            <a:endParaRPr b="1" sz="1500"/>
          </a:p>
          <a:p>
            <a:pPr indent="-323850" lvl="0" marL="457200" rtl="0" algn="l">
              <a:lnSpc>
                <a:spcPct val="115000"/>
              </a:lnSpc>
              <a:spcBef>
                <a:spcPts val="0"/>
              </a:spcBef>
              <a:spcAft>
                <a:spcPts val="0"/>
              </a:spcAft>
              <a:buSzPts val="1500"/>
              <a:buChar char="●"/>
            </a:pPr>
            <a:r>
              <a:rPr lang="en" sz="1500"/>
              <a:t>General Donors dropped sharply from 861 in 2020 to 350 in 2021, showing instability.</a:t>
            </a:r>
            <a:endParaRPr sz="1500"/>
          </a:p>
          <a:p>
            <a:pPr indent="0" lvl="0" marL="457200" rtl="0" algn="l">
              <a:lnSpc>
                <a:spcPct val="100000"/>
              </a:lnSpc>
              <a:spcBef>
                <a:spcPts val="0"/>
              </a:spcBef>
              <a:spcAft>
                <a:spcPts val="0"/>
              </a:spcAft>
              <a:buSzPts val="688"/>
              <a:buNone/>
            </a:pPr>
            <a:r>
              <a:t/>
            </a:r>
            <a:endParaRPr sz="600"/>
          </a:p>
          <a:p>
            <a:pPr indent="-323850" lvl="0" marL="457200" rtl="0" algn="l">
              <a:lnSpc>
                <a:spcPct val="100000"/>
              </a:lnSpc>
              <a:spcBef>
                <a:spcPts val="0"/>
              </a:spcBef>
              <a:spcAft>
                <a:spcPts val="0"/>
              </a:spcAft>
              <a:buSzPts val="1500"/>
              <a:buChar char="●"/>
            </a:pPr>
            <a:r>
              <a:rPr lang="en" sz="1500"/>
              <a:t>Active Donors peaked in 2021 (486) but declined significantly in the following years, reaching 140 in 2024.</a:t>
            </a:r>
            <a:endParaRPr sz="1500"/>
          </a:p>
          <a:p>
            <a:pPr indent="0" lvl="0" marL="457200" rtl="0" algn="l">
              <a:lnSpc>
                <a:spcPct val="100000"/>
              </a:lnSpc>
              <a:spcBef>
                <a:spcPts val="0"/>
              </a:spcBef>
              <a:spcAft>
                <a:spcPts val="0"/>
              </a:spcAft>
              <a:buSzPts val="688"/>
              <a:buNone/>
            </a:pPr>
            <a:r>
              <a:t/>
            </a:r>
            <a:endParaRPr sz="600"/>
          </a:p>
          <a:p>
            <a:pPr indent="-323850" lvl="0" marL="457200" rtl="0" algn="l">
              <a:lnSpc>
                <a:spcPct val="100000"/>
              </a:lnSpc>
              <a:spcBef>
                <a:spcPts val="0"/>
              </a:spcBef>
              <a:spcAft>
                <a:spcPts val="0"/>
              </a:spcAft>
              <a:buSzPts val="1500"/>
              <a:buChar char="●"/>
            </a:pPr>
            <a:r>
              <a:rPr lang="en" sz="1500"/>
              <a:t>High Monetary Donors declined early (from 222 in 2020 to 106 in 2021) but have remained stable around 100–130 since then.</a:t>
            </a:r>
            <a:endParaRPr sz="1500"/>
          </a:p>
          <a:p>
            <a:pPr indent="0" lvl="0" marL="457200" rtl="0" algn="l">
              <a:lnSpc>
                <a:spcPct val="100000"/>
              </a:lnSpc>
              <a:spcBef>
                <a:spcPts val="0"/>
              </a:spcBef>
              <a:spcAft>
                <a:spcPts val="0"/>
              </a:spcAft>
              <a:buSzPts val="688"/>
              <a:buNone/>
            </a:pPr>
            <a:r>
              <a:t/>
            </a:r>
            <a:endParaRPr sz="600"/>
          </a:p>
          <a:p>
            <a:pPr indent="-323850" lvl="0" marL="457200" rtl="0" algn="l">
              <a:lnSpc>
                <a:spcPct val="100000"/>
              </a:lnSpc>
              <a:spcBef>
                <a:spcPts val="0"/>
              </a:spcBef>
              <a:spcAft>
                <a:spcPts val="0"/>
              </a:spcAft>
              <a:buSzPts val="1500"/>
              <a:buChar char="●"/>
            </a:pPr>
            <a:r>
              <a:rPr lang="en" sz="1500"/>
              <a:t>Frequent Donors and Lapsed High-Value Donors are gradually increasing from 2021 to 2024.</a:t>
            </a:r>
            <a:endParaRPr sz="1500"/>
          </a:p>
          <a:p>
            <a:pPr indent="0" lvl="0" marL="457200" rtl="0" algn="l">
              <a:lnSpc>
                <a:spcPct val="100000"/>
              </a:lnSpc>
              <a:spcBef>
                <a:spcPts val="0"/>
              </a:spcBef>
              <a:spcAft>
                <a:spcPts val="0"/>
              </a:spcAft>
              <a:buSzPts val="688"/>
              <a:buNone/>
            </a:pPr>
            <a:r>
              <a:t/>
            </a:r>
            <a:endParaRPr sz="600"/>
          </a:p>
          <a:p>
            <a:pPr indent="-323850" lvl="0" marL="457200" rtl="0" algn="l">
              <a:lnSpc>
                <a:spcPct val="100000"/>
              </a:lnSpc>
              <a:spcBef>
                <a:spcPts val="0"/>
              </a:spcBef>
              <a:spcAft>
                <a:spcPts val="0"/>
              </a:spcAft>
              <a:buSzPts val="1500"/>
              <a:buChar char="●"/>
            </a:pPr>
            <a:r>
              <a:rPr lang="en" sz="1500"/>
              <a:t>VIP Donors have consistently low counts, with no significant change over the years.</a:t>
            </a:r>
            <a:endParaRPr sz="1500"/>
          </a:p>
        </p:txBody>
      </p:sp>
      <p:pic>
        <p:nvPicPr>
          <p:cNvPr id="155" name="Google Shape;155;p9"/>
          <p:cNvPicPr preferRelativeResize="0"/>
          <p:nvPr/>
        </p:nvPicPr>
        <p:blipFill rotWithShape="1">
          <a:blip r:embed="rId3">
            <a:alphaModFix/>
          </a:blip>
          <a:srcRect b="0" l="0" r="0" t="0"/>
          <a:stretch/>
        </p:blipFill>
        <p:spPr>
          <a:xfrm>
            <a:off x="4932000" y="1850377"/>
            <a:ext cx="4166624" cy="2528647"/>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