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77" r:id="rId10"/>
    <p:sldId id="264" r:id="rId11"/>
    <p:sldId id="267" r:id="rId12"/>
    <p:sldId id="278" r:id="rId13"/>
    <p:sldId id="265" r:id="rId14"/>
    <p:sldId id="266" r:id="rId15"/>
    <p:sldId id="275" r:id="rId16"/>
    <p:sldId id="268" r:id="rId17"/>
    <p:sldId id="276" r:id="rId18"/>
    <p:sldId id="269" r:id="rId19"/>
    <p:sldId id="280" r:id="rId20"/>
    <p:sldId id="270" r:id="rId21"/>
    <p:sldId id="279" r:id="rId22"/>
    <p:sldId id="272" r:id="rId23"/>
    <p:sldId id="273" r:id="rId24"/>
    <p:sldId id="27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B1083B-1741-47DB-B828-7CC3F7F7F07F}" type="datetimeFigureOut">
              <a:rPr lang="en-IN" smtClean="0"/>
              <a:t>26-07-2019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04182-E3AE-4339-8098-793E783A40E5}" type="slidenum">
              <a:rPr lang="en-IN" smtClean="0"/>
              <a:t>‹#›</a:t>
            </a:fld>
            <a:endParaRPr lang="en-IN"/>
          </a:p>
        </p:txBody>
      </p:sp>
    </p:spTree>
    <p:extLst>
      <p:ext uri="{BB962C8B-B14F-4D97-AF65-F5344CB8AC3E}">
        <p14:creationId xmlns:p14="http://schemas.microsoft.com/office/powerpoint/2010/main" val="290384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B1083B-1741-47DB-B828-7CC3F7F7F07F}" type="datetimeFigureOut">
              <a:rPr lang="en-IN" smtClean="0"/>
              <a:t>26-07-2019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E04182-E3AE-4339-8098-793E783A40E5}" type="slidenum">
              <a:rPr lang="en-IN" smtClean="0"/>
              <a:t>‹#›</a:t>
            </a:fld>
            <a:endParaRPr lang="en-IN"/>
          </a:p>
        </p:txBody>
      </p:sp>
    </p:spTree>
    <p:extLst>
      <p:ext uri="{BB962C8B-B14F-4D97-AF65-F5344CB8AC3E}">
        <p14:creationId xmlns:p14="http://schemas.microsoft.com/office/powerpoint/2010/main" val="2765272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9BB1083B-1741-47DB-B828-7CC3F7F7F07F}" type="datetimeFigureOut">
              <a:rPr lang="en-IN" smtClean="0"/>
              <a:t>26-07-2019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04182-E3AE-4339-8098-793E783A40E5}" type="slidenum">
              <a:rPr lang="en-IN" smtClean="0"/>
              <a:t>‹#›</a:t>
            </a:fld>
            <a:endParaRPr lang="en-IN"/>
          </a:p>
        </p:txBody>
      </p:sp>
    </p:spTree>
    <p:extLst>
      <p:ext uri="{BB962C8B-B14F-4D97-AF65-F5344CB8AC3E}">
        <p14:creationId xmlns:p14="http://schemas.microsoft.com/office/powerpoint/2010/main" val="2284172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9BB1083B-1741-47DB-B828-7CC3F7F7F07F}" type="datetimeFigureOut">
              <a:rPr lang="en-IN" smtClean="0"/>
              <a:t>26-07-2019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E04182-E3AE-4339-8098-793E783A40E5}" type="slidenum">
              <a:rPr lang="en-IN" smtClean="0"/>
              <a:t>‹#›</a:t>
            </a:fld>
            <a:endParaRPr lang="en-IN"/>
          </a:p>
        </p:txBody>
      </p:sp>
    </p:spTree>
    <p:extLst>
      <p:ext uri="{BB962C8B-B14F-4D97-AF65-F5344CB8AC3E}">
        <p14:creationId xmlns:p14="http://schemas.microsoft.com/office/powerpoint/2010/main" val="1967838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1083B-1741-47DB-B828-7CC3F7F7F07F}" type="datetimeFigureOut">
              <a:rPr lang="en-IN" smtClean="0"/>
              <a:t>26-07-2019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04182-E3AE-4339-8098-793E783A40E5}" type="slidenum">
              <a:rPr lang="en-IN" smtClean="0"/>
              <a:t>‹#›</a:t>
            </a:fld>
            <a:endParaRPr lang="en-IN"/>
          </a:p>
        </p:txBody>
      </p:sp>
    </p:spTree>
    <p:extLst>
      <p:ext uri="{BB962C8B-B14F-4D97-AF65-F5344CB8AC3E}">
        <p14:creationId xmlns:p14="http://schemas.microsoft.com/office/powerpoint/2010/main" val="746782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1083B-1741-47DB-B828-7CC3F7F7F07F}" type="datetimeFigureOut">
              <a:rPr lang="en-IN" smtClean="0"/>
              <a:t>26-07-2019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04182-E3AE-4339-8098-793E783A40E5}" type="slidenum">
              <a:rPr lang="en-IN" smtClean="0"/>
              <a:t>‹#›</a:t>
            </a:fld>
            <a:endParaRPr lang="en-IN"/>
          </a:p>
        </p:txBody>
      </p:sp>
    </p:spTree>
    <p:extLst>
      <p:ext uri="{BB962C8B-B14F-4D97-AF65-F5344CB8AC3E}">
        <p14:creationId xmlns:p14="http://schemas.microsoft.com/office/powerpoint/2010/main" val="309607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1083B-1741-47DB-B828-7CC3F7F7F07F}" type="datetimeFigureOut">
              <a:rPr lang="en-IN" smtClean="0"/>
              <a:t>26-07-2019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04182-E3AE-4339-8098-793E783A40E5}" type="slidenum">
              <a:rPr lang="en-IN" smtClean="0"/>
              <a:t>‹#›</a:t>
            </a:fld>
            <a:endParaRPr lang="en-IN"/>
          </a:p>
        </p:txBody>
      </p:sp>
    </p:spTree>
    <p:extLst>
      <p:ext uri="{BB962C8B-B14F-4D97-AF65-F5344CB8AC3E}">
        <p14:creationId xmlns:p14="http://schemas.microsoft.com/office/powerpoint/2010/main" val="3169284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B1083B-1741-47DB-B828-7CC3F7F7F07F}" type="datetimeFigureOut">
              <a:rPr lang="en-IN" smtClean="0"/>
              <a:t>26-07-2019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04182-E3AE-4339-8098-793E783A40E5}" type="slidenum">
              <a:rPr lang="en-IN" smtClean="0"/>
              <a:t>‹#›</a:t>
            </a:fld>
            <a:endParaRPr lang="en-IN"/>
          </a:p>
        </p:txBody>
      </p:sp>
    </p:spTree>
    <p:extLst>
      <p:ext uri="{BB962C8B-B14F-4D97-AF65-F5344CB8AC3E}">
        <p14:creationId xmlns:p14="http://schemas.microsoft.com/office/powerpoint/2010/main" val="49695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B1083B-1741-47DB-B828-7CC3F7F7F07F}" type="datetimeFigureOut">
              <a:rPr lang="en-IN" smtClean="0"/>
              <a:t>26-07-2019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E04182-E3AE-4339-8098-793E783A40E5}" type="slidenum">
              <a:rPr lang="en-IN" smtClean="0"/>
              <a:t>‹#›</a:t>
            </a:fld>
            <a:endParaRPr lang="en-IN"/>
          </a:p>
        </p:txBody>
      </p:sp>
    </p:spTree>
    <p:extLst>
      <p:ext uri="{BB962C8B-B14F-4D97-AF65-F5344CB8AC3E}">
        <p14:creationId xmlns:p14="http://schemas.microsoft.com/office/powerpoint/2010/main" val="391671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B1083B-1741-47DB-B828-7CC3F7F7F07F}" type="datetimeFigureOut">
              <a:rPr lang="en-IN" smtClean="0"/>
              <a:t>26-07-2019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E04182-E3AE-4339-8098-793E783A40E5}" type="slidenum">
              <a:rPr lang="en-IN" smtClean="0"/>
              <a:t>‹#›</a:t>
            </a:fld>
            <a:endParaRPr lang="en-IN"/>
          </a:p>
        </p:txBody>
      </p:sp>
    </p:spTree>
    <p:extLst>
      <p:ext uri="{BB962C8B-B14F-4D97-AF65-F5344CB8AC3E}">
        <p14:creationId xmlns:p14="http://schemas.microsoft.com/office/powerpoint/2010/main" val="4239429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B1083B-1741-47DB-B828-7CC3F7F7F07F}" type="datetimeFigureOut">
              <a:rPr lang="en-IN" smtClean="0"/>
              <a:t>26-07-2019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E04182-E3AE-4339-8098-793E783A40E5}" type="slidenum">
              <a:rPr lang="en-IN" smtClean="0"/>
              <a:t>‹#›</a:t>
            </a:fld>
            <a:endParaRPr lang="en-IN"/>
          </a:p>
        </p:txBody>
      </p:sp>
    </p:spTree>
    <p:extLst>
      <p:ext uri="{BB962C8B-B14F-4D97-AF65-F5344CB8AC3E}">
        <p14:creationId xmlns:p14="http://schemas.microsoft.com/office/powerpoint/2010/main" val="213960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B1083B-1741-47DB-B828-7CC3F7F7F07F}" type="datetimeFigureOut">
              <a:rPr lang="en-IN" smtClean="0"/>
              <a:t>26-07-2019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E04182-E3AE-4339-8098-793E783A40E5}" type="slidenum">
              <a:rPr lang="en-IN" smtClean="0"/>
              <a:t>‹#›</a:t>
            </a:fld>
            <a:endParaRPr lang="en-IN"/>
          </a:p>
        </p:txBody>
      </p:sp>
    </p:spTree>
    <p:extLst>
      <p:ext uri="{BB962C8B-B14F-4D97-AF65-F5344CB8AC3E}">
        <p14:creationId xmlns:p14="http://schemas.microsoft.com/office/powerpoint/2010/main" val="57980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B1083B-1741-47DB-B828-7CC3F7F7F07F}" type="datetimeFigureOut">
              <a:rPr lang="en-IN" smtClean="0"/>
              <a:t>26-07-2019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E04182-E3AE-4339-8098-793E783A40E5}" type="slidenum">
              <a:rPr lang="en-IN" smtClean="0"/>
              <a:t>‹#›</a:t>
            </a:fld>
            <a:endParaRPr lang="en-IN"/>
          </a:p>
        </p:txBody>
      </p:sp>
    </p:spTree>
    <p:extLst>
      <p:ext uri="{BB962C8B-B14F-4D97-AF65-F5344CB8AC3E}">
        <p14:creationId xmlns:p14="http://schemas.microsoft.com/office/powerpoint/2010/main" val="646085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BB1083B-1741-47DB-B828-7CC3F7F7F07F}" type="datetimeFigureOut">
              <a:rPr lang="en-IN" smtClean="0"/>
              <a:t>26-07-2019</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89E04182-E3AE-4339-8098-793E783A40E5}" type="slidenum">
              <a:rPr lang="en-IN" smtClean="0"/>
              <a:t>‹#›</a:t>
            </a:fld>
            <a:endParaRPr lang="en-IN"/>
          </a:p>
        </p:txBody>
      </p:sp>
    </p:spTree>
    <p:extLst>
      <p:ext uri="{BB962C8B-B14F-4D97-AF65-F5344CB8AC3E}">
        <p14:creationId xmlns:p14="http://schemas.microsoft.com/office/powerpoint/2010/main" val="310174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BB1083B-1741-47DB-B828-7CC3F7F7F07F}" type="datetimeFigureOut">
              <a:rPr lang="en-IN" smtClean="0"/>
              <a:t>26-07-2019</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9E04182-E3AE-4339-8098-793E783A40E5}" type="slidenum">
              <a:rPr lang="en-IN" smtClean="0"/>
              <a:t>‹#›</a:t>
            </a:fld>
            <a:endParaRPr lang="en-IN"/>
          </a:p>
        </p:txBody>
      </p:sp>
    </p:spTree>
    <p:extLst>
      <p:ext uri="{BB962C8B-B14F-4D97-AF65-F5344CB8AC3E}">
        <p14:creationId xmlns:p14="http://schemas.microsoft.com/office/powerpoint/2010/main" val="18186998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datasets/Breast+Cancer+Wisconsin+(Diagnosti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290F3-D461-4049-9292-0F07E7D64F14}"/>
              </a:ext>
            </a:extLst>
          </p:cNvPr>
          <p:cNvSpPr>
            <a:spLocks noGrp="1"/>
          </p:cNvSpPr>
          <p:nvPr>
            <p:ph type="ctrTitle"/>
          </p:nvPr>
        </p:nvSpPr>
        <p:spPr/>
        <p:txBody>
          <a:bodyPr>
            <a:normAutofit/>
          </a:bodyPr>
          <a:lstStyle/>
          <a:p>
            <a:r>
              <a:rPr lang="en-IN" dirty="0"/>
              <a:t>Mammogram detection Using different ML algorithms </a:t>
            </a:r>
          </a:p>
        </p:txBody>
      </p:sp>
      <p:sp>
        <p:nvSpPr>
          <p:cNvPr id="3" name="Subtitle 2">
            <a:extLst>
              <a:ext uri="{FF2B5EF4-FFF2-40B4-BE49-F238E27FC236}">
                <a16:creationId xmlns:a16="http://schemas.microsoft.com/office/drawing/2014/main" id="{C1F54E89-8C1E-45D7-B682-B2195C1960B5}"/>
              </a:ext>
            </a:extLst>
          </p:cNvPr>
          <p:cNvSpPr>
            <a:spLocks noGrp="1"/>
          </p:cNvSpPr>
          <p:nvPr>
            <p:ph type="subTitle" idx="1"/>
          </p:nvPr>
        </p:nvSpPr>
        <p:spPr/>
        <p:txBody>
          <a:bodyPr>
            <a:normAutofit fontScale="62500" lnSpcReduction="20000"/>
          </a:bodyPr>
          <a:lstStyle/>
          <a:p>
            <a:r>
              <a:rPr lang="en-US" dirty="0"/>
              <a:t>The correct diagnosis of Breast Cancer and the classification of patients into malignant (highly effective) or benign (Not severe) groups is the subject of much research. To predict breast cancer is benign or malignant the machine learning algorithms gives a lot of aid</a:t>
            </a:r>
            <a:endParaRPr lang="en-IN" dirty="0"/>
          </a:p>
        </p:txBody>
      </p:sp>
    </p:spTree>
    <p:extLst>
      <p:ext uri="{BB962C8B-B14F-4D97-AF65-F5344CB8AC3E}">
        <p14:creationId xmlns:p14="http://schemas.microsoft.com/office/powerpoint/2010/main" val="3852533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2AF6-EAF7-4CC9-B53F-1CBCE687211C}"/>
              </a:ext>
            </a:extLst>
          </p:cNvPr>
          <p:cNvSpPr>
            <a:spLocks noGrp="1"/>
          </p:cNvSpPr>
          <p:nvPr>
            <p:ph type="title"/>
          </p:nvPr>
        </p:nvSpPr>
        <p:spPr/>
        <p:txBody>
          <a:bodyPr/>
          <a:lstStyle/>
          <a:p>
            <a:r>
              <a:rPr lang="en-IN" dirty="0"/>
              <a:t>Decision Tree of our Project</a:t>
            </a:r>
          </a:p>
        </p:txBody>
      </p:sp>
      <p:pic>
        <p:nvPicPr>
          <p:cNvPr id="5" name="Content Placeholder 4">
            <a:extLst>
              <a:ext uri="{FF2B5EF4-FFF2-40B4-BE49-F238E27FC236}">
                <a16:creationId xmlns:a16="http://schemas.microsoft.com/office/drawing/2014/main" id="{073712F0-AA8F-49EE-981E-0D5480AC5E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333" y="2106589"/>
            <a:ext cx="11445332" cy="4619245"/>
          </a:xfrm>
        </p:spPr>
      </p:pic>
    </p:spTree>
    <p:extLst>
      <p:ext uri="{BB962C8B-B14F-4D97-AF65-F5344CB8AC3E}">
        <p14:creationId xmlns:p14="http://schemas.microsoft.com/office/powerpoint/2010/main" val="1023449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0CBBA-BD50-4249-BADA-97D6FBC90AF4}"/>
              </a:ext>
            </a:extLst>
          </p:cNvPr>
          <p:cNvSpPr>
            <a:spLocks noGrp="1"/>
          </p:cNvSpPr>
          <p:nvPr>
            <p:ph type="title"/>
          </p:nvPr>
        </p:nvSpPr>
        <p:spPr/>
        <p:txBody>
          <a:bodyPr/>
          <a:lstStyle/>
          <a:p>
            <a:r>
              <a:rPr lang="en-IN" dirty="0"/>
              <a:t>Random Forest</a:t>
            </a:r>
          </a:p>
        </p:txBody>
      </p:sp>
      <p:sp>
        <p:nvSpPr>
          <p:cNvPr id="3" name="Content Placeholder 2">
            <a:extLst>
              <a:ext uri="{FF2B5EF4-FFF2-40B4-BE49-F238E27FC236}">
                <a16:creationId xmlns:a16="http://schemas.microsoft.com/office/drawing/2014/main" id="{7D89FF82-A334-48C3-9511-2E3929860A3A}"/>
              </a:ext>
            </a:extLst>
          </p:cNvPr>
          <p:cNvSpPr>
            <a:spLocks noGrp="1"/>
          </p:cNvSpPr>
          <p:nvPr>
            <p:ph idx="1"/>
          </p:nvPr>
        </p:nvSpPr>
        <p:spPr/>
        <p:txBody>
          <a:bodyPr/>
          <a:lstStyle/>
          <a:p>
            <a:r>
              <a:rPr lang="en-IN" dirty="0"/>
              <a:t>It takes K random decision trees and find the best output which gives least error out of them.</a:t>
            </a:r>
          </a:p>
          <a:p>
            <a:r>
              <a:rPr lang="en-IN" dirty="0"/>
              <a:t>It is a part of ensemble learning.</a:t>
            </a:r>
          </a:p>
          <a:p>
            <a:r>
              <a:rPr lang="en-IN" dirty="0"/>
              <a:t>Hence, we expect Random Forest to have very high accuracy and very high runtime.</a:t>
            </a:r>
          </a:p>
          <a:p>
            <a:r>
              <a:rPr lang="en-IN" dirty="0"/>
              <a:t>Acc. to results of our project, Random Forest had accuracy equal to SVM linear (96.64%) and highest runtime of 0.093s.</a:t>
            </a:r>
          </a:p>
        </p:txBody>
      </p:sp>
    </p:spTree>
    <p:extLst>
      <p:ext uri="{BB962C8B-B14F-4D97-AF65-F5344CB8AC3E}">
        <p14:creationId xmlns:p14="http://schemas.microsoft.com/office/powerpoint/2010/main" val="3372672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FD0FB-F40B-47B2-A488-6F5AEA42B9E9}"/>
              </a:ext>
            </a:extLst>
          </p:cNvPr>
          <p:cNvSpPr>
            <a:spLocks noGrp="1"/>
          </p:cNvSpPr>
          <p:nvPr>
            <p:ph type="title"/>
          </p:nvPr>
        </p:nvSpPr>
        <p:spPr/>
        <p:txBody>
          <a:bodyPr/>
          <a:lstStyle/>
          <a:p>
            <a:r>
              <a:rPr lang="en-IN" dirty="0"/>
              <a:t>Random Forest</a:t>
            </a:r>
          </a:p>
        </p:txBody>
      </p:sp>
      <p:pic>
        <p:nvPicPr>
          <p:cNvPr id="7" name="Content Placeholder 6">
            <a:extLst>
              <a:ext uri="{FF2B5EF4-FFF2-40B4-BE49-F238E27FC236}">
                <a16:creationId xmlns:a16="http://schemas.microsoft.com/office/drawing/2014/main" id="{392373B0-20DF-4409-A141-D3FD78D08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6578" y="2248438"/>
            <a:ext cx="7638843" cy="4503974"/>
          </a:xfrm>
        </p:spPr>
      </p:pic>
    </p:spTree>
    <p:extLst>
      <p:ext uri="{BB962C8B-B14F-4D97-AF65-F5344CB8AC3E}">
        <p14:creationId xmlns:p14="http://schemas.microsoft.com/office/powerpoint/2010/main" val="2806372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94EE2-024C-4CCE-9ED5-E2D17E8480A5}"/>
              </a:ext>
            </a:extLst>
          </p:cNvPr>
          <p:cNvSpPr>
            <a:spLocks noGrp="1"/>
          </p:cNvSpPr>
          <p:nvPr>
            <p:ph type="title"/>
          </p:nvPr>
        </p:nvSpPr>
        <p:spPr/>
        <p:txBody>
          <a:bodyPr/>
          <a:lstStyle/>
          <a:p>
            <a:r>
              <a:rPr lang="en-IN" dirty="0"/>
              <a:t>SVM</a:t>
            </a:r>
          </a:p>
        </p:txBody>
      </p:sp>
      <p:sp>
        <p:nvSpPr>
          <p:cNvPr id="3" name="Content Placeholder 2">
            <a:extLst>
              <a:ext uri="{FF2B5EF4-FFF2-40B4-BE49-F238E27FC236}">
                <a16:creationId xmlns:a16="http://schemas.microsoft.com/office/drawing/2014/main" id="{6653983C-66B5-4AB4-A2FF-D12DE6BBBAF1}"/>
              </a:ext>
            </a:extLst>
          </p:cNvPr>
          <p:cNvSpPr>
            <a:spLocks noGrp="1"/>
          </p:cNvSpPr>
          <p:nvPr>
            <p:ph idx="1"/>
          </p:nvPr>
        </p:nvSpPr>
        <p:spPr/>
        <p:txBody>
          <a:bodyPr>
            <a:normAutofit fontScale="92500" lnSpcReduction="10000"/>
          </a:bodyPr>
          <a:lstStyle/>
          <a:p>
            <a:r>
              <a:rPr lang="en-IN" sz="2400" dirty="0"/>
              <a:t>It checks whether the points are in a side of hyper-plane or not.</a:t>
            </a:r>
          </a:p>
          <a:p>
            <a:r>
              <a:rPr lang="en-IN" sz="2400" dirty="0"/>
              <a:t>The hyper plane has higher dimensions (equal to features) and different kernel functions (shapes) of the hyper plane in model.</a:t>
            </a:r>
          </a:p>
          <a:p>
            <a:r>
              <a:rPr lang="en-US" sz="2400" dirty="0"/>
              <a:t>SVM has a feature to ignore outliers and find the hyper-plane that has maximum margin.</a:t>
            </a:r>
          </a:p>
          <a:p>
            <a:r>
              <a:rPr lang="en-US" sz="2400" dirty="0"/>
              <a:t>Due to its nature of Convex Optimization, the solution is global minimum not local minimum.</a:t>
            </a:r>
          </a:p>
          <a:p>
            <a:r>
              <a:rPr lang="en-US" sz="2400" dirty="0"/>
              <a:t>It is effective for data with high dimension.</a:t>
            </a:r>
          </a:p>
          <a:p>
            <a:r>
              <a:rPr lang="en-US" sz="2400" dirty="0"/>
              <a:t>It performs slow for large data and more features.</a:t>
            </a:r>
            <a:endParaRPr lang="en-IN" sz="2400" dirty="0"/>
          </a:p>
          <a:p>
            <a:endParaRPr lang="en-IN" dirty="0"/>
          </a:p>
        </p:txBody>
      </p:sp>
    </p:spTree>
    <p:extLst>
      <p:ext uri="{BB962C8B-B14F-4D97-AF65-F5344CB8AC3E}">
        <p14:creationId xmlns:p14="http://schemas.microsoft.com/office/powerpoint/2010/main" val="729094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A3539-EF00-4338-90DB-3721ADDCA34D}"/>
              </a:ext>
            </a:extLst>
          </p:cNvPr>
          <p:cNvSpPr>
            <a:spLocks noGrp="1"/>
          </p:cNvSpPr>
          <p:nvPr>
            <p:ph type="title"/>
          </p:nvPr>
        </p:nvSpPr>
        <p:spPr/>
        <p:txBody>
          <a:bodyPr/>
          <a:lstStyle/>
          <a:p>
            <a:r>
              <a:rPr lang="en-IN" dirty="0"/>
              <a:t>SVM</a:t>
            </a:r>
          </a:p>
        </p:txBody>
      </p:sp>
      <p:sp>
        <p:nvSpPr>
          <p:cNvPr id="3" name="Content Placeholder 2">
            <a:extLst>
              <a:ext uri="{FF2B5EF4-FFF2-40B4-BE49-F238E27FC236}">
                <a16:creationId xmlns:a16="http://schemas.microsoft.com/office/drawing/2014/main" id="{91AE2439-6B53-47D1-8E56-B1373AB184F9}"/>
              </a:ext>
            </a:extLst>
          </p:cNvPr>
          <p:cNvSpPr>
            <a:spLocks noGrp="1"/>
          </p:cNvSpPr>
          <p:nvPr>
            <p:ph idx="1"/>
          </p:nvPr>
        </p:nvSpPr>
        <p:spPr/>
        <p:txBody>
          <a:bodyPr>
            <a:normAutofit/>
          </a:bodyPr>
          <a:lstStyle/>
          <a:p>
            <a:r>
              <a:rPr lang="en-IN" dirty="0"/>
              <a:t>Surprisingly amongst the SVM kernels, for this dataset SVM linear has highest accuracy among SVM algorithms (96.64%) and highest runtime (0.043s) among them.</a:t>
            </a:r>
          </a:p>
          <a:p>
            <a:r>
              <a:rPr lang="en-IN" dirty="0"/>
              <a:t>SVM RBF also has the highest accuracy (96.64%) and less runtime (0.040s).</a:t>
            </a:r>
          </a:p>
          <a:p>
            <a:r>
              <a:rPr lang="en-IN" dirty="0"/>
              <a:t>SVM Sigmoid has least runtime among them (0.028s) and reasonable accuracy (96.2%).</a:t>
            </a:r>
          </a:p>
          <a:p>
            <a:r>
              <a:rPr lang="en-IN" dirty="0"/>
              <a:t>SVM Polynomial has least accuracy (95.63%) among them and ok runtime(0.032s).</a:t>
            </a:r>
          </a:p>
          <a:p>
            <a:endParaRPr lang="en-IN" dirty="0"/>
          </a:p>
        </p:txBody>
      </p:sp>
    </p:spTree>
    <p:extLst>
      <p:ext uri="{BB962C8B-B14F-4D97-AF65-F5344CB8AC3E}">
        <p14:creationId xmlns:p14="http://schemas.microsoft.com/office/powerpoint/2010/main" val="3534062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AC185-31AD-43F8-8582-020AFEDB9F57}"/>
              </a:ext>
            </a:extLst>
          </p:cNvPr>
          <p:cNvSpPr>
            <a:spLocks noGrp="1"/>
          </p:cNvSpPr>
          <p:nvPr>
            <p:ph type="title"/>
          </p:nvPr>
        </p:nvSpPr>
        <p:spPr/>
        <p:txBody>
          <a:bodyPr/>
          <a:lstStyle/>
          <a:p>
            <a:r>
              <a:rPr lang="en-IN" dirty="0"/>
              <a:t>SVM for different kernel</a:t>
            </a:r>
          </a:p>
        </p:txBody>
      </p:sp>
      <p:pic>
        <p:nvPicPr>
          <p:cNvPr id="7" name="Content Placeholder 6">
            <a:extLst>
              <a:ext uri="{FF2B5EF4-FFF2-40B4-BE49-F238E27FC236}">
                <a16:creationId xmlns:a16="http://schemas.microsoft.com/office/drawing/2014/main" id="{B928754B-78DB-4FF8-B1AA-F8BCC2CEEF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2718" y="2230264"/>
            <a:ext cx="7666562" cy="4460311"/>
          </a:xfrm>
        </p:spPr>
      </p:pic>
    </p:spTree>
    <p:extLst>
      <p:ext uri="{BB962C8B-B14F-4D97-AF65-F5344CB8AC3E}">
        <p14:creationId xmlns:p14="http://schemas.microsoft.com/office/powerpoint/2010/main" val="1497405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CD51-74D6-452F-9E21-A87F806EF78E}"/>
              </a:ext>
            </a:extLst>
          </p:cNvPr>
          <p:cNvSpPr>
            <a:spLocks noGrp="1"/>
          </p:cNvSpPr>
          <p:nvPr>
            <p:ph type="title"/>
          </p:nvPr>
        </p:nvSpPr>
        <p:spPr/>
        <p:txBody>
          <a:bodyPr/>
          <a:lstStyle/>
          <a:p>
            <a:r>
              <a:rPr lang="en-IN" dirty="0"/>
              <a:t>Naïve Bayes</a:t>
            </a:r>
          </a:p>
        </p:txBody>
      </p:sp>
      <p:sp>
        <p:nvSpPr>
          <p:cNvPr id="3" name="Content Placeholder 2">
            <a:extLst>
              <a:ext uri="{FF2B5EF4-FFF2-40B4-BE49-F238E27FC236}">
                <a16:creationId xmlns:a16="http://schemas.microsoft.com/office/drawing/2014/main" id="{192E773D-62B6-4A3D-8288-48BB854D196F}"/>
              </a:ext>
            </a:extLst>
          </p:cNvPr>
          <p:cNvSpPr>
            <a:spLocks noGrp="1"/>
          </p:cNvSpPr>
          <p:nvPr>
            <p:ph idx="1"/>
          </p:nvPr>
        </p:nvSpPr>
        <p:spPr/>
        <p:txBody>
          <a:bodyPr>
            <a:normAutofit lnSpcReduction="10000"/>
          </a:bodyPr>
          <a:lstStyle/>
          <a:p>
            <a:r>
              <a:rPr lang="en-IN" sz="2400" dirty="0"/>
              <a:t>It is basically using conditional probability to predict output.</a:t>
            </a:r>
          </a:p>
          <a:p>
            <a:r>
              <a:rPr lang="en-US" sz="2400" dirty="0"/>
              <a:t>Model is actually a probability table that gets updated through your training data. To predict a new observation, you’d simply ”look up” the class probabilities in your ”probability table” based on its feature values</a:t>
            </a:r>
          </a:p>
          <a:p>
            <a:r>
              <a:rPr lang="en-US" sz="2400" dirty="0"/>
              <a:t>Due to their sheer simplicity, NB models are often beaten by models properly trained and tuned using the previous algorithms listed.</a:t>
            </a:r>
          </a:p>
          <a:p>
            <a:r>
              <a:rPr lang="en-US" sz="2400" dirty="0"/>
              <a:t>Based on our observations, it had the least accuracy (90.9%) among the algorithms we compared and least runtime (0.014s). </a:t>
            </a:r>
          </a:p>
          <a:p>
            <a:endParaRPr lang="en-IN" dirty="0"/>
          </a:p>
        </p:txBody>
      </p:sp>
    </p:spTree>
    <p:extLst>
      <p:ext uri="{BB962C8B-B14F-4D97-AF65-F5344CB8AC3E}">
        <p14:creationId xmlns:p14="http://schemas.microsoft.com/office/powerpoint/2010/main" val="1676822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C0A8D-2669-4638-973A-F4087132473B}"/>
              </a:ext>
            </a:extLst>
          </p:cNvPr>
          <p:cNvSpPr>
            <a:spLocks noGrp="1"/>
          </p:cNvSpPr>
          <p:nvPr>
            <p:ph type="title"/>
          </p:nvPr>
        </p:nvSpPr>
        <p:spPr/>
        <p:txBody>
          <a:bodyPr/>
          <a:lstStyle/>
          <a:p>
            <a:r>
              <a:rPr lang="en-IN" dirty="0"/>
              <a:t>Naïve Bayes</a:t>
            </a:r>
          </a:p>
        </p:txBody>
      </p:sp>
      <p:pic>
        <p:nvPicPr>
          <p:cNvPr id="7" name="Content Placeholder 6">
            <a:extLst>
              <a:ext uri="{FF2B5EF4-FFF2-40B4-BE49-F238E27FC236}">
                <a16:creationId xmlns:a16="http://schemas.microsoft.com/office/drawing/2014/main" id="{0E2C9D72-87B7-4292-BDDB-A1401ADF42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6136" y="2198332"/>
            <a:ext cx="7559728" cy="4479363"/>
          </a:xfrm>
        </p:spPr>
      </p:pic>
    </p:spTree>
    <p:extLst>
      <p:ext uri="{BB962C8B-B14F-4D97-AF65-F5344CB8AC3E}">
        <p14:creationId xmlns:p14="http://schemas.microsoft.com/office/powerpoint/2010/main" val="3141041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AA936-A958-4512-BD30-6A5D08C5FB42}"/>
              </a:ext>
            </a:extLst>
          </p:cNvPr>
          <p:cNvSpPr>
            <a:spLocks noGrp="1"/>
          </p:cNvSpPr>
          <p:nvPr>
            <p:ph type="title"/>
          </p:nvPr>
        </p:nvSpPr>
        <p:spPr/>
        <p:txBody>
          <a:bodyPr/>
          <a:lstStyle/>
          <a:p>
            <a:r>
              <a:rPr lang="en-IN" dirty="0"/>
              <a:t>K-Nearest Neighbours</a:t>
            </a:r>
          </a:p>
        </p:txBody>
      </p:sp>
      <p:sp>
        <p:nvSpPr>
          <p:cNvPr id="3" name="Content Placeholder 2">
            <a:extLst>
              <a:ext uri="{FF2B5EF4-FFF2-40B4-BE49-F238E27FC236}">
                <a16:creationId xmlns:a16="http://schemas.microsoft.com/office/drawing/2014/main" id="{753515DE-FC25-4D94-8C7E-FE84C35507F1}"/>
              </a:ext>
            </a:extLst>
          </p:cNvPr>
          <p:cNvSpPr>
            <a:spLocks noGrp="1"/>
          </p:cNvSpPr>
          <p:nvPr>
            <p:ph idx="1"/>
          </p:nvPr>
        </p:nvSpPr>
        <p:spPr/>
        <p:txBody>
          <a:bodyPr>
            <a:normAutofit fontScale="85000" lnSpcReduction="10000"/>
          </a:bodyPr>
          <a:lstStyle/>
          <a:p>
            <a:r>
              <a:rPr lang="en-IN" dirty="0"/>
              <a:t> </a:t>
            </a:r>
            <a:r>
              <a:rPr lang="en-IN" sz="2400" dirty="0"/>
              <a:t>K-nearest neighbours simply calculates the nearest K points to our concerned (new) data point through Euclidian distance and compares if the data(characteristics) of this new point is similar to the data of those K-points.</a:t>
            </a:r>
          </a:p>
          <a:p>
            <a:r>
              <a:rPr lang="en-IN" sz="2400" dirty="0"/>
              <a:t> We may think that higher the k, more accurate the data is, but it is not true. If K is high, algorithm will compare new point to those points that are far too and the answer accuracy will decrease. Vice Versa for the case when K is small. </a:t>
            </a:r>
          </a:p>
          <a:p>
            <a:r>
              <a:rPr lang="en-IN" sz="2400" dirty="0"/>
              <a:t>It had the highest accuracy (97.088%) for our dataset because we optimised the algorithm for the best value of K while other algorithms ran unoptimized with default parameters.</a:t>
            </a:r>
          </a:p>
          <a:p>
            <a:r>
              <a:rPr lang="en-IN" sz="2400" dirty="0"/>
              <a:t>It had 2</a:t>
            </a:r>
            <a:r>
              <a:rPr lang="en-IN" sz="2400" baseline="30000" dirty="0"/>
              <a:t>nd</a:t>
            </a:r>
            <a:r>
              <a:rPr lang="en-IN" sz="2400" dirty="0"/>
              <a:t> highest runtime (0.052s).</a:t>
            </a:r>
          </a:p>
        </p:txBody>
      </p:sp>
    </p:spTree>
    <p:extLst>
      <p:ext uri="{BB962C8B-B14F-4D97-AF65-F5344CB8AC3E}">
        <p14:creationId xmlns:p14="http://schemas.microsoft.com/office/powerpoint/2010/main" val="2681863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B8E5A-8F71-431B-8235-67E80ED625FE}"/>
              </a:ext>
            </a:extLst>
          </p:cNvPr>
          <p:cNvSpPr>
            <a:spLocks noGrp="1"/>
          </p:cNvSpPr>
          <p:nvPr>
            <p:ph type="title"/>
          </p:nvPr>
        </p:nvSpPr>
        <p:spPr/>
        <p:txBody>
          <a:bodyPr/>
          <a:lstStyle/>
          <a:p>
            <a:r>
              <a:rPr lang="en-IN" dirty="0"/>
              <a:t>KNN</a:t>
            </a:r>
          </a:p>
        </p:txBody>
      </p:sp>
      <p:pic>
        <p:nvPicPr>
          <p:cNvPr id="7" name="Content Placeholder 6">
            <a:extLst>
              <a:ext uri="{FF2B5EF4-FFF2-40B4-BE49-F238E27FC236}">
                <a16:creationId xmlns:a16="http://schemas.microsoft.com/office/drawing/2014/main" id="{06C8D862-D654-41CF-891F-1AF61A457F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5768" y="2233616"/>
            <a:ext cx="7740464" cy="4521786"/>
          </a:xfrm>
        </p:spPr>
      </p:pic>
    </p:spTree>
    <p:extLst>
      <p:ext uri="{BB962C8B-B14F-4D97-AF65-F5344CB8AC3E}">
        <p14:creationId xmlns:p14="http://schemas.microsoft.com/office/powerpoint/2010/main" val="312192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8E99-188A-4B71-AA86-46AF7F026591}"/>
              </a:ext>
            </a:extLst>
          </p:cNvPr>
          <p:cNvSpPr>
            <a:spLocks noGrp="1"/>
          </p:cNvSpPr>
          <p:nvPr>
            <p:ph type="title"/>
          </p:nvPr>
        </p:nvSpPr>
        <p:spPr/>
        <p:txBody>
          <a:bodyPr/>
          <a:lstStyle/>
          <a:p>
            <a:r>
              <a:rPr lang="en-IN" dirty="0"/>
              <a:t>Reason why we picked this project</a:t>
            </a:r>
          </a:p>
        </p:txBody>
      </p:sp>
      <p:sp>
        <p:nvSpPr>
          <p:cNvPr id="3" name="Content Placeholder 2">
            <a:extLst>
              <a:ext uri="{FF2B5EF4-FFF2-40B4-BE49-F238E27FC236}">
                <a16:creationId xmlns:a16="http://schemas.microsoft.com/office/drawing/2014/main" id="{620DC09E-6BA5-4BCB-B0D6-97177018B508}"/>
              </a:ext>
            </a:extLst>
          </p:cNvPr>
          <p:cNvSpPr>
            <a:spLocks noGrp="1"/>
          </p:cNvSpPr>
          <p:nvPr>
            <p:ph idx="1"/>
          </p:nvPr>
        </p:nvSpPr>
        <p:spPr/>
        <p:txBody>
          <a:bodyPr>
            <a:normAutofit/>
          </a:bodyPr>
          <a:lstStyle/>
          <a:p>
            <a:r>
              <a:rPr lang="en-US" sz="2400" dirty="0"/>
              <a:t>Mammograms have false positive (high-risk) results which show abnormal cells that can lead to unnecessary surgeries. Sometimes surgery done to remove lesions reveals that it is benign which is not harmful. This means that the patient will go through unnecessary painful and expensive surgery. Machine Learning techniques are a huge success in intelligent health care systems because of their accuracy.</a:t>
            </a:r>
          </a:p>
          <a:p>
            <a:r>
              <a:rPr lang="en-US" sz="2400" dirty="0"/>
              <a:t>Also, we can learn different ML algorithms and can compare them.</a:t>
            </a:r>
            <a:endParaRPr lang="en-IN" sz="2400" dirty="0"/>
          </a:p>
        </p:txBody>
      </p:sp>
    </p:spTree>
    <p:extLst>
      <p:ext uri="{BB962C8B-B14F-4D97-AF65-F5344CB8AC3E}">
        <p14:creationId xmlns:p14="http://schemas.microsoft.com/office/powerpoint/2010/main" val="2026636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90BC4-D2A9-45F6-A288-B16DB1D86E0C}"/>
              </a:ext>
            </a:extLst>
          </p:cNvPr>
          <p:cNvSpPr>
            <a:spLocks noGrp="1"/>
          </p:cNvSpPr>
          <p:nvPr>
            <p:ph type="title"/>
          </p:nvPr>
        </p:nvSpPr>
        <p:spPr/>
        <p:txBody>
          <a:bodyPr/>
          <a:lstStyle/>
          <a:p>
            <a:r>
              <a:rPr lang="en-IN" dirty="0"/>
              <a:t>Logistic Regression</a:t>
            </a:r>
          </a:p>
        </p:txBody>
      </p:sp>
      <p:sp>
        <p:nvSpPr>
          <p:cNvPr id="3" name="Content Placeholder 2">
            <a:extLst>
              <a:ext uri="{FF2B5EF4-FFF2-40B4-BE49-F238E27FC236}">
                <a16:creationId xmlns:a16="http://schemas.microsoft.com/office/drawing/2014/main" id="{1607E482-83DA-46E9-A52B-31685CE72976}"/>
              </a:ext>
            </a:extLst>
          </p:cNvPr>
          <p:cNvSpPr>
            <a:spLocks noGrp="1"/>
          </p:cNvSpPr>
          <p:nvPr>
            <p:ph idx="1"/>
          </p:nvPr>
        </p:nvSpPr>
        <p:spPr/>
        <p:txBody>
          <a:bodyPr>
            <a:normAutofit/>
          </a:bodyPr>
          <a:lstStyle/>
          <a:p>
            <a:r>
              <a:rPr lang="en-US" dirty="0"/>
              <a:t> Logistic Regression is used when the dependent variable(target) is categorical. It gives very high output for categorical data.</a:t>
            </a:r>
          </a:p>
          <a:p>
            <a:r>
              <a:rPr lang="en-US" dirty="0"/>
              <a:t>It has low runtime because it is just a “regression”.</a:t>
            </a:r>
          </a:p>
          <a:p>
            <a:r>
              <a:rPr lang="en-US" dirty="0"/>
              <a:t>The cost function is not convex, </a:t>
            </a:r>
            <a:r>
              <a:rPr lang="en-US" dirty="0" err="1"/>
              <a:t>i.e</a:t>
            </a:r>
            <a:r>
              <a:rPr lang="en-US" dirty="0"/>
              <a:t>, it has both global minima and local minima different.</a:t>
            </a:r>
          </a:p>
          <a:p>
            <a:r>
              <a:rPr lang="en-US" dirty="0"/>
              <a:t>However, the cost function for logistic regression can be optimized for global minimum value.</a:t>
            </a:r>
          </a:p>
          <a:p>
            <a:r>
              <a:rPr lang="en-US" dirty="0"/>
              <a:t>For our dataset, the best algorithm was logistic regression with high accuracy (96.94%) which is nearly equal to KNN accuracy and a low runtime of 0.023s</a:t>
            </a:r>
          </a:p>
          <a:p>
            <a:endParaRPr lang="en-IN" dirty="0"/>
          </a:p>
        </p:txBody>
      </p:sp>
    </p:spTree>
    <p:extLst>
      <p:ext uri="{BB962C8B-B14F-4D97-AF65-F5344CB8AC3E}">
        <p14:creationId xmlns:p14="http://schemas.microsoft.com/office/powerpoint/2010/main" val="2532908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ABAC-38B7-4FE7-BE93-4B0DB65BEFC3}"/>
              </a:ext>
            </a:extLst>
          </p:cNvPr>
          <p:cNvSpPr>
            <a:spLocks noGrp="1"/>
          </p:cNvSpPr>
          <p:nvPr>
            <p:ph type="title"/>
          </p:nvPr>
        </p:nvSpPr>
        <p:spPr/>
        <p:txBody>
          <a:bodyPr/>
          <a:lstStyle/>
          <a:p>
            <a:r>
              <a:rPr lang="en-IN" dirty="0"/>
              <a:t>Logistic Regression</a:t>
            </a:r>
          </a:p>
        </p:txBody>
      </p:sp>
      <p:pic>
        <p:nvPicPr>
          <p:cNvPr id="7" name="Content Placeholder 6">
            <a:extLst>
              <a:ext uri="{FF2B5EF4-FFF2-40B4-BE49-F238E27FC236}">
                <a16:creationId xmlns:a16="http://schemas.microsoft.com/office/drawing/2014/main" id="{F9010481-722C-48D0-B911-04A024B305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0034" y="2182100"/>
            <a:ext cx="7751931" cy="4551471"/>
          </a:xfrm>
        </p:spPr>
      </p:pic>
    </p:spTree>
    <p:extLst>
      <p:ext uri="{BB962C8B-B14F-4D97-AF65-F5344CB8AC3E}">
        <p14:creationId xmlns:p14="http://schemas.microsoft.com/office/powerpoint/2010/main" val="2096829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1957F-4846-4F26-9645-F1ED12B9A9C1}"/>
              </a:ext>
            </a:extLst>
          </p:cNvPr>
          <p:cNvSpPr>
            <a:spLocks noGrp="1"/>
          </p:cNvSpPr>
          <p:nvPr>
            <p:ph type="title"/>
          </p:nvPr>
        </p:nvSpPr>
        <p:spPr/>
        <p:txBody>
          <a:bodyPr/>
          <a:lstStyle/>
          <a:p>
            <a:r>
              <a:rPr lang="en-IN"/>
              <a:t>Results:</a:t>
            </a:r>
            <a:endParaRPr lang="en-IN" dirty="0"/>
          </a:p>
        </p:txBody>
      </p:sp>
      <p:pic>
        <p:nvPicPr>
          <p:cNvPr id="7" name="Content Placeholder 6">
            <a:extLst>
              <a:ext uri="{FF2B5EF4-FFF2-40B4-BE49-F238E27FC236}">
                <a16:creationId xmlns:a16="http://schemas.microsoft.com/office/drawing/2014/main" id="{589DBD12-7A93-4AF4-A692-4CF4DC05EE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508" y="2576146"/>
            <a:ext cx="11957538" cy="3763108"/>
          </a:xfrm>
        </p:spPr>
      </p:pic>
    </p:spTree>
    <p:extLst>
      <p:ext uri="{BB962C8B-B14F-4D97-AF65-F5344CB8AC3E}">
        <p14:creationId xmlns:p14="http://schemas.microsoft.com/office/powerpoint/2010/main" val="3530679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ED02-9F6B-409E-9D1B-6252947E92F4}"/>
              </a:ext>
            </a:extLst>
          </p:cNvPr>
          <p:cNvSpPr>
            <a:spLocks noGrp="1"/>
          </p:cNvSpPr>
          <p:nvPr>
            <p:ph type="title"/>
          </p:nvPr>
        </p:nvSpPr>
        <p:spPr/>
        <p:txBody>
          <a:bodyPr/>
          <a:lstStyle/>
          <a:p>
            <a:r>
              <a:rPr lang="en-IN" dirty="0"/>
              <a:t>CV score vs Computed Accuracy</a:t>
            </a:r>
          </a:p>
        </p:txBody>
      </p:sp>
      <p:pic>
        <p:nvPicPr>
          <p:cNvPr id="10" name="Content Placeholder 9">
            <a:extLst>
              <a:ext uri="{FF2B5EF4-FFF2-40B4-BE49-F238E27FC236}">
                <a16:creationId xmlns:a16="http://schemas.microsoft.com/office/drawing/2014/main" id="{B168EBBD-2FDA-4CA5-9D1C-6E12E562C37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1698" y="2174875"/>
            <a:ext cx="5643705" cy="3686175"/>
          </a:xfrm>
        </p:spPr>
      </p:pic>
      <p:pic>
        <p:nvPicPr>
          <p:cNvPr id="12" name="Content Placeholder 11">
            <a:extLst>
              <a:ext uri="{FF2B5EF4-FFF2-40B4-BE49-F238E27FC236}">
                <a16:creationId xmlns:a16="http://schemas.microsoft.com/office/drawing/2014/main" id="{1F3E385F-9352-42C0-9874-98624F9FD6F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801707" y="2174875"/>
            <a:ext cx="6309816" cy="3686175"/>
          </a:xfrm>
        </p:spPr>
      </p:pic>
    </p:spTree>
    <p:extLst>
      <p:ext uri="{BB962C8B-B14F-4D97-AF65-F5344CB8AC3E}">
        <p14:creationId xmlns:p14="http://schemas.microsoft.com/office/powerpoint/2010/main" val="4169501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2F31-2576-4520-8CE7-50A0E978AF2D}"/>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BA836932-6789-44B6-8A3F-CC469306C2EB}"/>
              </a:ext>
            </a:extLst>
          </p:cNvPr>
          <p:cNvSpPr>
            <a:spLocks noGrp="1"/>
          </p:cNvSpPr>
          <p:nvPr>
            <p:ph idx="1"/>
          </p:nvPr>
        </p:nvSpPr>
        <p:spPr/>
        <p:txBody>
          <a:bodyPr>
            <a:normAutofit fontScale="85000" lnSpcReduction="20000"/>
          </a:bodyPr>
          <a:lstStyle/>
          <a:p>
            <a:r>
              <a:rPr lang="en-IN" sz="2100" dirty="0"/>
              <a:t>Our work mainly focused in comparing </a:t>
            </a:r>
            <a:r>
              <a:rPr lang="en-IN" sz="2100" dirty="0" err="1"/>
              <a:t>scikit</a:t>
            </a:r>
            <a:r>
              <a:rPr lang="en-IN" sz="2100" dirty="0"/>
              <a:t> ML algorithms for same parameters or default parameters (kernels maybe different). The results maybe different for different dataset, but it provides a rough comparison. </a:t>
            </a:r>
          </a:p>
          <a:p>
            <a:r>
              <a:rPr lang="en-IN" sz="2100"/>
              <a:t>All </a:t>
            </a:r>
            <a:r>
              <a:rPr lang="en-IN" sz="2100" dirty="0"/>
              <a:t>presented ML algorithms exhibited high performance on the binary classification (2 for benign and 4 for malignant) of breast cancer. Every algorithm had good accuracy above 90%. Least accuracy was from Naïve Bayes (91%). However, SVM, logistic regression, Random forest and KNN provided highest accuracy around 97%. However, logistic regression has given good output because of </a:t>
            </a:r>
            <a:r>
              <a:rPr lang="en-IN" sz="2100" dirty="0" err="1"/>
              <a:t>uni</a:t>
            </a:r>
            <a:r>
              <a:rPr lang="en-IN" sz="2100" dirty="0"/>
              <a:t>-classification of output and KNN because of the optimal value of K, however they were not expected to give as good output as random forest and </a:t>
            </a:r>
            <a:r>
              <a:rPr lang="en-IN" sz="2100" dirty="0" err="1"/>
              <a:t>svm</a:t>
            </a:r>
            <a:r>
              <a:rPr lang="en-IN" sz="2100" dirty="0"/>
              <a:t>. KNN classifies data based on the distance metric whereas SVM need a proper phase of training. Also as a result of this study, a CV technique such as k-fold cross validation should be employed to improve accuracy. The application of such a technique will not only provide a more accurate measure of model prediction performance, but it will also assist in determining the most optimal hyper-parameters for the ML algorithms.</a:t>
            </a:r>
          </a:p>
          <a:p>
            <a:endParaRPr lang="en-IN" dirty="0"/>
          </a:p>
        </p:txBody>
      </p:sp>
    </p:spTree>
    <p:extLst>
      <p:ext uri="{BB962C8B-B14F-4D97-AF65-F5344CB8AC3E}">
        <p14:creationId xmlns:p14="http://schemas.microsoft.com/office/powerpoint/2010/main" val="837863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4900-4BFD-4CFA-A22C-13D5C2984055}"/>
              </a:ext>
            </a:extLst>
          </p:cNvPr>
          <p:cNvSpPr>
            <a:spLocks noGrp="1"/>
          </p:cNvSpPr>
          <p:nvPr>
            <p:ph type="title"/>
          </p:nvPr>
        </p:nvSpPr>
        <p:spPr/>
        <p:txBody>
          <a:bodyPr/>
          <a:lstStyle/>
          <a:p>
            <a:r>
              <a:rPr lang="en-IN" dirty="0"/>
              <a:t>Input Dataset</a:t>
            </a:r>
          </a:p>
        </p:txBody>
      </p:sp>
      <p:sp>
        <p:nvSpPr>
          <p:cNvPr id="3" name="Content Placeholder 2">
            <a:extLst>
              <a:ext uri="{FF2B5EF4-FFF2-40B4-BE49-F238E27FC236}">
                <a16:creationId xmlns:a16="http://schemas.microsoft.com/office/drawing/2014/main" id="{5C3CC646-E257-4C92-93A8-23E6849CB404}"/>
              </a:ext>
            </a:extLst>
          </p:cNvPr>
          <p:cNvSpPr>
            <a:spLocks noGrp="1"/>
          </p:cNvSpPr>
          <p:nvPr>
            <p:ph idx="1"/>
          </p:nvPr>
        </p:nvSpPr>
        <p:spPr/>
        <p:txBody>
          <a:bodyPr>
            <a:normAutofit fontScale="55000" lnSpcReduction="20000"/>
          </a:bodyPr>
          <a:lstStyle/>
          <a:p>
            <a:r>
              <a:rPr lang="en-US" sz="2000" dirty="0"/>
              <a:t>We'll be using Wisconsin Breast Cancer Database from Kaggle. </a:t>
            </a:r>
            <a:r>
              <a:rPr lang="en-US" sz="2000" u="sng" dirty="0">
                <a:hlinkClick r:id="rId2"/>
              </a:rPr>
              <a:t>https://archive.ics.uci.edu/ml/datasets/Breast+Cancer+Wisconsin+(Diagnostic)</a:t>
            </a:r>
            <a:endParaRPr lang="en-US" sz="2000" dirty="0"/>
          </a:p>
          <a:p>
            <a:r>
              <a:rPr lang="en-US" sz="2000" dirty="0"/>
              <a:t>This data contains 699 instances of masses detected in mammograms, and contains the following attributes:</a:t>
            </a:r>
          </a:p>
          <a:p>
            <a:pPr marL="457200" indent="-457200">
              <a:buFont typeface="+mj-lt"/>
              <a:buAutoNum type="arabicPeriod"/>
            </a:pPr>
            <a:r>
              <a:rPr lang="en-IN" sz="2000" dirty="0"/>
              <a:t>Sample code id number</a:t>
            </a:r>
          </a:p>
          <a:p>
            <a:pPr marL="457200" indent="-457200">
              <a:buFont typeface="+mj-lt"/>
              <a:buAutoNum type="arabicPeriod"/>
            </a:pPr>
            <a:r>
              <a:rPr lang="en-IN" sz="2000" dirty="0"/>
              <a:t>Clump Thickness 1 - 10</a:t>
            </a:r>
          </a:p>
          <a:p>
            <a:pPr marL="457200" indent="-457200">
              <a:buFont typeface="+mj-lt"/>
              <a:buAutoNum type="arabicPeriod"/>
            </a:pPr>
            <a:r>
              <a:rPr lang="en-IN" sz="2000" dirty="0"/>
              <a:t>Uniformity of Cell Size 1 - 10</a:t>
            </a:r>
          </a:p>
          <a:p>
            <a:pPr marL="457200" indent="-457200">
              <a:buFont typeface="+mj-lt"/>
              <a:buAutoNum type="arabicPeriod"/>
            </a:pPr>
            <a:r>
              <a:rPr lang="en-IN" sz="2000" dirty="0"/>
              <a:t>Uniformity of Cell Shape 1 - 10</a:t>
            </a:r>
          </a:p>
          <a:p>
            <a:pPr marL="457200" indent="-457200">
              <a:buFont typeface="+mj-lt"/>
              <a:buAutoNum type="arabicPeriod"/>
            </a:pPr>
            <a:r>
              <a:rPr lang="en-IN" sz="2000" dirty="0"/>
              <a:t>Marginal Adhesion 1 - 10</a:t>
            </a:r>
          </a:p>
          <a:p>
            <a:pPr marL="457200" indent="-457200">
              <a:buFont typeface="+mj-lt"/>
              <a:buAutoNum type="arabicPeriod"/>
            </a:pPr>
            <a:r>
              <a:rPr lang="en-IN" sz="2000" dirty="0"/>
              <a:t>Single Epithelial Cell Size 1 - 10</a:t>
            </a:r>
          </a:p>
          <a:p>
            <a:pPr marL="457200" indent="-457200">
              <a:buFont typeface="+mj-lt"/>
              <a:buAutoNum type="arabicPeriod"/>
            </a:pPr>
            <a:r>
              <a:rPr lang="en-IN" sz="2000" dirty="0"/>
              <a:t>Bare Nuclei 1 - 10</a:t>
            </a:r>
          </a:p>
          <a:p>
            <a:pPr marL="457200" indent="-457200">
              <a:buFont typeface="+mj-lt"/>
              <a:buAutoNum type="arabicPeriod"/>
            </a:pPr>
            <a:r>
              <a:rPr lang="en-IN" sz="2000" dirty="0"/>
              <a:t>Bland Chromatin 1 - 10</a:t>
            </a:r>
          </a:p>
          <a:p>
            <a:pPr marL="457200" indent="-457200">
              <a:buFont typeface="+mj-lt"/>
              <a:buAutoNum type="arabicPeriod"/>
            </a:pPr>
            <a:r>
              <a:rPr lang="en-IN" sz="2000" dirty="0"/>
              <a:t>Normal Nucleoli 1 – 10</a:t>
            </a:r>
          </a:p>
          <a:p>
            <a:pPr marL="457200" indent="-457200">
              <a:buFont typeface="+mj-lt"/>
              <a:buAutoNum type="arabicPeriod"/>
            </a:pPr>
            <a:r>
              <a:rPr lang="en-IN" sz="2000" dirty="0"/>
              <a:t>Mitoses 1 – 10</a:t>
            </a:r>
          </a:p>
          <a:p>
            <a:pPr marL="457200" indent="-457200">
              <a:buFont typeface="+mj-lt"/>
              <a:buAutoNum type="arabicPeriod"/>
            </a:pPr>
            <a:r>
              <a:rPr lang="en-IN" sz="2000" dirty="0"/>
              <a:t>Class: (2 for benign, 4 for malignant)</a:t>
            </a:r>
          </a:p>
          <a:p>
            <a:pPr marL="514350" indent="-514350">
              <a:buFont typeface="+mj-lt"/>
              <a:buAutoNum type="arabicPeriod"/>
            </a:pPr>
            <a:endParaRPr lang="en-IN" dirty="0"/>
          </a:p>
        </p:txBody>
      </p:sp>
    </p:spTree>
    <p:extLst>
      <p:ext uri="{BB962C8B-B14F-4D97-AF65-F5344CB8AC3E}">
        <p14:creationId xmlns:p14="http://schemas.microsoft.com/office/powerpoint/2010/main" val="2644372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DEFE5-F5F0-4820-8E27-C9C5C223BBCA}"/>
              </a:ext>
            </a:extLst>
          </p:cNvPr>
          <p:cNvSpPr>
            <a:spLocks noGrp="1"/>
          </p:cNvSpPr>
          <p:nvPr>
            <p:ph type="title"/>
          </p:nvPr>
        </p:nvSpPr>
        <p:spPr/>
        <p:txBody>
          <a:bodyPr/>
          <a:lstStyle/>
          <a:p>
            <a:r>
              <a:rPr lang="en-IN" dirty="0"/>
              <a:t>ML Algorithms Used:</a:t>
            </a:r>
          </a:p>
        </p:txBody>
      </p:sp>
      <p:sp>
        <p:nvSpPr>
          <p:cNvPr id="3" name="Content Placeholder 2">
            <a:extLst>
              <a:ext uri="{FF2B5EF4-FFF2-40B4-BE49-F238E27FC236}">
                <a16:creationId xmlns:a16="http://schemas.microsoft.com/office/drawing/2014/main" id="{0AEB9CB9-7BA9-45B6-8B6E-DBDBEDB8CE3D}"/>
              </a:ext>
            </a:extLst>
          </p:cNvPr>
          <p:cNvSpPr>
            <a:spLocks noGrp="1"/>
          </p:cNvSpPr>
          <p:nvPr>
            <p:ph idx="1"/>
          </p:nvPr>
        </p:nvSpPr>
        <p:spPr/>
        <p:txBody>
          <a:bodyPr>
            <a:normAutofit/>
          </a:bodyPr>
          <a:lstStyle/>
          <a:p>
            <a:pPr marL="514350" indent="-514350">
              <a:buFont typeface="+mj-lt"/>
              <a:buAutoNum type="arabicPeriod"/>
            </a:pPr>
            <a:r>
              <a:rPr lang="en-US" sz="2000" dirty="0"/>
              <a:t>Decision tree</a:t>
            </a:r>
          </a:p>
          <a:p>
            <a:pPr marL="514350" indent="-514350">
              <a:buFont typeface="+mj-lt"/>
              <a:buAutoNum type="arabicPeriod"/>
            </a:pPr>
            <a:r>
              <a:rPr lang="en-US" sz="2000" dirty="0"/>
              <a:t> Random forest</a:t>
            </a:r>
          </a:p>
          <a:p>
            <a:pPr marL="514350" indent="-514350">
              <a:buFont typeface="+mj-lt"/>
              <a:buAutoNum type="arabicPeriod"/>
            </a:pPr>
            <a:r>
              <a:rPr lang="en-US" sz="2000" dirty="0"/>
              <a:t> KNN (Optimal solution for different K values)</a:t>
            </a:r>
          </a:p>
          <a:p>
            <a:pPr marL="514350" indent="-514350">
              <a:buFont typeface="+mj-lt"/>
              <a:buAutoNum type="arabicPeriod"/>
            </a:pPr>
            <a:r>
              <a:rPr lang="en-US" sz="2000" dirty="0"/>
              <a:t> Naive Bayes</a:t>
            </a:r>
          </a:p>
          <a:p>
            <a:pPr marL="514350" indent="-514350">
              <a:buFont typeface="+mj-lt"/>
              <a:buAutoNum type="arabicPeriod"/>
            </a:pPr>
            <a:r>
              <a:rPr lang="en-US" sz="2000" dirty="0"/>
              <a:t> SVM (Linear, Poly, Sigmoid, </a:t>
            </a:r>
            <a:r>
              <a:rPr lang="en-US" sz="2000" dirty="0" err="1"/>
              <a:t>rbf</a:t>
            </a:r>
            <a:r>
              <a:rPr lang="en-US" sz="2000" dirty="0"/>
              <a:t>)</a:t>
            </a:r>
          </a:p>
          <a:p>
            <a:pPr marL="514350" indent="-514350">
              <a:buFont typeface="+mj-lt"/>
              <a:buAutoNum type="arabicPeriod"/>
            </a:pPr>
            <a:r>
              <a:rPr lang="en-US" sz="2000" dirty="0"/>
              <a:t> Logistic Regression</a:t>
            </a:r>
            <a:endParaRPr lang="en-IN" sz="2000" dirty="0"/>
          </a:p>
        </p:txBody>
      </p:sp>
    </p:spTree>
    <p:extLst>
      <p:ext uri="{BB962C8B-B14F-4D97-AF65-F5344CB8AC3E}">
        <p14:creationId xmlns:p14="http://schemas.microsoft.com/office/powerpoint/2010/main" val="3988964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3136-EE3F-496F-AC64-3540B5A6423C}"/>
              </a:ext>
            </a:extLst>
          </p:cNvPr>
          <p:cNvSpPr>
            <a:spLocks noGrp="1"/>
          </p:cNvSpPr>
          <p:nvPr>
            <p:ph type="title"/>
          </p:nvPr>
        </p:nvSpPr>
        <p:spPr/>
        <p:txBody>
          <a:bodyPr/>
          <a:lstStyle/>
          <a:p>
            <a:r>
              <a:rPr lang="en-IN" dirty="0"/>
              <a:t>Phase 1: Data Exploration</a:t>
            </a:r>
          </a:p>
        </p:txBody>
      </p:sp>
      <p:sp>
        <p:nvSpPr>
          <p:cNvPr id="3" name="Content Placeholder 2">
            <a:extLst>
              <a:ext uri="{FF2B5EF4-FFF2-40B4-BE49-F238E27FC236}">
                <a16:creationId xmlns:a16="http://schemas.microsoft.com/office/drawing/2014/main" id="{316CAF3F-A05E-47AE-BD00-8596E7E59232}"/>
              </a:ext>
            </a:extLst>
          </p:cNvPr>
          <p:cNvSpPr>
            <a:spLocks noGrp="1"/>
          </p:cNvSpPr>
          <p:nvPr>
            <p:ph idx="1"/>
          </p:nvPr>
        </p:nvSpPr>
        <p:spPr/>
        <p:txBody>
          <a:bodyPr>
            <a:normAutofit fontScale="92500" lnSpcReduction="20000"/>
          </a:bodyPr>
          <a:lstStyle/>
          <a:p>
            <a:r>
              <a:rPr lang="en-IN" sz="2400" dirty="0"/>
              <a:t>We are using pandas library and it’s </a:t>
            </a:r>
            <a:r>
              <a:rPr lang="en-IN" sz="2400" dirty="0" err="1"/>
              <a:t>read_csv</a:t>
            </a:r>
            <a:r>
              <a:rPr lang="en-IN" sz="2400" dirty="0"/>
              <a:t> function to Visualize the data.</a:t>
            </a:r>
          </a:p>
          <a:p>
            <a:r>
              <a:rPr lang="en-IN" sz="2400" dirty="0"/>
              <a:t>We can see the stats of the </a:t>
            </a:r>
            <a:r>
              <a:rPr lang="en-IN" sz="2400" dirty="0" err="1"/>
              <a:t>dataframe</a:t>
            </a:r>
            <a:r>
              <a:rPr lang="en-IN" sz="2400" dirty="0"/>
              <a:t> using describe() function of Pandas.</a:t>
            </a:r>
          </a:p>
          <a:p>
            <a:r>
              <a:rPr lang="en-IN" sz="2400" dirty="0"/>
              <a:t>We saw that there were 16 null values in bare nuclei and no other feature had any null value.</a:t>
            </a:r>
          </a:p>
          <a:p>
            <a:r>
              <a:rPr lang="en-IN" sz="2400" dirty="0"/>
              <a:t>As there is no correlation seen between bare nuclei and other feature, we can remove the columns having null values.</a:t>
            </a:r>
          </a:p>
          <a:p>
            <a:r>
              <a:rPr lang="en-IN" sz="2400" dirty="0"/>
              <a:t>We also removed the ‘ID’ feature because there was no use of it in output.</a:t>
            </a:r>
          </a:p>
        </p:txBody>
      </p:sp>
    </p:spTree>
    <p:extLst>
      <p:ext uri="{BB962C8B-B14F-4D97-AF65-F5344CB8AC3E}">
        <p14:creationId xmlns:p14="http://schemas.microsoft.com/office/powerpoint/2010/main" val="3402790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C4070-7BCB-4035-BDE5-03487D7692D6}"/>
              </a:ext>
            </a:extLst>
          </p:cNvPr>
          <p:cNvSpPr>
            <a:spLocks noGrp="1"/>
          </p:cNvSpPr>
          <p:nvPr>
            <p:ph type="title"/>
          </p:nvPr>
        </p:nvSpPr>
        <p:spPr/>
        <p:txBody>
          <a:bodyPr/>
          <a:lstStyle/>
          <a:p>
            <a:r>
              <a:rPr lang="en-IN" dirty="0"/>
              <a:t>Phase 2: Data </a:t>
            </a:r>
            <a:r>
              <a:rPr lang="en-IN" dirty="0" err="1"/>
              <a:t>Preprocessing</a:t>
            </a:r>
            <a:endParaRPr lang="en-IN" dirty="0"/>
          </a:p>
        </p:txBody>
      </p:sp>
      <p:sp>
        <p:nvSpPr>
          <p:cNvPr id="3" name="Content Placeholder 2">
            <a:extLst>
              <a:ext uri="{FF2B5EF4-FFF2-40B4-BE49-F238E27FC236}">
                <a16:creationId xmlns:a16="http://schemas.microsoft.com/office/drawing/2014/main" id="{BE8F44F7-89FC-4015-B5FE-BA641AC21E71}"/>
              </a:ext>
            </a:extLst>
          </p:cNvPr>
          <p:cNvSpPr>
            <a:spLocks noGrp="1"/>
          </p:cNvSpPr>
          <p:nvPr>
            <p:ph idx="1"/>
          </p:nvPr>
        </p:nvSpPr>
        <p:spPr/>
        <p:txBody>
          <a:bodyPr>
            <a:normAutofit/>
          </a:bodyPr>
          <a:lstStyle/>
          <a:p>
            <a:r>
              <a:rPr lang="en-IN" sz="2000" dirty="0"/>
              <a:t>All the features were between 1-10 and output had two values 2 and 4.</a:t>
            </a:r>
          </a:p>
          <a:p>
            <a:r>
              <a:rPr lang="en-IN" sz="2000" dirty="0"/>
              <a:t>As the data was not normalized, we scaled it using </a:t>
            </a:r>
            <a:r>
              <a:rPr lang="en-IN" sz="2000" dirty="0" err="1"/>
              <a:t>standardscaler</a:t>
            </a:r>
            <a:r>
              <a:rPr lang="en-IN" sz="2000" dirty="0"/>
              <a:t> from </a:t>
            </a:r>
            <a:r>
              <a:rPr lang="en-IN" sz="2000" dirty="0" err="1"/>
              <a:t>scikit</a:t>
            </a:r>
            <a:r>
              <a:rPr lang="en-IN" sz="2000" dirty="0"/>
              <a:t> </a:t>
            </a:r>
            <a:r>
              <a:rPr lang="en-IN" sz="2000" dirty="0" err="1"/>
              <a:t>preprocessing</a:t>
            </a:r>
            <a:r>
              <a:rPr lang="en-IN" sz="2000" dirty="0"/>
              <a:t> which creates 0 mean 1 variance output.</a:t>
            </a:r>
          </a:p>
          <a:p>
            <a:r>
              <a:rPr lang="en-IN" sz="2000" dirty="0"/>
              <a:t>The data had to be converted to </a:t>
            </a:r>
            <a:r>
              <a:rPr lang="en-IN" sz="2000" dirty="0" err="1"/>
              <a:t>numpy</a:t>
            </a:r>
            <a:r>
              <a:rPr lang="en-IN" sz="2000" dirty="0"/>
              <a:t> array.</a:t>
            </a:r>
          </a:p>
          <a:p>
            <a:r>
              <a:rPr lang="en-IN" sz="2000" dirty="0"/>
              <a:t>We split data into 9 feature inputs and 1 output class.</a:t>
            </a:r>
          </a:p>
          <a:p>
            <a:r>
              <a:rPr lang="en-IN" sz="2000" dirty="0"/>
              <a:t>We are using the time library of python to calculate the runtime of different models.</a:t>
            </a:r>
          </a:p>
        </p:txBody>
      </p:sp>
    </p:spTree>
    <p:extLst>
      <p:ext uri="{BB962C8B-B14F-4D97-AF65-F5344CB8AC3E}">
        <p14:creationId xmlns:p14="http://schemas.microsoft.com/office/powerpoint/2010/main" val="1636405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A6586-0201-4A6F-886D-6998C37A9D03}"/>
              </a:ext>
            </a:extLst>
          </p:cNvPr>
          <p:cNvSpPr>
            <a:spLocks noGrp="1"/>
          </p:cNvSpPr>
          <p:nvPr>
            <p:ph type="title"/>
          </p:nvPr>
        </p:nvSpPr>
        <p:spPr/>
        <p:txBody>
          <a:bodyPr/>
          <a:lstStyle/>
          <a:p>
            <a:r>
              <a:rPr lang="en-IN" dirty="0"/>
              <a:t>Phase 3: Method of Implementation</a:t>
            </a:r>
          </a:p>
        </p:txBody>
      </p:sp>
      <p:sp>
        <p:nvSpPr>
          <p:cNvPr id="3" name="Content Placeholder 2">
            <a:extLst>
              <a:ext uri="{FF2B5EF4-FFF2-40B4-BE49-F238E27FC236}">
                <a16:creationId xmlns:a16="http://schemas.microsoft.com/office/drawing/2014/main" id="{4B1CB871-72E0-4855-8953-82C9D9276919}"/>
              </a:ext>
            </a:extLst>
          </p:cNvPr>
          <p:cNvSpPr>
            <a:spLocks noGrp="1"/>
          </p:cNvSpPr>
          <p:nvPr>
            <p:ph idx="1"/>
          </p:nvPr>
        </p:nvSpPr>
        <p:spPr/>
        <p:txBody>
          <a:bodyPr>
            <a:normAutofit fontScale="92500" lnSpcReduction="10000"/>
          </a:bodyPr>
          <a:lstStyle/>
          <a:p>
            <a:r>
              <a:rPr lang="en-IN" sz="2400" dirty="0"/>
              <a:t>We implement every algorithms in two types: </a:t>
            </a:r>
          </a:p>
          <a:p>
            <a:pPr marL="457200" lvl="1" indent="0">
              <a:buNone/>
            </a:pPr>
            <a:r>
              <a:rPr lang="en-IN" dirty="0"/>
              <a:t>1. Partitioning the data using K-Fold Cross validation with K=10.</a:t>
            </a:r>
          </a:p>
          <a:p>
            <a:pPr marL="457200" lvl="1" indent="0">
              <a:buNone/>
            </a:pPr>
            <a:r>
              <a:rPr lang="en-IN" dirty="0"/>
              <a:t>2. Partitioning the data into 90% train data and 10% test data</a:t>
            </a:r>
          </a:p>
          <a:p>
            <a:r>
              <a:rPr lang="en-IN" sz="2400" dirty="0"/>
              <a:t> We maintain a random seed value so that the value doe not change               on every runtime.</a:t>
            </a:r>
          </a:p>
          <a:p>
            <a:r>
              <a:rPr lang="en-IN" sz="2400" dirty="0"/>
              <a:t>We use values like True Positive, True Negative, False Positive and False Negative to show output statistics which will be explained later.</a:t>
            </a:r>
          </a:p>
          <a:p>
            <a:r>
              <a:rPr lang="en-IN" sz="2400" dirty="0"/>
              <a:t>We are keeping the Parameter C in SVM as C=1.</a:t>
            </a:r>
          </a:p>
          <a:p>
            <a:r>
              <a:rPr lang="en-IN" sz="2400" dirty="0"/>
              <a:t>All algorithms used are based on supervised learning.</a:t>
            </a:r>
          </a:p>
          <a:p>
            <a:pPr marL="457200" lvl="1" indent="0">
              <a:buNone/>
            </a:pPr>
            <a:endParaRPr lang="en-IN" dirty="0"/>
          </a:p>
        </p:txBody>
      </p:sp>
    </p:spTree>
    <p:extLst>
      <p:ext uri="{BB962C8B-B14F-4D97-AF65-F5344CB8AC3E}">
        <p14:creationId xmlns:p14="http://schemas.microsoft.com/office/powerpoint/2010/main" val="325564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0BA4A-3398-4071-8D90-B480C661A95B}"/>
              </a:ext>
            </a:extLst>
          </p:cNvPr>
          <p:cNvSpPr>
            <a:spLocks noGrp="1"/>
          </p:cNvSpPr>
          <p:nvPr>
            <p:ph type="title"/>
          </p:nvPr>
        </p:nvSpPr>
        <p:spPr/>
        <p:txBody>
          <a:bodyPr/>
          <a:lstStyle/>
          <a:p>
            <a:r>
              <a:rPr lang="en-IN" dirty="0"/>
              <a:t>Decision Tree</a:t>
            </a:r>
          </a:p>
        </p:txBody>
      </p:sp>
      <p:sp>
        <p:nvSpPr>
          <p:cNvPr id="3" name="Content Placeholder 2">
            <a:extLst>
              <a:ext uri="{FF2B5EF4-FFF2-40B4-BE49-F238E27FC236}">
                <a16:creationId xmlns:a16="http://schemas.microsoft.com/office/drawing/2014/main" id="{3401E254-2182-4334-A154-1C9F24F9BF1F}"/>
              </a:ext>
            </a:extLst>
          </p:cNvPr>
          <p:cNvSpPr>
            <a:spLocks noGrp="1"/>
          </p:cNvSpPr>
          <p:nvPr>
            <p:ph idx="1"/>
          </p:nvPr>
        </p:nvSpPr>
        <p:spPr/>
        <p:txBody>
          <a:bodyPr>
            <a:normAutofit fontScale="92500"/>
          </a:bodyPr>
          <a:lstStyle/>
          <a:p>
            <a:r>
              <a:rPr lang="en-IN" sz="2400" dirty="0"/>
              <a:t>In decision tree, we cannot guarantee the accuracy but we can visualize the algorithm as it is just a flow chart, which makes it easy to access.</a:t>
            </a:r>
          </a:p>
          <a:p>
            <a:r>
              <a:rPr lang="en-IN" sz="2400" dirty="0"/>
              <a:t>It can handle large data easily and works very fast for big data.</a:t>
            </a:r>
          </a:p>
          <a:p>
            <a:r>
              <a:rPr lang="en-US" sz="2400" dirty="0"/>
              <a:t>Decision trees are prone to overfitting, especially when a tree has many layers. This is due to the amount of specificity we look at, leading to smaller sample of events that meet the previous assumptions. This small sample could lead to unsound conclusions.</a:t>
            </a:r>
          </a:p>
          <a:p>
            <a:r>
              <a:rPr lang="en-US" sz="2400" dirty="0"/>
              <a:t>It has the 2</a:t>
            </a:r>
            <a:r>
              <a:rPr lang="en-US" sz="2400" baseline="30000" dirty="0"/>
              <a:t>nd</a:t>
            </a:r>
            <a:r>
              <a:rPr lang="en-US" sz="2400" dirty="0"/>
              <a:t> lowest accuracy (95%) in our dataset and the 2</a:t>
            </a:r>
            <a:r>
              <a:rPr lang="en-US" sz="2400" baseline="30000" dirty="0"/>
              <a:t>nd</a:t>
            </a:r>
            <a:r>
              <a:rPr lang="en-US" sz="2400" dirty="0"/>
              <a:t> lowest runtime </a:t>
            </a:r>
            <a:r>
              <a:rPr lang="en-US" sz="2400" dirty="0" err="1"/>
              <a:t>dor</a:t>
            </a:r>
            <a:r>
              <a:rPr lang="en-US" sz="2400" dirty="0"/>
              <a:t> training (0.019s).</a:t>
            </a:r>
            <a:endParaRPr lang="en-IN" sz="2400" dirty="0"/>
          </a:p>
        </p:txBody>
      </p:sp>
    </p:spTree>
    <p:extLst>
      <p:ext uri="{BB962C8B-B14F-4D97-AF65-F5344CB8AC3E}">
        <p14:creationId xmlns:p14="http://schemas.microsoft.com/office/powerpoint/2010/main" val="2338465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06E7-B038-4B81-9813-B194B9204E50}"/>
              </a:ext>
            </a:extLst>
          </p:cNvPr>
          <p:cNvSpPr>
            <a:spLocks noGrp="1"/>
          </p:cNvSpPr>
          <p:nvPr>
            <p:ph type="title"/>
          </p:nvPr>
        </p:nvSpPr>
        <p:spPr/>
        <p:txBody>
          <a:bodyPr/>
          <a:lstStyle/>
          <a:p>
            <a:r>
              <a:rPr lang="en-IN" dirty="0"/>
              <a:t>Decision Tree</a:t>
            </a:r>
          </a:p>
        </p:txBody>
      </p:sp>
      <p:pic>
        <p:nvPicPr>
          <p:cNvPr id="7" name="Content Placeholder 6">
            <a:extLst>
              <a:ext uri="{FF2B5EF4-FFF2-40B4-BE49-F238E27FC236}">
                <a16:creationId xmlns:a16="http://schemas.microsoft.com/office/drawing/2014/main" id="{70A20F27-7BDC-4365-A7BA-09428203C1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2439" y="2240320"/>
            <a:ext cx="7367507" cy="4412961"/>
          </a:xfrm>
        </p:spPr>
      </p:pic>
    </p:spTree>
    <p:extLst>
      <p:ext uri="{BB962C8B-B14F-4D97-AF65-F5344CB8AC3E}">
        <p14:creationId xmlns:p14="http://schemas.microsoft.com/office/powerpoint/2010/main" val="5581232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274</TotalTime>
  <Words>1128</Words>
  <Application>Microsoft Office PowerPoint</Application>
  <PresentationFormat>Widescreen</PresentationFormat>
  <Paragraphs>96</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Century Gothic</vt:lpstr>
      <vt:lpstr>Wingdings 2</vt:lpstr>
      <vt:lpstr>Quotable</vt:lpstr>
      <vt:lpstr>Mammogram detection Using different ML algorithms </vt:lpstr>
      <vt:lpstr>Reason why we picked this project</vt:lpstr>
      <vt:lpstr>Input Dataset</vt:lpstr>
      <vt:lpstr>ML Algorithms Used:</vt:lpstr>
      <vt:lpstr>Phase 1: Data Exploration</vt:lpstr>
      <vt:lpstr>Phase 2: Data Preprocessing</vt:lpstr>
      <vt:lpstr>Phase 3: Method of Implementation</vt:lpstr>
      <vt:lpstr>Decision Tree</vt:lpstr>
      <vt:lpstr>Decision Tree</vt:lpstr>
      <vt:lpstr>Decision Tree of our Project</vt:lpstr>
      <vt:lpstr>Random Forest</vt:lpstr>
      <vt:lpstr>Random Forest</vt:lpstr>
      <vt:lpstr>SVM</vt:lpstr>
      <vt:lpstr>SVM</vt:lpstr>
      <vt:lpstr>SVM for different kernel</vt:lpstr>
      <vt:lpstr>Naïve Bayes</vt:lpstr>
      <vt:lpstr>Naïve Bayes</vt:lpstr>
      <vt:lpstr>K-Nearest Neighbours</vt:lpstr>
      <vt:lpstr>KNN</vt:lpstr>
      <vt:lpstr>Logistic Regression</vt:lpstr>
      <vt:lpstr>Logistic Regression</vt:lpstr>
      <vt:lpstr>Results:</vt:lpstr>
      <vt:lpstr>CV score vs Computed Accuracy</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Mammogram detection Using different ML algorithms</dc:title>
  <dc:creator>Umang Bhalani</dc:creator>
  <cp:lastModifiedBy>Umang Bhalani</cp:lastModifiedBy>
  <cp:revision>27</cp:revision>
  <dcterms:created xsi:type="dcterms:W3CDTF">2019-07-14T18:35:56Z</dcterms:created>
  <dcterms:modified xsi:type="dcterms:W3CDTF">2019-07-26T10:44:36Z</dcterms:modified>
</cp:coreProperties>
</file>