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ov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70" r:id="rId3"/>
    <p:sldId id="258" r:id="rId4"/>
    <p:sldId id="269" r:id="rId5"/>
    <p:sldId id="265" r:id="rId6"/>
    <p:sldId id="259" r:id="rId7"/>
    <p:sldId id="26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71" r:id="rId17"/>
    <p:sldId id="275" r:id="rId18"/>
    <p:sldId id="272" r:id="rId19"/>
    <p:sldId id="276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275" autoAdjust="0"/>
  </p:normalViewPr>
  <p:slideViewPr>
    <p:cSldViewPr snapToGrid="0" snapToObjects="1">
      <p:cViewPr>
        <p:scale>
          <a:sx n="121" d="100"/>
          <a:sy n="121" d="100"/>
        </p:scale>
        <p:origin x="-1112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2121894-3172-2446-99CF-025840141D4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5B92C38-A70D-DF43-8535-5210A07C93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Zeon: </a:t>
            </a:r>
            <a:r>
              <a:rPr lang="en-US" dirty="0" smtClean="0"/>
              <a:t>A </a:t>
            </a:r>
            <a:r>
              <a:rPr lang="en-US" dirty="0" smtClean="0"/>
              <a:t>Spatial</a:t>
            </a:r>
            <a:r>
              <a:rPr lang="en-US" dirty="0" smtClean="0"/>
              <a:t> </a:t>
            </a:r>
            <a:r>
              <a:rPr lang="en-US" dirty="0" smtClean="0"/>
              <a:t>KV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Darshan</a:t>
            </a:r>
            <a:r>
              <a:rPr lang="en-US" dirty="0"/>
              <a:t> </a:t>
            </a:r>
            <a:r>
              <a:rPr lang="en-US" dirty="0" err="1" smtClean="0"/>
              <a:t>Kapashi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Sagar Chordia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1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70315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79494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43552"/>
              </p:ext>
            </p:extLst>
          </p:nvPr>
        </p:nvGraphicFramePr>
        <p:xfrm>
          <a:off x="3898730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21697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479494" y="5492595"/>
            <a:ext cx="1930758" cy="116666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4334" y="4315611"/>
            <a:ext cx="1435160" cy="129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4405" y="4191717"/>
            <a:ext cx="1331913" cy="1228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8440" y="3604398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8440" y="1187309"/>
            <a:ext cx="0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8629" y="1187309"/>
            <a:ext cx="1146065" cy="55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91914" y="4191717"/>
            <a:ext cx="20650" cy="1115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94224" y="2777271"/>
            <a:ext cx="382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41425" y="2818569"/>
            <a:ext cx="4336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8604" y="50819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equest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5658" y="4356908"/>
            <a:ext cx="9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79494" y="47262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0904" y="1476393"/>
            <a:ext cx="20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6263" y="443950"/>
            <a:ext cx="27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operation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4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78144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79494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91934"/>
              </p:ext>
            </p:extLst>
          </p:nvPr>
        </p:nvGraphicFramePr>
        <p:xfrm>
          <a:off x="3898730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59229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479494" y="5492595"/>
            <a:ext cx="1930758" cy="116666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4334" y="4315611"/>
            <a:ext cx="1435160" cy="129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4405" y="4191717"/>
            <a:ext cx="1331913" cy="1228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8440" y="3604398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8440" y="1187309"/>
            <a:ext cx="0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8629" y="1187309"/>
            <a:ext cx="1146065" cy="55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91914" y="4191717"/>
            <a:ext cx="20650" cy="1115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32636" y="4191717"/>
            <a:ext cx="10325" cy="1115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94224" y="2777271"/>
            <a:ext cx="382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41425" y="2818569"/>
            <a:ext cx="4336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8604" y="50819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equest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5658" y="4356908"/>
            <a:ext cx="9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79494" y="47262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5884" y="4800858"/>
            <a:ext cx="130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0904" y="1476393"/>
            <a:ext cx="20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6263" y="443950"/>
            <a:ext cx="27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operation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6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60964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3479494" y="3484721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6826"/>
              </p:ext>
            </p:extLst>
          </p:nvPr>
        </p:nvGraphicFramePr>
        <p:xfrm>
          <a:off x="3898730" y="3804776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4" name="Rounded Rectangle 33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06051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48440" y="5245981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22869" y="1187309"/>
            <a:ext cx="356839" cy="2108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4333" y="1291041"/>
            <a:ext cx="14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5071" y="274638"/>
            <a:ext cx="20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Rebalance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8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66198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3479494" y="3484721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47734"/>
              </p:ext>
            </p:extLst>
          </p:nvPr>
        </p:nvGraphicFramePr>
        <p:xfrm>
          <a:off x="3898730" y="3804776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4" name="Rounded Rectangle 33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58445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48440" y="5245981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67800" y="2163193"/>
            <a:ext cx="608726" cy="597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 flipV="1">
            <a:off x="1479832" y="2461856"/>
            <a:ext cx="2287968" cy="2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 flipH="1">
            <a:off x="4048440" y="2760519"/>
            <a:ext cx="23723" cy="127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22869" y="1187309"/>
            <a:ext cx="356839" cy="2108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4333" y="1291041"/>
            <a:ext cx="14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5071" y="274638"/>
            <a:ext cx="20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Rebalance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2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64516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3479494" y="3484721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84118"/>
              </p:ext>
            </p:extLst>
          </p:nvPr>
        </p:nvGraphicFramePr>
        <p:xfrm>
          <a:off x="3898730" y="3804776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4" name="Rounded Rectangle 33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65842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48440" y="5245981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23459" y="1187309"/>
            <a:ext cx="346344" cy="2192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67800" y="2163193"/>
            <a:ext cx="608726" cy="597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 flipV="1">
            <a:off x="1479832" y="2461856"/>
            <a:ext cx="2287968" cy="2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 flipH="1">
            <a:off x="4048440" y="2760519"/>
            <a:ext cx="23723" cy="127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22869" y="1187309"/>
            <a:ext cx="356839" cy="2108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77473" y="1291041"/>
            <a:ext cx="503772" cy="4723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4333" y="1291041"/>
            <a:ext cx="14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5071" y="274638"/>
            <a:ext cx="20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Rebalance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3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09242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3479494" y="3484721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35518"/>
              </p:ext>
            </p:extLst>
          </p:nvPr>
        </p:nvGraphicFramePr>
        <p:xfrm>
          <a:off x="3898730" y="3804776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4" name="Rounded Rectangle 33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87300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48440" y="5245981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23459" y="1187309"/>
            <a:ext cx="346344" cy="2192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52" y="1187309"/>
            <a:ext cx="739974" cy="6558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67800" y="2163193"/>
            <a:ext cx="608726" cy="597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 flipV="1">
            <a:off x="1479832" y="2461856"/>
            <a:ext cx="2287968" cy="2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 flipH="1">
            <a:off x="4048440" y="2760519"/>
            <a:ext cx="23723" cy="127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22869" y="1187309"/>
            <a:ext cx="356839" cy="2108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77473" y="1291041"/>
            <a:ext cx="503772" cy="4723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4333" y="1291041"/>
            <a:ext cx="14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5071" y="274638"/>
            <a:ext cx="20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Rebalance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2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7080"/>
            <a:ext cx="8042276" cy="879073"/>
          </a:xfrm>
        </p:spPr>
        <p:txBody>
          <a:bodyPr/>
          <a:lstStyle/>
          <a:p>
            <a:r>
              <a:rPr lang="en-US" dirty="0" smtClean="0"/>
              <a:t>Evaluation – Load Balancing</a:t>
            </a:r>
            <a:endParaRPr lang="en-US" dirty="0"/>
          </a:p>
        </p:txBody>
      </p:sp>
      <p:pic>
        <p:nvPicPr>
          <p:cNvPr id="5" name="Picture 4" descr="loadBal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5" y="1237861"/>
            <a:ext cx="7019146" cy="52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0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7080"/>
            <a:ext cx="8042276" cy="879073"/>
          </a:xfrm>
        </p:spPr>
        <p:txBody>
          <a:bodyPr/>
          <a:lstStyle/>
          <a:p>
            <a:r>
              <a:rPr lang="en-US" dirty="0" smtClean="0"/>
              <a:t>Evaluation – Load Balancing</a:t>
            </a:r>
            <a:endParaRPr lang="en-US" dirty="0"/>
          </a:p>
        </p:txBody>
      </p:sp>
      <p:pic>
        <p:nvPicPr>
          <p:cNvPr id="5" name="Picture 4" descr="loadBal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5" y="1237861"/>
            <a:ext cx="7019146" cy="5264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7706" y="4593099"/>
            <a:ext cx="1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Rebalance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4581184" y="2466623"/>
            <a:ext cx="78714" cy="2126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95746" y="2550594"/>
            <a:ext cx="955508" cy="204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1"/>
          </p:cNvCxnSpPr>
          <p:nvPr/>
        </p:nvCxnSpPr>
        <p:spPr>
          <a:xfrm rot="10800000">
            <a:off x="2644812" y="3547739"/>
            <a:ext cx="1332895" cy="1230026"/>
          </a:xfrm>
          <a:prstGeom prst="bentConnector3">
            <a:avLst>
              <a:gd name="adj1" fmla="val 1003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1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58081"/>
          </a:xfrm>
        </p:spPr>
        <p:txBody>
          <a:bodyPr/>
          <a:lstStyle/>
          <a:p>
            <a:r>
              <a:rPr lang="en-US" dirty="0" smtClean="0"/>
              <a:t>Evaluation – Node Failure</a:t>
            </a:r>
            <a:endParaRPr lang="en-US" dirty="0"/>
          </a:p>
        </p:txBody>
      </p:sp>
      <p:pic>
        <p:nvPicPr>
          <p:cNvPr id="4" name="Picture 3" descr="failure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1258456"/>
            <a:ext cx="7011275" cy="52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7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58081"/>
          </a:xfrm>
        </p:spPr>
        <p:txBody>
          <a:bodyPr/>
          <a:lstStyle/>
          <a:p>
            <a:r>
              <a:rPr lang="en-US" dirty="0" smtClean="0"/>
              <a:t>Evaluation – Node Failure</a:t>
            </a:r>
            <a:endParaRPr lang="en-US" dirty="0"/>
          </a:p>
        </p:txBody>
      </p:sp>
      <p:pic>
        <p:nvPicPr>
          <p:cNvPr id="4" name="Picture 3" descr="failure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1258456"/>
            <a:ext cx="7011275" cy="5258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4122" y="4450418"/>
            <a:ext cx="21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 fail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68390" y="3453273"/>
            <a:ext cx="430306" cy="997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3269" y="4471410"/>
            <a:ext cx="161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 fail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05062" y="3526747"/>
            <a:ext cx="272877" cy="944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31689"/>
            <a:ext cx="8042276" cy="4343400"/>
          </a:xfrm>
        </p:spPr>
        <p:txBody>
          <a:bodyPr/>
          <a:lstStyle/>
          <a:p>
            <a:r>
              <a:rPr lang="en-US" dirty="0" smtClean="0"/>
              <a:t>Service to manage spatial points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et_data</a:t>
            </a:r>
            <a:r>
              <a:rPr lang="en-US" dirty="0" smtClean="0"/>
              <a:t> (Point p, Value v)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et_nearest</a:t>
            </a:r>
            <a:r>
              <a:rPr lang="en-US" dirty="0" smtClean="0"/>
              <a:t> (Point p)</a:t>
            </a:r>
          </a:p>
          <a:p>
            <a:pPr lvl="1"/>
            <a:endParaRPr lang="en-US" dirty="0"/>
          </a:p>
          <a:p>
            <a:r>
              <a:rPr lang="en-US" dirty="0" smtClean="0"/>
              <a:t>Properties of </a:t>
            </a:r>
            <a:r>
              <a:rPr lang="en-US" dirty="0"/>
              <a:t>Z</a:t>
            </a:r>
            <a:r>
              <a:rPr lang="en-US" dirty="0" smtClean="0"/>
              <a:t>eon</a:t>
            </a:r>
          </a:p>
          <a:p>
            <a:pPr lvl="1"/>
            <a:r>
              <a:rPr lang="en-US" dirty="0" smtClean="0"/>
              <a:t>Scalable, distributed, fault-tolerant system</a:t>
            </a:r>
          </a:p>
          <a:p>
            <a:pPr lvl="1"/>
            <a:r>
              <a:rPr lang="en-US" dirty="0" smtClean="0"/>
              <a:t>Intelligent dynamic load balancing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0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378"/>
            <a:ext cx="8229600" cy="75463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demo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6344" y="1022837"/>
            <a:ext cx="8545770" cy="53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20" y="1600201"/>
            <a:ext cx="8889489" cy="23149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1800" dirty="0"/>
              <a:t>Sanjay </a:t>
            </a:r>
            <a:r>
              <a:rPr lang="en-US" sz="1800" dirty="0" err="1"/>
              <a:t>Ghemawat</a:t>
            </a:r>
            <a:r>
              <a:rPr lang="en-US" sz="1800" dirty="0"/>
              <a:t>, Howard </a:t>
            </a:r>
            <a:r>
              <a:rPr lang="en-US" sz="1800" dirty="0" err="1"/>
              <a:t>Gobioff</a:t>
            </a:r>
            <a:r>
              <a:rPr lang="en-US" sz="1800" dirty="0"/>
              <a:t>, and Shun-</a:t>
            </a:r>
            <a:r>
              <a:rPr lang="en-US" sz="1800" dirty="0" err="1"/>
              <a:t>Tak</a:t>
            </a:r>
            <a:r>
              <a:rPr lang="en-US" sz="1800" dirty="0"/>
              <a:t> Leung. The Google File System. </a:t>
            </a:r>
          </a:p>
          <a:p>
            <a:r>
              <a:rPr lang="en-US" sz="1800" dirty="0"/>
              <a:t>Giuseppe </a:t>
            </a:r>
            <a:r>
              <a:rPr lang="en-US" sz="1800" dirty="0" err="1"/>
              <a:t>DeCandia</a:t>
            </a:r>
            <a:r>
              <a:rPr lang="en-US" sz="1800" dirty="0"/>
              <a:t> et. al. Dynamo: Amazon’s Highly Available Key-value Store. </a:t>
            </a:r>
          </a:p>
          <a:p>
            <a:r>
              <a:rPr lang="en-US" sz="1800" dirty="0"/>
              <a:t>Sylvia </a:t>
            </a:r>
            <a:r>
              <a:rPr lang="en-US" sz="1800" dirty="0" err="1"/>
              <a:t>Ratnasamy</a:t>
            </a:r>
            <a:r>
              <a:rPr lang="en-US" sz="1800" dirty="0"/>
              <a:t> et al. A Scalable Content-Addressable Network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73944" y="4898820"/>
            <a:ext cx="439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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12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  <a:p>
            <a:pPr lvl="1"/>
            <a:r>
              <a:rPr lang="en-US" dirty="0"/>
              <a:t>Taxi calling service (drivers use </a:t>
            </a:r>
            <a:r>
              <a:rPr lang="en-US" dirty="0" err="1"/>
              <a:t>set_data</a:t>
            </a:r>
            <a:r>
              <a:rPr lang="en-US" dirty="0"/>
              <a:t> and passengers call </a:t>
            </a:r>
            <a:r>
              <a:rPr lang="en-US" dirty="0" err="1"/>
              <a:t>get_nearest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Nearby Friends based on </a:t>
            </a:r>
            <a:r>
              <a:rPr lang="en-US" dirty="0" err="1"/>
              <a:t>realtime</a:t>
            </a:r>
            <a:r>
              <a:rPr lang="en-US" dirty="0"/>
              <a:t> locations of people.</a:t>
            </a:r>
          </a:p>
          <a:p>
            <a:endParaRPr lang="en-US" dirty="0" smtClean="0"/>
          </a:p>
          <a:p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/>
              <a:t>Very frequent writes and reads.</a:t>
            </a:r>
          </a:p>
          <a:p>
            <a:pPr lvl="1"/>
            <a:r>
              <a:rPr lang="en-US" dirty="0"/>
              <a:t>Real time and fast retrieval of nearby points.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5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76189"/>
              </p:ext>
            </p:extLst>
          </p:nvPr>
        </p:nvGraphicFramePr>
        <p:xfrm>
          <a:off x="614274" y="1532456"/>
          <a:ext cx="7960508" cy="45733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9321"/>
                <a:gridCol w="3025512"/>
                <a:gridCol w="3475675"/>
              </a:tblGrid>
              <a:tr h="519389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310242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</a:t>
                      </a:r>
                      <a:r>
                        <a:rPr lang="en-US" baseline="0" dirty="0" smtClean="0"/>
                        <a:t> Hashing based KV (Chord)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balancing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Easy addition/removal of nodes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Potentially</a:t>
                      </a:r>
                      <a:r>
                        <a:rPr lang="en-US" baseline="0" dirty="0" smtClean="0"/>
                        <a:t> query all servers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10242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r>
                        <a:rPr lang="en-US" baseline="0" dirty="0" smtClean="0"/>
                        <a:t> Addressable Network (CAN)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Queries only nearby</a:t>
                      </a:r>
                      <a:r>
                        <a:rPr lang="en-US" baseline="0" dirty="0" smtClean="0"/>
                        <a:t> servers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Lack</a:t>
                      </a:r>
                      <a:r>
                        <a:rPr lang="en-US" baseline="0" dirty="0" smtClean="0"/>
                        <a:t> of central intelligence:</a:t>
                      </a:r>
                    </a:p>
                    <a:p>
                      <a:pPr marL="800100" lvl="1" indent="-342900">
                        <a:buFont typeface="Wingdings" charset="2"/>
                        <a:buChar char="§"/>
                      </a:pPr>
                      <a:r>
                        <a:rPr lang="en-US" dirty="0" smtClean="0"/>
                        <a:t>Suboptimal load balancing</a:t>
                      </a:r>
                    </a:p>
                    <a:p>
                      <a:pPr marL="800100" lvl="1" indent="-342900">
                        <a:buFont typeface="Wingdings" charset="2"/>
                        <a:buChar char="§"/>
                      </a:pPr>
                      <a:r>
                        <a:rPr lang="en-US" dirty="0" smtClean="0"/>
                        <a:t>Suboptimal</a:t>
                      </a:r>
                      <a:r>
                        <a:rPr lang="en-US" baseline="0" dirty="0" smtClean="0"/>
                        <a:t> replication and performance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80685">
                <a:tc>
                  <a:txBody>
                    <a:bodyPr/>
                    <a:lstStyle/>
                    <a:p>
                      <a:r>
                        <a:rPr lang="en-US" dirty="0" smtClean="0"/>
                        <a:t>Zeon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All of above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smtClean="0"/>
                        <a:t>None</a:t>
                      </a:r>
                      <a:r>
                        <a:rPr lang="en-US" baseline="0" dirty="0" smtClean="0"/>
                        <a:t> of above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Acts as a master for a region. </a:t>
            </a:r>
          </a:p>
          <a:p>
            <a:pPr lvl="1"/>
            <a:r>
              <a:rPr lang="en-US" dirty="0" err="1" smtClean="0"/>
              <a:t>Groundtruth</a:t>
            </a:r>
            <a:r>
              <a:rPr lang="en-US" dirty="0" smtClean="0"/>
              <a:t> of</a:t>
            </a:r>
            <a:r>
              <a:rPr lang="en-US" dirty="0" smtClean="0"/>
              <a:t> data for all points in its assigned region.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Writes:</a:t>
            </a:r>
          </a:p>
          <a:p>
            <a:pPr lvl="1"/>
            <a:r>
              <a:rPr lang="en-US" dirty="0" smtClean="0"/>
              <a:t>Must go through master node</a:t>
            </a:r>
          </a:p>
          <a:p>
            <a:pPr lvl="1"/>
            <a:r>
              <a:rPr lang="en-US" dirty="0" smtClean="0"/>
              <a:t>Option for sync write.</a:t>
            </a:r>
          </a:p>
          <a:p>
            <a:r>
              <a:rPr lang="en-US" dirty="0" smtClean="0"/>
              <a:t>Reads: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High throughput for reads and writes is desired</a:t>
            </a:r>
          </a:p>
          <a:p>
            <a:pPr lvl="1"/>
            <a:r>
              <a:rPr lang="en-US" dirty="0" smtClean="0"/>
              <a:t>Sync write on master node</a:t>
            </a:r>
          </a:p>
          <a:p>
            <a:pPr lvl="1"/>
            <a:r>
              <a:rPr lang="en-US" dirty="0" err="1" smtClean="0"/>
              <a:t>Asnyc</a:t>
            </a:r>
            <a:r>
              <a:rPr lang="en-US" dirty="0" smtClean="0"/>
              <a:t> writes on replicas</a:t>
            </a:r>
          </a:p>
          <a:p>
            <a:pPr lvl="1"/>
            <a:r>
              <a:rPr lang="en-US" dirty="0" smtClean="0"/>
              <a:t>Read from any replica</a:t>
            </a:r>
          </a:p>
          <a:p>
            <a:endParaRPr lang="en-US" dirty="0" smtClean="0"/>
          </a:p>
          <a:p>
            <a:r>
              <a:rPr lang="en-US" dirty="0" smtClean="0"/>
              <a:t>Availability is favored over consistency.</a:t>
            </a:r>
          </a:p>
          <a:p>
            <a:r>
              <a:rPr lang="en-US" dirty="0" smtClean="0"/>
              <a:t>Garbage collector is used for cleanups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Global space of points divided into multiple </a:t>
            </a:r>
            <a:r>
              <a:rPr lang="en-US" dirty="0" smtClean="0"/>
              <a:t>regions</a:t>
            </a:r>
          </a:p>
          <a:p>
            <a:r>
              <a:rPr lang="en-US" dirty="0" smtClean="0"/>
              <a:t>Server</a:t>
            </a:r>
            <a:endParaRPr lang="en-US" dirty="0" smtClean="0"/>
          </a:p>
          <a:p>
            <a:pPr lvl="1"/>
            <a:r>
              <a:rPr lang="en-US" dirty="0" smtClean="0"/>
              <a:t>Stores keys and values for </a:t>
            </a:r>
            <a:r>
              <a:rPr lang="en-US" dirty="0" smtClean="0"/>
              <a:t>all points in its assigned </a:t>
            </a:r>
            <a:r>
              <a:rPr lang="en-US" dirty="0" smtClean="0"/>
              <a:t>region</a:t>
            </a:r>
          </a:p>
          <a:p>
            <a:pPr lvl="1"/>
            <a:r>
              <a:rPr lang="en-US" dirty="0" smtClean="0"/>
              <a:t>Maintains list of replicas and routing info for other points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Given a query asks any nearby server to fetch it,</a:t>
            </a:r>
          </a:p>
          <a:p>
            <a:pPr lvl="1"/>
            <a:r>
              <a:rPr lang="en-US" dirty="0" smtClean="0"/>
              <a:t>Incase of redirect send it to appropriate server</a:t>
            </a:r>
          </a:p>
          <a:p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Maintains metadata of all servers</a:t>
            </a:r>
          </a:p>
          <a:p>
            <a:pPr lvl="1"/>
            <a:r>
              <a:rPr lang="en-US" dirty="0" smtClean="0"/>
              <a:t>Manages load balancing and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0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45134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79494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36966"/>
              </p:ext>
            </p:extLst>
          </p:nvPr>
        </p:nvGraphicFramePr>
        <p:xfrm>
          <a:off x="3898730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46165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8440" y="3604398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8440" y="1187309"/>
            <a:ext cx="0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8629" y="1187309"/>
            <a:ext cx="1146065" cy="55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94224" y="2777271"/>
            <a:ext cx="382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41425" y="2818569"/>
            <a:ext cx="4336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70904" y="1476393"/>
            <a:ext cx="20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6263" y="443950"/>
            <a:ext cx="27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operation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77418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79494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0075"/>
              </p:ext>
            </p:extLst>
          </p:nvPr>
        </p:nvGraphicFramePr>
        <p:xfrm>
          <a:off x="3898730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87988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479494" y="5492595"/>
            <a:ext cx="1930758" cy="116666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4334" y="4315611"/>
            <a:ext cx="1435160" cy="129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8440" y="3604398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8440" y="1187309"/>
            <a:ext cx="0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8629" y="1187309"/>
            <a:ext cx="1146065" cy="55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94224" y="2777271"/>
            <a:ext cx="382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41425" y="2818569"/>
            <a:ext cx="4336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8604" y="50819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equest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0904" y="1476393"/>
            <a:ext cx="20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6263" y="443950"/>
            <a:ext cx="27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operation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4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447005" y="443950"/>
            <a:ext cx="2963247" cy="6091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712417" y="1845725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70" y="274638"/>
            <a:ext cx="2411729" cy="468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7233"/>
              </p:ext>
            </p:extLst>
          </p:nvPr>
        </p:nvGraphicFramePr>
        <p:xfrm>
          <a:off x="1038729" y="22044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79494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53730"/>
              </p:ext>
            </p:extLst>
          </p:nvPr>
        </p:nvGraphicFramePr>
        <p:xfrm>
          <a:off x="3898730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275071" y="1843138"/>
            <a:ext cx="2281807" cy="21887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55968"/>
              </p:ext>
            </p:extLst>
          </p:nvPr>
        </p:nvGraphicFramePr>
        <p:xfrm>
          <a:off x="6694307" y="2163193"/>
          <a:ext cx="1408276" cy="132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38"/>
                <a:gridCol w="704138"/>
              </a:tblGrid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479494" y="5492595"/>
            <a:ext cx="1930758" cy="116666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4334" y="4315611"/>
            <a:ext cx="1435160" cy="129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4405" y="4191717"/>
            <a:ext cx="1331913" cy="1228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2628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8440" y="3604398"/>
            <a:ext cx="15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2104" y="3604398"/>
            <a:ext cx="1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4224" y="536870"/>
            <a:ext cx="164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Leader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44333" y="1187309"/>
            <a:ext cx="526571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8440" y="1187309"/>
            <a:ext cx="0" cy="485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8629" y="1187309"/>
            <a:ext cx="1146065" cy="55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94224" y="2777271"/>
            <a:ext cx="382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41425" y="2818569"/>
            <a:ext cx="4336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8604" y="50819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equest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5658" y="4356908"/>
            <a:ext cx="9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0904" y="1476393"/>
            <a:ext cx="20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6263" y="443950"/>
            <a:ext cx="27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operation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2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570</TotalTime>
  <Words>467</Words>
  <Application>Microsoft Macintosh PowerPoint</Application>
  <PresentationFormat>On-screen Show (4:3)</PresentationFormat>
  <Paragraphs>171</Paragraphs>
  <Slides>21</Slides>
  <Notes>0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Breeze</vt:lpstr>
      <vt:lpstr>Zeon: A Spatial KV store</vt:lpstr>
      <vt:lpstr>Zeon</vt:lpstr>
      <vt:lpstr>Motivation</vt:lpstr>
      <vt:lpstr>Comparison</vt:lpstr>
      <vt:lpstr>Design Principles</vt:lpstr>
      <vt:lpstr>System Details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Evaluation – Load Balancing</vt:lpstr>
      <vt:lpstr>Evaluation – Load Balancing</vt:lpstr>
      <vt:lpstr>Evaluation – Node Failure</vt:lpstr>
      <vt:lpstr>Evaluation – Node Failure</vt:lpstr>
      <vt:lpstr>Demo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Zeon: 2D Distributed KV store</dc:title>
  <dc:creator>Sagar Chordia</dc:creator>
  <cp:lastModifiedBy>Sagar Chordia</cp:lastModifiedBy>
  <cp:revision>50</cp:revision>
  <dcterms:created xsi:type="dcterms:W3CDTF">2014-12-11T05:21:23Z</dcterms:created>
  <dcterms:modified xsi:type="dcterms:W3CDTF">2014-12-12T01:53:05Z</dcterms:modified>
</cp:coreProperties>
</file>