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9" r:id="rId4"/>
    <p:sldId id="370" r:id="rId5"/>
    <p:sldId id="372" r:id="rId6"/>
    <p:sldId id="374" r:id="rId7"/>
    <p:sldId id="387" r:id="rId8"/>
    <p:sldId id="375" r:id="rId9"/>
    <p:sldId id="377" r:id="rId10"/>
    <p:sldId id="381" r:id="rId11"/>
    <p:sldId id="383" r:id="rId12"/>
    <p:sldId id="378" r:id="rId13"/>
    <p:sldId id="384"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dirty="0"/>
              <a:t>Phase-II 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dirty="0"/>
              <a:t>Phase-II 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871277"/>
            <a:ext cx="10515600" cy="1325563"/>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solidFill>
                  <a:srgbClr val="7030A0"/>
                </a:solidFill>
                <a:effectLst/>
                <a:ea typeface="Times New Roman" panose="02020603050405020304" pitchFamily="18" charset="0"/>
              </a:rPr>
              <a:t>EVOLVED RETAIL: HARNESSING MARKERLESS AR TO ENHANCE VIRTUAL SHOPPING EXPERIENCES</a:t>
            </a:r>
            <a:endParaRPr lang="en-IN" sz="3600" b="1" dirty="0">
              <a:solidFill>
                <a:srgbClr val="7030A0"/>
              </a:solidFill>
              <a:ea typeface="+mn-ea"/>
              <a:cs typeface="+mn-cs"/>
            </a:endParaRPr>
          </a:p>
          <a:p>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Dr.S</a:t>
            </a:r>
            <a:r>
              <a:rPr lang="en-IN" altLang="en-US" sz="2400" b="1" dirty="0">
                <a:solidFill>
                  <a:srgbClr val="FF0000"/>
                </a:solidFill>
              </a:rPr>
              <a:t>. </a:t>
            </a:r>
            <a:r>
              <a:rPr lang="en-IN" altLang="en-US" sz="2400" b="1" dirty="0" err="1">
                <a:solidFill>
                  <a:srgbClr val="FF0000"/>
                </a:solidFill>
              </a:rPr>
              <a:t>Vinodkumar</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3" y="4490701"/>
            <a:ext cx="314579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DARSHAN KRISHNA 210701046</a:t>
            </a:r>
          </a:p>
          <a:p>
            <a:pPr>
              <a:spcBef>
                <a:spcPct val="0"/>
              </a:spcBef>
              <a:buClrTx/>
              <a:buNone/>
            </a:pPr>
            <a:r>
              <a:rPr lang="en-US" altLang="en-IN" sz="2400" b="1" dirty="0">
                <a:solidFill>
                  <a:srgbClr val="FF0000"/>
                </a:solidFill>
              </a:rPr>
              <a:t>MOKESHWARAN210701516</a:t>
            </a:r>
          </a:p>
          <a:p>
            <a:pPr>
              <a:spcBef>
                <a:spcPct val="0"/>
              </a:spcBef>
              <a:buClrTx/>
              <a:buFontTx/>
              <a:buNone/>
            </a:pPr>
            <a:endParaRPr lang="en-IN" altLang="en-US" sz="24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a:extLst>
              <a:ext uri="{FF2B5EF4-FFF2-40B4-BE49-F238E27FC236}">
                <a16:creationId xmlns:a16="http://schemas.microsoft.com/office/drawing/2014/main" id="{FCA96D6F-308F-76C7-7A91-A7ABC06002C8}"/>
              </a:ext>
            </a:extLst>
          </p:cNvPr>
          <p:cNvSpPr txBox="1">
            <a:spLocks/>
          </p:cNvSpPr>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CS19811 – Project Phase-II</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3722-722E-430B-BDF1-B512A33253E4}"/>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7F405C89-A2AD-4C2E-B048-38801C0A50A0}"/>
              </a:ext>
            </a:extLst>
          </p:cNvPr>
          <p:cNvSpPr>
            <a:spLocks noGrp="1"/>
          </p:cNvSpPr>
          <p:nvPr>
            <p:ph idx="1"/>
          </p:nvPr>
        </p:nvSpPr>
        <p:spPr>
          <a:xfrm>
            <a:off x="762000" y="1600200"/>
            <a:ext cx="10668000" cy="4267200"/>
          </a:xfrm>
        </p:spPr>
        <p:txBody>
          <a:bodyPr/>
          <a:lstStyle/>
          <a:p>
            <a:pPr marL="342900" lvl="0" indent="-342900" algn="just">
              <a:buFont typeface="+mj-lt"/>
              <a:buAutoNum type="arabicPeriod"/>
            </a:pPr>
            <a:r>
              <a:rPr lang="en-US" sz="2400" dirty="0" err="1">
                <a:solidFill>
                  <a:srgbClr val="000000"/>
                </a:solidFill>
                <a:effectLst/>
                <a:latin typeface="Times New Roman" panose="02020603050405020304" pitchFamily="18" charset="0"/>
                <a:ea typeface="SimSun" panose="02010600030101010101" pitchFamily="2" charset="-122"/>
              </a:rPr>
              <a:t>Sudheendra</a:t>
            </a:r>
            <a:r>
              <a:rPr lang="en-US" sz="2400" dirty="0">
                <a:solidFill>
                  <a:srgbClr val="000000"/>
                </a:solidFill>
                <a:effectLst/>
                <a:latin typeface="Times New Roman" panose="02020603050405020304" pitchFamily="18" charset="0"/>
                <a:ea typeface="SimSun" panose="02010600030101010101" pitchFamily="2" charset="-122"/>
              </a:rPr>
              <a:t> </a:t>
            </a:r>
            <a:r>
              <a:rPr lang="en-US" sz="2400" dirty="0" err="1">
                <a:solidFill>
                  <a:srgbClr val="000000"/>
                </a:solidFill>
                <a:effectLst/>
                <a:latin typeface="Times New Roman" panose="02020603050405020304" pitchFamily="18" charset="0"/>
                <a:ea typeface="SimSun" panose="02010600030101010101" pitchFamily="2" charset="-122"/>
              </a:rPr>
              <a:t>Vijayanarasimhan</a:t>
            </a:r>
            <a:r>
              <a:rPr lang="en-US" sz="2400" dirty="0">
                <a:solidFill>
                  <a:srgbClr val="000000"/>
                </a:solidFill>
                <a:effectLst/>
                <a:latin typeface="Times New Roman" panose="02020603050405020304" pitchFamily="18" charset="0"/>
                <a:ea typeface="SimSun" panose="02010600030101010101" pitchFamily="2" charset="-122"/>
              </a:rPr>
              <a:t>. YouTube-8m: A large-</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scale video classification benchmark. </a:t>
            </a:r>
            <a:r>
              <a:rPr lang="en-US" sz="2400" dirty="0" err="1">
                <a:solidFill>
                  <a:srgbClr val="000000"/>
                </a:solidFill>
                <a:effectLst/>
                <a:latin typeface="Times New Roman" panose="02020603050405020304" pitchFamily="18" charset="0"/>
                <a:ea typeface="SimSun" panose="02010600030101010101" pitchFamily="2" charset="-122"/>
              </a:rPr>
              <a:t>arXiv</a:t>
            </a:r>
            <a:r>
              <a:rPr lang="en-US" sz="2400" dirty="0">
                <a:solidFill>
                  <a:srgbClr val="000000"/>
                </a:solidFill>
                <a:effectLst/>
                <a:latin typeface="Times New Roman" panose="02020603050405020304" pitchFamily="18" charset="0"/>
                <a:ea typeface="SimSun" panose="02010600030101010101" pitchFamily="2" charset="-122"/>
              </a:rPr>
              <a:t> preprint</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arXiv:1609.08675, 2016. 12</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[5] Darius </a:t>
            </a:r>
            <a:r>
              <a:rPr lang="en-US" sz="2400" dirty="0" err="1">
                <a:solidFill>
                  <a:srgbClr val="000000"/>
                </a:solidFill>
                <a:effectLst/>
                <a:latin typeface="Times New Roman" panose="02020603050405020304" pitchFamily="18" charset="0"/>
                <a:ea typeface="SimSun" panose="02010600030101010101" pitchFamily="2" charset="-122"/>
              </a:rPr>
              <a:t>Afchar</a:t>
            </a:r>
            <a:r>
              <a:rPr lang="en-US" sz="2400" dirty="0">
                <a:solidFill>
                  <a:srgbClr val="000000"/>
                </a:solidFill>
                <a:effectLst/>
                <a:latin typeface="Times New Roman" panose="02020603050405020304" pitchFamily="18" charset="0"/>
                <a:ea typeface="SimSun" panose="02010600030101010101" pitchFamily="2" charset="-122"/>
              </a:rPr>
              <a:t>, Vincent Nozick, Junichi Yamagishi, and Isao</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Echizen. </a:t>
            </a:r>
            <a:r>
              <a:rPr lang="en-US" sz="2400" dirty="0" err="1">
                <a:solidFill>
                  <a:srgbClr val="000000"/>
                </a:solidFill>
                <a:effectLst/>
                <a:latin typeface="Times New Roman" panose="02020603050405020304" pitchFamily="18" charset="0"/>
                <a:ea typeface="SimSun" panose="02010600030101010101" pitchFamily="2" charset="-122"/>
              </a:rPr>
              <a:t>Mesonet</a:t>
            </a:r>
            <a:r>
              <a:rPr lang="en-US" sz="2400" dirty="0">
                <a:solidFill>
                  <a:srgbClr val="000000"/>
                </a:solidFill>
                <a:effectLst/>
                <a:latin typeface="Times New Roman" panose="02020603050405020304" pitchFamily="18" charset="0"/>
                <a:ea typeface="SimSun" panose="02010600030101010101" pitchFamily="2" charset="-122"/>
              </a:rPr>
              <a:t>: a compact facial video forgery detection</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network. </a:t>
            </a:r>
            <a:r>
              <a:rPr lang="en-US" sz="2400" dirty="0" err="1">
                <a:solidFill>
                  <a:srgbClr val="000000"/>
                </a:solidFill>
                <a:effectLst/>
                <a:latin typeface="Times New Roman" panose="02020603050405020304" pitchFamily="18" charset="0"/>
                <a:ea typeface="SimSun" panose="02010600030101010101" pitchFamily="2" charset="-122"/>
              </a:rPr>
              <a:t>arXiv</a:t>
            </a:r>
            <a:r>
              <a:rPr lang="en-US" sz="2400" dirty="0">
                <a:solidFill>
                  <a:srgbClr val="000000"/>
                </a:solidFill>
                <a:effectLst/>
                <a:latin typeface="Times New Roman" panose="02020603050405020304" pitchFamily="18" charset="0"/>
                <a:ea typeface="SimSun" panose="02010600030101010101" pitchFamily="2" charset="-122"/>
              </a:rPr>
              <a:t> preprint arXiv:1809.00888, 2018. </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[6] Irene </a:t>
            </a:r>
            <a:r>
              <a:rPr lang="en-US" sz="2400" dirty="0" err="1">
                <a:solidFill>
                  <a:srgbClr val="000000"/>
                </a:solidFill>
                <a:effectLst/>
                <a:latin typeface="Times New Roman" panose="02020603050405020304" pitchFamily="18" charset="0"/>
                <a:ea typeface="SimSun" panose="02010600030101010101" pitchFamily="2" charset="-122"/>
              </a:rPr>
              <a:t>Amerini</a:t>
            </a:r>
            <a:r>
              <a:rPr lang="en-US" sz="2400" dirty="0">
                <a:solidFill>
                  <a:srgbClr val="000000"/>
                </a:solidFill>
                <a:effectLst/>
                <a:latin typeface="Times New Roman" panose="02020603050405020304" pitchFamily="18" charset="0"/>
                <a:ea typeface="SimSun" panose="02010600030101010101" pitchFamily="2" charset="-122"/>
              </a:rPr>
              <a:t>, </a:t>
            </a:r>
            <a:r>
              <a:rPr lang="en-US" sz="2400" dirty="0" err="1">
                <a:solidFill>
                  <a:srgbClr val="000000"/>
                </a:solidFill>
                <a:effectLst/>
                <a:latin typeface="Times New Roman" panose="02020603050405020304" pitchFamily="18" charset="0"/>
                <a:ea typeface="SimSun" panose="02010600030101010101" pitchFamily="2" charset="-122"/>
              </a:rPr>
              <a:t>Lamberto</a:t>
            </a:r>
            <a:r>
              <a:rPr lang="en-US" sz="2400" dirty="0">
                <a:solidFill>
                  <a:srgbClr val="000000"/>
                </a:solidFill>
                <a:effectLst/>
                <a:latin typeface="Times New Roman" panose="02020603050405020304" pitchFamily="18" charset="0"/>
                <a:ea typeface="SimSun" panose="02010600030101010101" pitchFamily="2" charset="-122"/>
              </a:rPr>
              <a:t> Ballan, Roberto </a:t>
            </a:r>
            <a:r>
              <a:rPr lang="en-US" sz="2400" dirty="0" err="1">
                <a:solidFill>
                  <a:srgbClr val="000000"/>
                </a:solidFill>
                <a:effectLst/>
                <a:latin typeface="Times New Roman" panose="02020603050405020304" pitchFamily="18" charset="0"/>
                <a:ea typeface="SimSun" panose="02010600030101010101" pitchFamily="2" charset="-122"/>
              </a:rPr>
              <a:t>Caldelli</a:t>
            </a:r>
            <a:r>
              <a:rPr lang="en-US" sz="2400" dirty="0">
                <a:solidFill>
                  <a:srgbClr val="000000"/>
                </a:solidFill>
                <a:effectLst/>
                <a:latin typeface="Times New Roman" panose="02020603050405020304" pitchFamily="18" charset="0"/>
                <a:ea typeface="SimSun" panose="02010600030101010101" pitchFamily="2" charset="-122"/>
              </a:rPr>
              <a:t>, Alberto</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Del Bimbo, and Giuseppe Serra. A SIFT-based forensic</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method for copy-move attack detection and transformation</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recovery. IEEE Transactions on Information Forensics and</a:t>
            </a:r>
          </a:p>
        </p:txBody>
      </p:sp>
      <p:sp>
        <p:nvSpPr>
          <p:cNvPr id="4" name="Date Placeholder 3">
            <a:extLst>
              <a:ext uri="{FF2B5EF4-FFF2-40B4-BE49-F238E27FC236}">
                <a16:creationId xmlns:a16="http://schemas.microsoft.com/office/drawing/2014/main" id="{A4B7E4E3-2EF0-4174-AF33-8184ABCB94F5}"/>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7D91F1E4-24B0-4505-8595-5CDC7F8FC96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0AE1CC9-CBE1-4DC4-9B6D-E6CF27F1927D}"/>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Tree>
    <p:extLst>
      <p:ext uri="{BB962C8B-B14F-4D97-AF65-F5344CB8AC3E}">
        <p14:creationId xmlns:p14="http://schemas.microsoft.com/office/powerpoint/2010/main" val="759272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70B3B-7F75-412D-BB51-51F6986C875A}"/>
              </a:ext>
            </a:extLst>
          </p:cNvPr>
          <p:cNvSpPr>
            <a:spLocks noGrp="1"/>
          </p:cNvSpPr>
          <p:nvPr>
            <p:ph type="title"/>
          </p:nvPr>
        </p:nvSpPr>
        <p:spPr/>
        <p:txBody>
          <a:bodyPr/>
          <a:lstStyle/>
          <a:p>
            <a:r>
              <a:rPr lang="en-US" b="1" dirty="0">
                <a:solidFill>
                  <a:srgbClr val="FF0000"/>
                </a:solidFill>
              </a:rPr>
              <a:t>References</a:t>
            </a:r>
            <a:endParaRPr lang="en-IN" b="1" dirty="0">
              <a:solidFill>
                <a:srgbClr val="FF0000"/>
              </a:solidFill>
            </a:endParaRPr>
          </a:p>
        </p:txBody>
      </p:sp>
      <p:sp>
        <p:nvSpPr>
          <p:cNvPr id="3" name="Content Placeholder 2">
            <a:extLst>
              <a:ext uri="{FF2B5EF4-FFF2-40B4-BE49-F238E27FC236}">
                <a16:creationId xmlns:a16="http://schemas.microsoft.com/office/drawing/2014/main" id="{E20CD2CA-1C78-402E-9E16-141B400757F4}"/>
              </a:ext>
            </a:extLst>
          </p:cNvPr>
          <p:cNvSpPr>
            <a:spLocks noGrp="1"/>
          </p:cNvSpPr>
          <p:nvPr>
            <p:ph idx="1"/>
          </p:nvPr>
        </p:nvSpPr>
        <p:spPr/>
        <p:txBody>
          <a:bodyPr/>
          <a:lstStyle/>
          <a:p>
            <a:pPr marL="0" indent="0">
              <a:buNone/>
            </a:pPr>
            <a:r>
              <a:rPr lang="en-US" sz="2000" dirty="0">
                <a:solidFill>
                  <a:srgbClr val="FF0000"/>
                </a:solidFill>
                <a:effectLst/>
                <a:latin typeface="Times New Roman" panose="02020603050405020304" pitchFamily="18" charset="0"/>
                <a:ea typeface="SimSun" panose="02010600030101010101" pitchFamily="2" charset="-122"/>
              </a:rPr>
              <a:t>9.</a:t>
            </a:r>
            <a:r>
              <a:rPr lang="en-US" sz="2000" dirty="0">
                <a:solidFill>
                  <a:srgbClr val="000000"/>
                </a:solidFill>
                <a:effectLst/>
                <a:latin typeface="Times New Roman" panose="02020603050405020304" pitchFamily="18" charset="0"/>
                <a:ea typeface="SimSun" panose="02010600030101010101" pitchFamily="2" charset="-122"/>
              </a:rPr>
              <a:t>Chen, </a:t>
            </a:r>
            <a:r>
              <a:rPr lang="en-US" sz="2000" dirty="0" err="1">
                <a:solidFill>
                  <a:srgbClr val="000000"/>
                </a:solidFill>
                <a:effectLst/>
                <a:latin typeface="Times New Roman" panose="02020603050405020304" pitchFamily="18" charset="0"/>
                <a:ea typeface="SimSun" panose="02010600030101010101" pitchFamily="2" charset="-122"/>
              </a:rPr>
              <a:t>Chien</a:t>
            </a:r>
            <a:r>
              <a:rPr lang="en-US" sz="2000" dirty="0">
                <a:solidFill>
                  <a:srgbClr val="000000"/>
                </a:solidFill>
                <a:effectLst/>
                <a:latin typeface="Times New Roman" panose="02020603050405020304" pitchFamily="18" charset="0"/>
                <a:ea typeface="SimSun" panose="02010600030101010101" pitchFamily="2" charset="-122"/>
              </a:rPr>
              <a:t>-Wen &amp; Chen, Wen-Zheng &amp; Peng, Jain-Wei &amp; Cheng, Bo-</a:t>
            </a:r>
            <a:r>
              <a:rPr lang="en-US" sz="2000" dirty="0" err="1">
                <a:solidFill>
                  <a:srgbClr val="000000"/>
                </a:solidFill>
                <a:effectLst/>
                <a:latin typeface="Times New Roman" panose="02020603050405020304" pitchFamily="18" charset="0"/>
                <a:ea typeface="SimSun" panose="02010600030101010101" pitchFamily="2" charset="-122"/>
              </a:rPr>
              <a:t>Xun</a:t>
            </a:r>
            <a:r>
              <a:rPr lang="en-US" sz="2000" dirty="0">
                <a:solidFill>
                  <a:srgbClr val="000000"/>
                </a:solidFill>
                <a:effectLst/>
                <a:latin typeface="Times New Roman" panose="02020603050405020304" pitchFamily="18" charset="0"/>
                <a:ea typeface="SimSun" panose="02010600030101010101" pitchFamily="2" charset="-122"/>
              </a:rPr>
              <a:t> &amp; Pan, </a:t>
            </a:r>
            <a:r>
              <a:rPr lang="en-US" sz="2000" dirty="0" err="1">
                <a:solidFill>
                  <a:srgbClr val="000000"/>
                </a:solidFill>
                <a:effectLst/>
                <a:latin typeface="Times New Roman" panose="02020603050405020304" pitchFamily="18" charset="0"/>
                <a:ea typeface="SimSun" panose="02010600030101010101" pitchFamily="2" charset="-122"/>
              </a:rPr>
              <a:t>Tse</a:t>
            </a:r>
            <a:r>
              <a:rPr lang="en-US" sz="2000" dirty="0">
                <a:solidFill>
                  <a:srgbClr val="000000"/>
                </a:solidFill>
                <a:effectLst/>
                <a:latin typeface="Times New Roman" panose="02020603050405020304" pitchFamily="18" charset="0"/>
                <a:ea typeface="SimSun" panose="02010600030101010101" pitchFamily="2" charset="-122"/>
              </a:rPr>
              <a:t>-Yu &amp; </a:t>
            </a:r>
            <a:r>
              <a:rPr lang="en-US" sz="2000" dirty="0" err="1">
                <a:solidFill>
                  <a:srgbClr val="000000"/>
                </a:solidFill>
                <a:effectLst/>
                <a:latin typeface="Times New Roman" panose="02020603050405020304" pitchFamily="18" charset="0"/>
                <a:ea typeface="SimSun" panose="02010600030101010101" pitchFamily="2" charset="-122"/>
              </a:rPr>
              <a:t>Kuo</a:t>
            </a:r>
            <a:r>
              <a:rPr lang="en-US" sz="2000" dirty="0">
                <a:solidFill>
                  <a:srgbClr val="000000"/>
                </a:solidFill>
                <a:effectLst/>
                <a:latin typeface="Times New Roman" panose="02020603050405020304" pitchFamily="18" charset="0"/>
                <a:ea typeface="SimSun" panose="02010600030101010101" pitchFamily="2" charset="-122"/>
              </a:rPr>
              <a:t>, Hsu-Chan. (2017). A Real-Time </a:t>
            </a:r>
            <a:r>
              <a:rPr lang="en-US" sz="2000" dirty="0" err="1">
                <a:solidFill>
                  <a:srgbClr val="000000"/>
                </a:solidFill>
                <a:effectLst/>
                <a:latin typeface="Times New Roman" panose="02020603050405020304" pitchFamily="18" charset="0"/>
                <a:ea typeface="SimSun" panose="02010600030101010101" pitchFamily="2" charset="-122"/>
              </a:rPr>
              <a:t>Markerless</a:t>
            </a:r>
            <a:r>
              <a:rPr lang="en-US" sz="2000" dirty="0">
                <a:solidFill>
                  <a:srgbClr val="000000"/>
                </a:solidFill>
                <a:effectLst/>
                <a:latin typeface="Times New Roman" panose="02020603050405020304" pitchFamily="18" charset="0"/>
                <a:ea typeface="SimSun" panose="02010600030101010101" pitchFamily="2" charset="-122"/>
              </a:rPr>
              <a:t> Augmented Reality Framework Based on SLAM Technique. 127-132. 10.1109/ISPAN-FCST-ISCC.2017.87.</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10.</a:t>
            </a:r>
            <a:r>
              <a:rPr lang="en-US" sz="2000" dirty="0">
                <a:solidFill>
                  <a:srgbClr val="000000"/>
                </a:solidFill>
                <a:effectLst/>
                <a:latin typeface="Times New Roman" panose="02020603050405020304" pitchFamily="18" charset="0"/>
                <a:ea typeface="SimSun" panose="02010600030101010101" pitchFamily="2" charset="-122"/>
              </a:rPr>
              <a:t>Y </a:t>
            </a:r>
            <a:r>
              <a:rPr lang="en-US" sz="2000" dirty="0" err="1">
                <a:solidFill>
                  <a:srgbClr val="000000"/>
                </a:solidFill>
                <a:effectLst/>
                <a:latin typeface="Times New Roman" panose="02020603050405020304" pitchFamily="18" charset="0"/>
                <a:ea typeface="SimSun" panose="02010600030101010101" pitchFamily="2" charset="-122"/>
              </a:rPr>
              <a:t>Kaneto</a:t>
            </a:r>
            <a:r>
              <a:rPr lang="en-US" sz="2000" dirty="0">
                <a:solidFill>
                  <a:srgbClr val="000000"/>
                </a:solidFill>
                <a:effectLst/>
                <a:latin typeface="Times New Roman" panose="02020603050405020304" pitchFamily="18" charset="0"/>
                <a:ea typeface="SimSun" panose="02010600030101010101" pitchFamily="2" charset="-122"/>
              </a:rPr>
              <a:t> and T. </a:t>
            </a:r>
            <a:r>
              <a:rPr lang="en-US" sz="2000" dirty="0" err="1">
                <a:solidFill>
                  <a:srgbClr val="000000"/>
                </a:solidFill>
                <a:effectLst/>
                <a:latin typeface="Times New Roman" panose="02020603050405020304" pitchFamily="18" charset="0"/>
                <a:ea typeface="SimSun" panose="02010600030101010101" pitchFamily="2" charset="-122"/>
              </a:rPr>
              <a:t>Komuro</a:t>
            </a:r>
            <a:r>
              <a:rPr lang="en-US" sz="2000" dirty="0">
                <a:solidFill>
                  <a:srgbClr val="000000"/>
                </a:solidFill>
                <a:effectLst/>
                <a:latin typeface="Times New Roman" panose="02020603050405020304" pitchFamily="18" charset="0"/>
                <a:ea typeface="SimSun" panose="02010600030101010101" pitchFamily="2" charset="-122"/>
              </a:rPr>
              <a:t>, "Space-sharing AR interaction on multiple mobile devices with a depth camera," 2016 IEEE Virtual Reality (VR), Greenville, SC, USA, 2016, pp. 197-198, </a:t>
            </a:r>
            <a:r>
              <a:rPr lang="en-US" sz="2000" dirty="0" err="1">
                <a:solidFill>
                  <a:srgbClr val="000000"/>
                </a:solidFill>
                <a:effectLst/>
                <a:latin typeface="Times New Roman" panose="02020603050405020304" pitchFamily="18" charset="0"/>
                <a:ea typeface="SimSun" panose="02010600030101010101" pitchFamily="2" charset="-122"/>
              </a:rPr>
              <a:t>doi</a:t>
            </a:r>
            <a:r>
              <a:rPr lang="en-US" sz="2000" dirty="0">
                <a:solidFill>
                  <a:srgbClr val="000000"/>
                </a:solidFill>
                <a:effectLst/>
                <a:latin typeface="Times New Roman" panose="02020603050405020304" pitchFamily="18" charset="0"/>
                <a:ea typeface="SimSun" panose="02010600030101010101" pitchFamily="2" charset="-122"/>
              </a:rPr>
              <a:t>: 10.1109/VR.2016.7504721.</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11.</a:t>
            </a:r>
            <a:r>
              <a:rPr lang="en-US" sz="2000" dirty="0">
                <a:solidFill>
                  <a:srgbClr val="000000"/>
                </a:solidFill>
                <a:effectLst/>
                <a:latin typeface="Times New Roman" panose="02020603050405020304" pitchFamily="18" charset="0"/>
                <a:ea typeface="SimSun" panose="02010600030101010101" pitchFamily="2" charset="-122"/>
              </a:rPr>
              <a:t>Xiao, Cheng &amp; </a:t>
            </a:r>
            <a:r>
              <a:rPr lang="en-US" sz="2000" dirty="0" err="1">
                <a:solidFill>
                  <a:srgbClr val="000000"/>
                </a:solidFill>
                <a:effectLst/>
                <a:latin typeface="Times New Roman" panose="02020603050405020304" pitchFamily="18" charset="0"/>
                <a:ea typeface="SimSun" panose="02010600030101010101" pitchFamily="2" charset="-122"/>
              </a:rPr>
              <a:t>Lifeng</a:t>
            </a:r>
            <a:r>
              <a:rPr lang="en-US" sz="2000" dirty="0">
                <a:solidFill>
                  <a:srgbClr val="000000"/>
                </a:solidFill>
                <a:effectLst/>
                <a:latin typeface="Times New Roman" panose="02020603050405020304" pitchFamily="18" charset="0"/>
                <a:ea typeface="SimSun" panose="02010600030101010101" pitchFamily="2" charset="-122"/>
              </a:rPr>
              <a:t>, Zhang. (2014). Implementation of mobile augmented reality based on Vuforia and </a:t>
            </a:r>
            <a:r>
              <a:rPr lang="en-US" sz="2000" dirty="0" err="1">
                <a:solidFill>
                  <a:srgbClr val="000000"/>
                </a:solidFill>
                <a:effectLst/>
                <a:latin typeface="Times New Roman" panose="02020603050405020304" pitchFamily="18" charset="0"/>
                <a:ea typeface="SimSun" panose="02010600030101010101" pitchFamily="2" charset="-122"/>
              </a:rPr>
              <a:t>Rawajali</a:t>
            </a:r>
            <a:r>
              <a:rPr lang="en-US" sz="2000" dirty="0">
                <a:solidFill>
                  <a:srgbClr val="000000"/>
                </a:solidFill>
                <a:effectLst/>
                <a:latin typeface="Times New Roman" panose="02020603050405020304" pitchFamily="18" charset="0"/>
                <a:ea typeface="SimSun" panose="02010600030101010101" pitchFamily="2" charset="-122"/>
              </a:rPr>
              <a:t>. Proceedings of the IEEE International Conference on Software Engineering and Service Sciences, ICSESS. 912-915. 10.1109/ICSESS.2014.6933713.</a:t>
            </a:r>
            <a:endParaRPr lang="en-IN" sz="2000" dirty="0">
              <a:effectLst/>
              <a:latin typeface="Times New Roman" panose="02020603050405020304" pitchFamily="18" charset="0"/>
              <a:ea typeface="SimSun" panose="02010600030101010101" pitchFamily="2" charset="-122"/>
            </a:endParaRPr>
          </a:p>
          <a:p>
            <a:pPr marL="0" lvl="0" indent="0" algn="just">
              <a:buNone/>
            </a:pPr>
            <a:r>
              <a:rPr lang="en-US" sz="2000" dirty="0">
                <a:solidFill>
                  <a:srgbClr val="FF0000"/>
                </a:solidFill>
                <a:effectLst/>
                <a:latin typeface="Times New Roman" panose="02020603050405020304" pitchFamily="18" charset="0"/>
                <a:ea typeface="SimSun" panose="02010600030101010101" pitchFamily="2" charset="-122"/>
              </a:rPr>
              <a:t>12.</a:t>
            </a:r>
            <a:r>
              <a:rPr lang="en-US" sz="2000" dirty="0">
                <a:solidFill>
                  <a:srgbClr val="000000"/>
                </a:solidFill>
                <a:effectLst/>
                <a:latin typeface="Times New Roman" panose="02020603050405020304" pitchFamily="18" charset="0"/>
                <a:ea typeface="SimSun" panose="02010600030101010101" pitchFamily="2" charset="-122"/>
              </a:rPr>
              <a:t>Gabajová, Gabriela &amp; </a:t>
            </a:r>
            <a:r>
              <a:rPr lang="en-US" sz="2000" dirty="0" err="1">
                <a:solidFill>
                  <a:srgbClr val="000000"/>
                </a:solidFill>
                <a:effectLst/>
                <a:latin typeface="Times New Roman" panose="02020603050405020304" pitchFamily="18" charset="0"/>
                <a:ea typeface="SimSun" panose="02010600030101010101" pitchFamily="2" charset="-122"/>
              </a:rPr>
              <a:t>Krajčovič</a:t>
            </a:r>
            <a:r>
              <a:rPr lang="en-US" sz="2000" dirty="0">
                <a:solidFill>
                  <a:srgbClr val="000000"/>
                </a:solidFill>
                <a:effectLst/>
                <a:latin typeface="Times New Roman" panose="02020603050405020304" pitchFamily="18" charset="0"/>
                <a:ea typeface="SimSun" panose="02010600030101010101" pitchFamily="2" charset="-122"/>
              </a:rPr>
              <a:t>, Martin &amp; </a:t>
            </a:r>
            <a:r>
              <a:rPr lang="en-US" sz="2000" dirty="0" err="1">
                <a:solidFill>
                  <a:srgbClr val="000000"/>
                </a:solidFill>
                <a:effectLst/>
                <a:latin typeface="Times New Roman" panose="02020603050405020304" pitchFamily="18" charset="0"/>
                <a:ea typeface="SimSun" panose="02010600030101010101" pitchFamily="2" charset="-122"/>
              </a:rPr>
              <a:t>Matys</a:t>
            </a:r>
            <a:r>
              <a:rPr lang="en-US" sz="2000" dirty="0">
                <a:solidFill>
                  <a:srgbClr val="000000"/>
                </a:solidFill>
                <a:effectLst/>
                <a:latin typeface="Times New Roman" panose="02020603050405020304" pitchFamily="18" charset="0"/>
                <a:ea typeface="SimSun" panose="02010600030101010101" pitchFamily="2" charset="-122"/>
              </a:rPr>
              <a:t>, </a:t>
            </a:r>
            <a:r>
              <a:rPr lang="en-US" sz="2000" dirty="0" err="1">
                <a:solidFill>
                  <a:srgbClr val="000000"/>
                </a:solidFill>
                <a:effectLst/>
                <a:latin typeface="Times New Roman" panose="02020603050405020304" pitchFamily="18" charset="0"/>
                <a:ea typeface="SimSun" panose="02010600030101010101" pitchFamily="2" charset="-122"/>
              </a:rPr>
              <a:t>Marián</a:t>
            </a:r>
            <a:r>
              <a:rPr lang="en-US" sz="2000" dirty="0">
                <a:solidFill>
                  <a:srgbClr val="000000"/>
                </a:solidFill>
                <a:effectLst/>
                <a:latin typeface="Times New Roman" panose="02020603050405020304" pitchFamily="18" charset="0"/>
                <a:ea typeface="SimSun" panose="02010600030101010101" pitchFamily="2" charset="-122"/>
              </a:rPr>
              <a:t> &amp; </a:t>
            </a:r>
            <a:r>
              <a:rPr lang="en-US" sz="2000" dirty="0" err="1">
                <a:solidFill>
                  <a:srgbClr val="000000"/>
                </a:solidFill>
                <a:effectLst/>
                <a:latin typeface="Times New Roman" panose="02020603050405020304" pitchFamily="18" charset="0"/>
                <a:ea typeface="SimSun" panose="02010600030101010101" pitchFamily="2" charset="-122"/>
              </a:rPr>
              <a:t>Furmannová</a:t>
            </a:r>
            <a:r>
              <a:rPr lang="en-US" sz="2000" dirty="0">
                <a:solidFill>
                  <a:srgbClr val="000000"/>
                </a:solidFill>
                <a:effectLst/>
                <a:latin typeface="Times New Roman" panose="02020603050405020304" pitchFamily="18" charset="0"/>
                <a:ea typeface="SimSun" panose="02010600030101010101" pitchFamily="2" charset="-122"/>
              </a:rPr>
              <a:t>, </a:t>
            </a:r>
            <a:r>
              <a:rPr lang="en-US" sz="2000" dirty="0" err="1">
                <a:solidFill>
                  <a:srgbClr val="000000"/>
                </a:solidFill>
                <a:effectLst/>
                <a:latin typeface="Times New Roman" panose="02020603050405020304" pitchFamily="18" charset="0"/>
                <a:ea typeface="SimSun" panose="02010600030101010101" pitchFamily="2" charset="-122"/>
              </a:rPr>
              <a:t>Beáta</a:t>
            </a:r>
            <a:r>
              <a:rPr lang="en-US" sz="2000" dirty="0">
                <a:solidFill>
                  <a:srgbClr val="000000"/>
                </a:solidFill>
                <a:effectLst/>
                <a:latin typeface="Times New Roman" panose="02020603050405020304" pitchFamily="18" charset="0"/>
                <a:ea typeface="SimSun" panose="02010600030101010101" pitchFamily="2" charset="-122"/>
              </a:rPr>
              <a:t> &amp; </a:t>
            </a:r>
            <a:r>
              <a:rPr lang="en-US" sz="2000" dirty="0" err="1">
                <a:solidFill>
                  <a:srgbClr val="000000"/>
                </a:solidFill>
                <a:effectLst/>
                <a:latin typeface="Times New Roman" panose="02020603050405020304" pitchFamily="18" charset="0"/>
                <a:ea typeface="SimSun" panose="02010600030101010101" pitchFamily="2" charset="-122"/>
              </a:rPr>
              <a:t>Burganova</a:t>
            </a:r>
            <a:r>
              <a:rPr lang="en-US" sz="2000" dirty="0">
                <a:solidFill>
                  <a:srgbClr val="000000"/>
                </a:solidFill>
                <a:effectLst/>
                <a:latin typeface="Times New Roman" panose="02020603050405020304" pitchFamily="18" charset="0"/>
                <a:ea typeface="SimSun" panose="02010600030101010101" pitchFamily="2" charset="-122"/>
              </a:rPr>
              <a:t>, Natalia. (2021). DESIGNING VIRTUAL WORKPLACE USING UNITY 3D GAME ENGINE. Acta </a:t>
            </a:r>
            <a:r>
              <a:rPr lang="en-US" sz="2000" dirty="0" err="1">
                <a:solidFill>
                  <a:srgbClr val="000000"/>
                </a:solidFill>
                <a:effectLst/>
                <a:latin typeface="Times New Roman" panose="02020603050405020304" pitchFamily="18" charset="0"/>
                <a:ea typeface="SimSun" panose="02010600030101010101" pitchFamily="2" charset="-122"/>
              </a:rPr>
              <a:t>Tecnología</a:t>
            </a:r>
            <a:r>
              <a:rPr lang="en-US" sz="2000" dirty="0">
                <a:solidFill>
                  <a:srgbClr val="000000"/>
                </a:solidFill>
                <a:effectLst/>
                <a:latin typeface="Times New Roman" panose="02020603050405020304" pitchFamily="18" charset="0"/>
                <a:ea typeface="SimSun" panose="02010600030101010101" pitchFamily="2" charset="-122"/>
              </a:rPr>
              <a:t>. 7. 35-39. 10.22306/atec.v7i1.101.</a:t>
            </a:r>
            <a:endParaRPr lang="en-IN" sz="20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Date Placeholder 3">
            <a:extLst>
              <a:ext uri="{FF2B5EF4-FFF2-40B4-BE49-F238E27FC236}">
                <a16:creationId xmlns:a16="http://schemas.microsoft.com/office/drawing/2014/main" id="{CC7E1A98-FA37-4BF4-A93C-B6A92C54E1F1}"/>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251BC3F3-BB99-46D5-82F9-40D3F2672A7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377835EA-B5F4-42D3-87A9-38AB6A74548C}"/>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Tree>
    <p:extLst>
      <p:ext uri="{BB962C8B-B14F-4D97-AF65-F5344CB8AC3E}">
        <p14:creationId xmlns:p14="http://schemas.microsoft.com/office/powerpoint/2010/main" val="38352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Paper Publication Status (Phase-I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0668000" cy="4492625"/>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Roboto"/>
              </a:rPr>
            </a:br>
            <a:endParaRPr kumimoji="0" lang="en-IN" altLang="en-US" sz="2800" b="0" i="0" u="none" strike="noStrike" kern="0" cap="none" spc="0" normalizeH="0" baseline="0" noProof="0" dirty="0">
              <a:ln>
                <a:noFill/>
              </a:ln>
              <a:solidFill>
                <a:srgbClr val="000000"/>
              </a:solidFill>
              <a:effectLst/>
              <a:uLnTx/>
              <a:uFillTx/>
              <a:latin typeface="Roboto"/>
            </a:endParaRPr>
          </a:p>
          <a:p>
            <a:pPr marL="0" indent="0">
              <a:buNone/>
            </a:pPr>
            <a:endParaRPr lang="en-IN" dirty="0">
              <a:latin typeface="Roboto"/>
            </a:endParaRPr>
          </a:p>
        </p:txBody>
      </p:sp>
      <p:sp>
        <p:nvSpPr>
          <p:cNvPr id="7" name="Date Placeholder 6">
            <a:extLst>
              <a:ext uri="{FF2B5EF4-FFF2-40B4-BE49-F238E27FC236}">
                <a16:creationId xmlns:a16="http://schemas.microsoft.com/office/drawing/2014/main" id="{68515CEF-6DCC-7484-19C3-ECD0B3407228}"/>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E82816-608B-F2C3-8A1E-F407AC2BDBA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5E1EB10-159C-971B-8E1F-5880F9A1570D}"/>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graphicFrame>
        <p:nvGraphicFramePr>
          <p:cNvPr id="4" name="Table 3">
            <a:extLst>
              <a:ext uri="{FF2B5EF4-FFF2-40B4-BE49-F238E27FC236}">
                <a16:creationId xmlns:a16="http://schemas.microsoft.com/office/drawing/2014/main" id="{C902AE6F-9DB7-4CA6-A2D5-6C3528DDFD48}"/>
              </a:ext>
            </a:extLst>
          </p:cNvPr>
          <p:cNvGraphicFramePr>
            <a:graphicFrameLocks noGrp="1"/>
          </p:cNvGraphicFramePr>
          <p:nvPr>
            <p:extLst>
              <p:ext uri="{D42A27DB-BD31-4B8C-83A1-F6EECF244321}">
                <p14:modId xmlns:p14="http://schemas.microsoft.com/office/powerpoint/2010/main" val="552731911"/>
              </p:ext>
            </p:extLst>
          </p:nvPr>
        </p:nvGraphicFramePr>
        <p:xfrm>
          <a:off x="755651" y="1752597"/>
          <a:ext cx="10674348" cy="3942349"/>
        </p:xfrm>
        <a:graphic>
          <a:graphicData uri="http://schemas.openxmlformats.org/drawingml/2006/table">
            <a:tbl>
              <a:tblPr firstRow="1" firstCol="1" bandRow="1">
                <a:tableStyleId>{5C22544A-7EE6-4342-B048-85BDC9FD1C3A}</a:tableStyleId>
              </a:tblPr>
              <a:tblGrid>
                <a:gridCol w="3795552">
                  <a:extLst>
                    <a:ext uri="{9D8B030D-6E8A-4147-A177-3AD203B41FA5}">
                      <a16:colId xmlns:a16="http://schemas.microsoft.com/office/drawing/2014/main" val="224204187"/>
                    </a:ext>
                  </a:extLst>
                </a:gridCol>
                <a:gridCol w="595873">
                  <a:extLst>
                    <a:ext uri="{9D8B030D-6E8A-4147-A177-3AD203B41FA5}">
                      <a16:colId xmlns:a16="http://schemas.microsoft.com/office/drawing/2014/main" val="503879611"/>
                    </a:ext>
                  </a:extLst>
                </a:gridCol>
                <a:gridCol w="6282923">
                  <a:extLst>
                    <a:ext uri="{9D8B030D-6E8A-4147-A177-3AD203B41FA5}">
                      <a16:colId xmlns:a16="http://schemas.microsoft.com/office/drawing/2014/main" val="3940098296"/>
                    </a:ext>
                  </a:extLst>
                </a:gridCol>
              </a:tblGrid>
              <a:tr h="1227843">
                <a:tc>
                  <a:txBody>
                    <a:bodyPr/>
                    <a:lstStyle/>
                    <a:p>
                      <a:pPr>
                        <a:lnSpc>
                          <a:spcPct val="107000"/>
                        </a:lnSpc>
                        <a:spcAft>
                          <a:spcPts val="800"/>
                        </a:spcAft>
                      </a:pPr>
                      <a:r>
                        <a:rPr lang="en-US" sz="1400">
                          <a:effectLst/>
                        </a:rPr>
                        <a:t>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rPr>
                        <a:t>Immersive Interactive Technology and Enhancing Virtual Shopping using Augmented Reality.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804841"/>
                  </a:ext>
                </a:extLst>
              </a:tr>
              <a:tr h="1200003">
                <a:tc>
                  <a:txBody>
                    <a:bodyPr/>
                    <a:lstStyle/>
                    <a:p>
                      <a:pPr>
                        <a:lnSpc>
                          <a:spcPct val="107000"/>
                        </a:lnSpc>
                        <a:spcAft>
                          <a:spcPts val="800"/>
                        </a:spcAft>
                      </a:pPr>
                      <a:r>
                        <a:rPr lang="en-US" sz="1400">
                          <a:effectLst/>
                        </a:rPr>
                        <a:t>AUTHOR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pPr>
                      <a:r>
                        <a:rPr lang="en-US" sz="1400">
                          <a:effectLst/>
                        </a:rPr>
                        <a:t>Vindodhkumar S, Kumar P, Raghavendran CS, Rithika 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586390"/>
                  </a:ext>
                </a:extLst>
              </a:tr>
              <a:tr h="805587">
                <a:tc>
                  <a:txBody>
                    <a:bodyPr/>
                    <a:lstStyle/>
                    <a:p>
                      <a:pPr>
                        <a:lnSpc>
                          <a:spcPct val="107000"/>
                        </a:lnSpc>
                        <a:spcAft>
                          <a:spcPts val="800"/>
                        </a:spcAft>
                      </a:pPr>
                      <a:r>
                        <a:rPr lang="en-US" sz="1400">
                          <a:effectLst/>
                        </a:rPr>
                        <a:t>PUBLICATION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Patent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9402601"/>
                  </a:ext>
                </a:extLst>
              </a:tr>
              <a:tr h="708916">
                <a:tc>
                  <a:txBody>
                    <a:bodyPr/>
                    <a:lstStyle/>
                    <a:p>
                      <a:pPr>
                        <a:lnSpc>
                          <a:spcPct val="107000"/>
                        </a:lnSpc>
                        <a:spcAft>
                          <a:spcPts val="800"/>
                        </a:spcAft>
                      </a:pPr>
                      <a:r>
                        <a:rPr lang="en-US" sz="1400">
                          <a:effectLst/>
                        </a:rPr>
                        <a:t>STATUS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Filed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7178917"/>
                  </a:ext>
                </a:extLst>
              </a:tr>
            </a:tbl>
          </a:graphicData>
        </a:graphic>
      </p:graphicFrame>
      <p:sp>
        <p:nvSpPr>
          <p:cNvPr id="5" name="Rectangle 1">
            <a:extLst>
              <a:ext uri="{FF2B5EF4-FFF2-40B4-BE49-F238E27FC236}">
                <a16:creationId xmlns:a16="http://schemas.microsoft.com/office/drawing/2014/main" id="{516E9EF7-AFE2-4924-A212-5F288406AFBC}"/>
              </a:ext>
            </a:extLst>
          </p:cNvPr>
          <p:cNvSpPr>
            <a:spLocks noChangeArrowheads="1"/>
          </p:cNvSpPr>
          <p:nvPr/>
        </p:nvSpPr>
        <p:spPr bwMode="auto">
          <a:xfrm>
            <a:off x="3121024" y="2747963"/>
            <a:ext cx="1706110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4642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8205-8227-4A68-86EA-58ABC4206AD4}"/>
              </a:ext>
            </a:extLst>
          </p:cNvPr>
          <p:cNvSpPr>
            <a:spLocks noGrp="1"/>
          </p:cNvSpPr>
          <p:nvPr>
            <p:ph type="title"/>
          </p:nvPr>
        </p:nvSpPr>
        <p:spPr/>
        <p:txBody>
          <a:bodyPr/>
          <a:lstStyle/>
          <a:p>
            <a:r>
              <a:rPr lang="en-US" altLang="en-US" sz="3600" b="1" dirty="0">
                <a:solidFill>
                  <a:srgbClr val="FF0000"/>
                </a:solidFill>
              </a:rPr>
              <a:t>Paper Publication Status (Phase-II )</a:t>
            </a:r>
            <a:endParaRPr lang="en-IN" sz="3600" dirty="0"/>
          </a:p>
        </p:txBody>
      </p:sp>
      <p:graphicFrame>
        <p:nvGraphicFramePr>
          <p:cNvPr id="7" name="Content Placeholder 6">
            <a:extLst>
              <a:ext uri="{FF2B5EF4-FFF2-40B4-BE49-F238E27FC236}">
                <a16:creationId xmlns:a16="http://schemas.microsoft.com/office/drawing/2014/main" id="{EB73E7C7-7512-47C0-9D97-6074229092F1}"/>
              </a:ext>
            </a:extLst>
          </p:cNvPr>
          <p:cNvGraphicFramePr>
            <a:graphicFrameLocks noGrp="1"/>
          </p:cNvGraphicFramePr>
          <p:nvPr>
            <p:ph idx="1"/>
            <p:extLst>
              <p:ext uri="{D42A27DB-BD31-4B8C-83A1-F6EECF244321}">
                <p14:modId xmlns:p14="http://schemas.microsoft.com/office/powerpoint/2010/main" val="1981443495"/>
              </p:ext>
            </p:extLst>
          </p:nvPr>
        </p:nvGraphicFramePr>
        <p:xfrm>
          <a:off x="766232" y="1836821"/>
          <a:ext cx="10612968" cy="4178967"/>
        </p:xfrm>
        <a:graphic>
          <a:graphicData uri="http://schemas.openxmlformats.org/drawingml/2006/table">
            <a:tbl>
              <a:tblPr firstRow="1" firstCol="1" bandRow="1">
                <a:tableStyleId>{5C22544A-7EE6-4342-B048-85BDC9FD1C3A}</a:tableStyleId>
              </a:tblPr>
              <a:tblGrid>
                <a:gridCol w="3773727">
                  <a:extLst>
                    <a:ext uri="{9D8B030D-6E8A-4147-A177-3AD203B41FA5}">
                      <a16:colId xmlns:a16="http://schemas.microsoft.com/office/drawing/2014/main" val="1140577327"/>
                    </a:ext>
                  </a:extLst>
                </a:gridCol>
                <a:gridCol w="592447">
                  <a:extLst>
                    <a:ext uri="{9D8B030D-6E8A-4147-A177-3AD203B41FA5}">
                      <a16:colId xmlns:a16="http://schemas.microsoft.com/office/drawing/2014/main" val="579433662"/>
                    </a:ext>
                  </a:extLst>
                </a:gridCol>
                <a:gridCol w="6246794">
                  <a:extLst>
                    <a:ext uri="{9D8B030D-6E8A-4147-A177-3AD203B41FA5}">
                      <a16:colId xmlns:a16="http://schemas.microsoft.com/office/drawing/2014/main" val="989113028"/>
                    </a:ext>
                  </a:extLst>
                </a:gridCol>
              </a:tblGrid>
              <a:tr h="925724">
                <a:tc>
                  <a:txBody>
                    <a:bodyPr/>
                    <a:lstStyle/>
                    <a:p>
                      <a:r>
                        <a:rPr lang="en-US" sz="1400">
                          <a:effectLst/>
                        </a:rPr>
                        <a:t>TITLE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Evolved Retail:Harnessing Markerless AR to Enhance Virtual Shopping Experience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508756"/>
                  </a:ext>
                </a:extLst>
              </a:tr>
              <a:tr h="925724">
                <a:tc>
                  <a:txBody>
                    <a:bodyPr/>
                    <a:lstStyle/>
                    <a:p>
                      <a:r>
                        <a:rPr lang="en-US" sz="1400">
                          <a:effectLst/>
                        </a:rPr>
                        <a:t>AUTHOR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dirty="0" err="1">
                          <a:effectLst/>
                        </a:rPr>
                        <a:t>Vindodhkumar</a:t>
                      </a:r>
                      <a:r>
                        <a:rPr lang="en-US" sz="1400" dirty="0">
                          <a:effectLst/>
                        </a:rPr>
                        <a:t> S, Kumar P, </a:t>
                      </a:r>
                      <a:r>
                        <a:rPr lang="en-US" sz="1400" dirty="0" err="1">
                          <a:effectLst/>
                        </a:rPr>
                        <a:t>Raghavendran</a:t>
                      </a:r>
                      <a:r>
                        <a:rPr lang="en-US" sz="1400" dirty="0">
                          <a:effectLst/>
                        </a:rPr>
                        <a:t> CS, </a:t>
                      </a:r>
                      <a:r>
                        <a:rPr lang="en-US" sz="1400" dirty="0" err="1">
                          <a:effectLst/>
                        </a:rPr>
                        <a:t>Rithika</a:t>
                      </a:r>
                      <a:r>
                        <a:rPr lang="en-US" sz="1400" dirty="0">
                          <a:effectLst/>
                        </a:rPr>
                        <a:t> 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3370672"/>
                  </a:ext>
                </a:extLst>
              </a:tr>
              <a:tr h="1177947">
                <a:tc>
                  <a:txBody>
                    <a:bodyPr/>
                    <a:lstStyle/>
                    <a:p>
                      <a:r>
                        <a:rPr lang="en-US" sz="1400">
                          <a:effectLst/>
                        </a:rPr>
                        <a:t>CONFERENCE 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pPr>
                      <a:r>
                        <a:rPr lang="en-US" sz="1400">
                          <a:effectLst/>
                        </a:rPr>
                        <a:t>IEEE International Conference on Advances in Information Technology(ICAIT-2024).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5830204"/>
                  </a:ext>
                </a:extLst>
              </a:tr>
              <a:tr h="611474">
                <a:tc>
                  <a:txBody>
                    <a:bodyPr/>
                    <a:lstStyle/>
                    <a:p>
                      <a:r>
                        <a:rPr lang="en-US" sz="1400">
                          <a:effectLst/>
                        </a:rPr>
                        <a:t>PUBLICATION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Online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7761433"/>
                  </a:ext>
                </a:extLst>
              </a:tr>
              <a:tr h="538098">
                <a:tc>
                  <a:txBody>
                    <a:bodyPr/>
                    <a:lstStyle/>
                    <a:p>
                      <a:r>
                        <a:rPr lang="en-US" sz="1400">
                          <a:effectLst/>
                        </a:rPr>
                        <a:t>STATUS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a:effectLst/>
                        </a:rPr>
                        <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effectLst/>
                        </a:rPr>
                        <a:t>Accepted</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0492505"/>
                  </a:ext>
                </a:extLst>
              </a:tr>
            </a:tbl>
          </a:graphicData>
        </a:graphic>
      </p:graphicFrame>
      <p:sp>
        <p:nvSpPr>
          <p:cNvPr id="4" name="Date Placeholder 3">
            <a:extLst>
              <a:ext uri="{FF2B5EF4-FFF2-40B4-BE49-F238E27FC236}">
                <a16:creationId xmlns:a16="http://schemas.microsoft.com/office/drawing/2014/main" id="{6009A58F-3573-4EB6-8FF3-2CF221D07026}"/>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E857A5AA-10D8-4649-9084-BEACC79BDE0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8565FE-AD54-4C9B-8AB8-77C1FC505CD4}"/>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
        <p:nvSpPr>
          <p:cNvPr id="8" name="Rectangle 1">
            <a:extLst>
              <a:ext uri="{FF2B5EF4-FFF2-40B4-BE49-F238E27FC236}">
                <a16:creationId xmlns:a16="http://schemas.microsoft.com/office/drawing/2014/main" id="{4D9FDFF2-9446-4A97-ACAF-D66584E5D36F}"/>
              </a:ext>
            </a:extLst>
          </p:cNvPr>
          <p:cNvSpPr>
            <a:spLocks noChangeArrowheads="1"/>
          </p:cNvSpPr>
          <p:nvPr/>
        </p:nvSpPr>
        <p:spPr bwMode="auto">
          <a:xfrm>
            <a:off x="-4834339" y="0"/>
            <a:ext cx="17026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1229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a:extLst>
              <a:ext uri="{FF2B5EF4-FFF2-40B4-BE49-F238E27FC236}">
                <a16:creationId xmlns:a16="http://schemas.microsoft.com/office/drawing/2014/main" id="{9AA92DCE-C972-BBE0-8F34-3FE8E33203B9}"/>
              </a:ext>
            </a:extLst>
          </p:cNvPr>
          <p:cNvSpPr>
            <a:spLocks noGrp="1"/>
          </p:cNvSpPr>
          <p:nvPr>
            <p:ph type="dt" sz="half" idx="10"/>
          </p:nvPr>
        </p:nvSpPr>
        <p:spPr/>
        <p:txBody>
          <a:bodyPr/>
          <a:lstStyle/>
          <a:p>
            <a:pPr>
              <a:defRPr/>
            </a:pPr>
            <a:r>
              <a:rPr lang="en-US" dirty="0"/>
              <a:t>Phase-II Final Review</a:t>
            </a:r>
          </a:p>
        </p:txBody>
      </p:sp>
      <p:sp>
        <p:nvSpPr>
          <p:cNvPr id="7" name="Footer Placeholder 6">
            <a:extLst>
              <a:ext uri="{FF2B5EF4-FFF2-40B4-BE49-F238E27FC236}">
                <a16:creationId xmlns:a16="http://schemas.microsoft.com/office/drawing/2014/main" id="{391F93E0-2B00-7E75-5B16-EB891A8D92B6}"/>
              </a:ext>
            </a:extLst>
          </p:cNvPr>
          <p:cNvSpPr>
            <a:spLocks noGrp="1"/>
          </p:cNvSpPr>
          <p:nvPr>
            <p:ph type="ftr" sz="quarter" idx="11"/>
          </p:nvPr>
        </p:nvSpPr>
        <p:spPr/>
        <p:txBody>
          <a:bodyPr/>
          <a:lstStyle/>
          <a:p>
            <a:pPr>
              <a:defRPr/>
            </a:pPr>
            <a:r>
              <a:rPr lang="en-US"/>
              <a:t>Department of Computer Science and Engineering</a:t>
            </a:r>
          </a:p>
        </p:txBody>
      </p:sp>
      <p:sp>
        <p:nvSpPr>
          <p:cNvPr id="8" name="Slide Number Placeholder 7">
            <a:extLst>
              <a:ext uri="{FF2B5EF4-FFF2-40B4-BE49-F238E27FC236}">
                <a16:creationId xmlns:a16="http://schemas.microsoft.com/office/drawing/2014/main" id="{0661F9D6-4F22-469C-3FC5-9D255DC779FB}"/>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The proliferation of deep fake technology has raised significant concerns regarding the authenticity of visual content on the internet. In this paper, we propose a novel approach for detecting deep fake images using machine learning techniques. Our method leverages convolutional neural networks (CNNs) to extract high-level features from images and employs advanced classification algorithms to distinguish between authentic and manipulated content. We discuss the importance of dataset selection and augmentation techniques in training robust models capable of accurately identifying deep fake images. Additionally, we explore the effectiveness of different architectural configurations and preprocessing methods in improving detection performance. Experimental results demonstrate the efficacy of our approach in accurately detecting deep fake images across various datasets and manipulation techniques. Finally, we discuss potential applications and future directions for enhancing deep fake detection systems in real-world scenarios.</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94681E24-667E-D09A-B4CA-44E554B4667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12206323-7090-0053-9453-F926129703A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0D31BFA9-7ED2-7E2D-863E-B6F36D8E7EF6}"/>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systems in deep fake detection for images using machine learning encompass a range of methodologies and techniques aimed at identifying and mitigating the proliferation of manipulated visuals. Leveraging convolutional neural network (CNN) architectures, researchers have developed sophisticated models capable of discerning subtle discrepancies between authentic and fake images. These models often rely on extensive datasets comprising both real and synthetic images to train and validate their performance. Adversarial learning techniques, including generative adversarial networks (GANs), have also gained prominence, enabling the detection of increasingly sophisticated deep fake manipulations through adversarial training methods. Ensemble learning approaches further enhance detection accuracy by combining predictions from multiple models trained on diverse datasets and feature representations.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CCAB913-7695-2C66-A0B5-F1B12AB851AC}"/>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95D70278-2BB4-395B-93A0-B6B268063473}"/>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29A2B535-07F2-DF43-E129-1A90425255EC}"/>
              </a:ext>
            </a:extLst>
          </p:cNvPr>
          <p:cNvSpPr>
            <a:spLocks noGrp="1"/>
          </p:cNvSpPr>
          <p:nvPr>
            <p:ph type="sldNum" sz="quarter" idx="12"/>
          </p:nvPr>
        </p:nvSpPr>
        <p:spPr/>
        <p:txBody>
          <a:bodyPr/>
          <a:lstStyle/>
          <a:p>
            <a:pPr>
              <a:defRPr/>
            </a:pPr>
            <a:fld id="{BDC2143B-610F-499C-A392-DFFBE135A7B2}" type="slidenum">
              <a:rPr lang="en-US" altLang="en-US" smtClean="0"/>
              <a:pPr>
                <a:defRPr/>
              </a:pPr>
              <a:t>3</a:t>
            </a:fld>
            <a:endParaRPr lang="en-US" altLang="en-US"/>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solidFill>
                  <a:srgbClr val="242424"/>
                </a:solidFill>
                <a:effectLst/>
                <a:latin typeface="Times New Roman" panose="02020603050405020304" pitchFamily="18" charset="0"/>
                <a:ea typeface="Times New Roman" panose="02020603050405020304" pitchFamily="18" charset="0"/>
              </a:rPr>
              <a:t>In response to the escalating threat posed by deep fake technology, we propose a comprehensive system for detecting deep fake images using advanced machine learning techniques. Our proposed system, named "Deep Fake Guard," is designed to address the challenges associated with identifying manipulated visual content and to provide robust protection against the spread of synthetic media manipulation. At the core of Deep Fake Guard lies a meticulously curated dataset comprising a diverse range of images, including both authentic and deep fake examples. This dataset serves as the foundation for training and evaluating our deep learning models, ensuring their effectiveness and generalization across different manipulation techniques and scenarios.</a:t>
            </a:r>
            <a:endParaRPr lang="en-IN" dirty="0"/>
          </a:p>
        </p:txBody>
      </p:sp>
      <p:sp>
        <p:nvSpPr>
          <p:cNvPr id="7" name="Date Placeholder 6">
            <a:extLst>
              <a:ext uri="{FF2B5EF4-FFF2-40B4-BE49-F238E27FC236}">
                <a16:creationId xmlns:a16="http://schemas.microsoft.com/office/drawing/2014/main" id="{9FD29708-350C-C8F7-07E4-344D9DD80D6F}"/>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57F9ACBF-34BA-38FF-65D0-69DCC1F05DE5}"/>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88B0F0E9-1AE1-F421-5CC0-08742B7AB40A}"/>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5" name="Picture 4" descr="The flowchart of the proposed fake face detector based on the proposed common fake feature network with the two-step learning approach.">
            <a:extLst>
              <a:ext uri="{FF2B5EF4-FFF2-40B4-BE49-F238E27FC236}">
                <a16:creationId xmlns:a16="http://schemas.microsoft.com/office/drawing/2014/main" id="{02E2AE13-A532-865A-7BAA-7CA73D666B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747" y="2055273"/>
            <a:ext cx="6591300" cy="3452495"/>
          </a:xfrm>
          <a:prstGeom prst="rect">
            <a:avLst/>
          </a:prstGeom>
          <a:noFill/>
          <a:ln>
            <a:noFill/>
          </a:ln>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kumimoji="0" lang="en-US" altLang="en-US" sz="24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project involves developing a machine learning model to detect deep fake images by analyzing visual and statistical features. The process begins with data collection, comprising a balanced dataset of genuine and deep fake images. Next, image preprocessing techniques such as resizing, normalization, and augmentation are applied to enhance model robustness. Feature extraction methods, including convolutional neural networks (CNNs), are employed to capture intricate patterns indicative of deep fakes. The core of the project is the training phase, where the model learns to distinguish between real and fake images. Finally, model evaluation and refinement are conducted using accuracy, precision, recall, and F1-score metrics to ensure high detection reliability.</a:t>
            </a:r>
            <a:br>
              <a:rPr kumimoji="0" lang="en-IN" altLang="en-US" sz="280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B64BAADE-08DF-CAC6-CEE3-B733463D8882}"/>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A359261F-2A8B-66A2-734A-82A79B3F86BD}"/>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30516C6-DA3F-ABF5-4C0A-F26A79DAF925}"/>
              </a:ext>
            </a:extLst>
          </p:cNvPr>
          <p:cNvSpPr>
            <a:spLocks noGrp="1"/>
          </p:cNvSpPr>
          <p:nvPr>
            <p:ph type="sldNum" sz="quarter" idx="12"/>
          </p:nvPr>
        </p:nvSpPr>
        <p:spPr/>
        <p:txBody>
          <a:bodyPr/>
          <a:lstStyle/>
          <a:p>
            <a:pPr>
              <a:defRPr/>
            </a:pPr>
            <a:fld id="{BDC2143B-610F-499C-A392-DFFBE135A7B2}" type="slidenum">
              <a:rPr lang="en-US" altLang="en-US" smtClean="0"/>
              <a:pPr>
                <a:defRPr/>
              </a:pPr>
              <a:t>6</a:t>
            </a:fld>
            <a:endParaRPr lang="en-US" altLang="en-US"/>
          </a:p>
        </p:txBody>
      </p:sp>
    </p:spTree>
    <p:extLst>
      <p:ext uri="{BB962C8B-B14F-4D97-AF65-F5344CB8AC3E}">
        <p14:creationId xmlns:p14="http://schemas.microsoft.com/office/powerpoint/2010/main" val="51752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FD47-F85F-44B1-B4AD-BC1BBB19A90E}"/>
              </a:ext>
            </a:extLst>
          </p:cNvPr>
          <p:cNvSpPr>
            <a:spLocks noGrp="1"/>
          </p:cNvSpPr>
          <p:nvPr>
            <p:ph type="title"/>
          </p:nvPr>
        </p:nvSpPr>
        <p:spPr/>
        <p:txBody>
          <a:bodyPr/>
          <a:lstStyle/>
          <a:p>
            <a:r>
              <a:rPr lang="en-US" altLang="en-US" sz="4000" b="1" dirty="0">
                <a:solidFill>
                  <a:srgbClr val="FF0000"/>
                </a:solidFill>
              </a:rPr>
              <a:t>Implementation of Phase I</a:t>
            </a:r>
            <a:endParaRPr lang="en-IN" dirty="0"/>
          </a:p>
        </p:txBody>
      </p:sp>
      <p:sp>
        <p:nvSpPr>
          <p:cNvPr id="3" name="Content Placeholder 2">
            <a:extLst>
              <a:ext uri="{FF2B5EF4-FFF2-40B4-BE49-F238E27FC236}">
                <a16:creationId xmlns:a16="http://schemas.microsoft.com/office/drawing/2014/main" id="{B024AD28-05E2-46FB-B451-5AA342567149}"/>
              </a:ext>
            </a:extLst>
          </p:cNvPr>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Deep Fake Images Detection:</a:t>
            </a:r>
          </a:p>
          <a:p>
            <a:pPr marL="0" indent="0">
              <a:buNone/>
            </a:pP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E6B756-A955-43F8-8071-5B4CB32F342B}"/>
              </a:ext>
            </a:extLst>
          </p:cNvPr>
          <p:cNvSpPr>
            <a:spLocks noGrp="1"/>
          </p:cNvSpPr>
          <p:nvPr>
            <p:ph type="dt" sz="half" idx="10"/>
          </p:nvPr>
        </p:nvSpPr>
        <p:spPr/>
        <p:txBody>
          <a:bodyPr/>
          <a:lstStyle/>
          <a:p>
            <a:pPr>
              <a:defRPr/>
            </a:pPr>
            <a:r>
              <a:rPr lang="en-US" dirty="0"/>
              <a:t>Phase-II Final Review</a:t>
            </a:r>
          </a:p>
        </p:txBody>
      </p:sp>
      <p:sp>
        <p:nvSpPr>
          <p:cNvPr id="5" name="Footer Placeholder 4">
            <a:extLst>
              <a:ext uri="{FF2B5EF4-FFF2-40B4-BE49-F238E27FC236}">
                <a16:creationId xmlns:a16="http://schemas.microsoft.com/office/drawing/2014/main" id="{40C54438-0247-497F-90A8-24E9DA9DE23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B9A84CF-B38E-437C-8401-2AFBCEF76636}"/>
              </a:ext>
            </a:extLst>
          </p:cNvPr>
          <p:cNvSpPr>
            <a:spLocks noGrp="1"/>
          </p:cNvSpPr>
          <p:nvPr>
            <p:ph type="sldNum" sz="quarter" idx="12"/>
          </p:nvPr>
        </p:nvSpPr>
        <p:spPr/>
        <p:txBody>
          <a:bodyPr/>
          <a:lstStyle/>
          <a:p>
            <a:pPr>
              <a:defRPr/>
            </a:pPr>
            <a:fld id="{BDC2143B-610F-499C-A392-DFFBE135A7B2}" type="slidenum">
              <a:rPr lang="en-US" altLang="en-US" smtClean="0"/>
              <a:pPr>
                <a:defRPr/>
              </a:pPr>
              <a:t>7</a:t>
            </a:fld>
            <a:endParaRPr lang="en-US" altLang="en-US"/>
          </a:p>
        </p:txBody>
      </p:sp>
      <p:pic>
        <p:nvPicPr>
          <p:cNvPr id="8" name="Picture 7" descr="The visualized fake feature map for localization of fake regions in face images generated by the (a-e) WGAN [16] and (f-j) PGGAN [1]. (k-t) are the real images and the corresponding feature responses.">
            <a:extLst>
              <a:ext uri="{FF2B5EF4-FFF2-40B4-BE49-F238E27FC236}">
                <a16:creationId xmlns:a16="http://schemas.microsoft.com/office/drawing/2014/main" id="{D5B6ACAE-0DC4-D8CE-E3EE-7B23C752F9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8141" y="2301326"/>
            <a:ext cx="8552330" cy="3323467"/>
          </a:xfrm>
          <a:prstGeom prst="rect">
            <a:avLst/>
          </a:prstGeom>
          <a:noFill/>
          <a:ln>
            <a:noFill/>
          </a:ln>
        </p:spPr>
      </p:pic>
    </p:spTree>
    <p:extLst>
      <p:ext uri="{BB962C8B-B14F-4D97-AF65-F5344CB8AC3E}">
        <p14:creationId xmlns:p14="http://schemas.microsoft.com/office/powerpoint/2010/main" val="212532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606795"/>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conclusion, the development of a deep fake detection system for images using machine learning represents a significant advancement in combating the proliferation of manipulated visuals and safeguarding the integrity of digital content. Through the extraction of diverse datasets, meticulous model training, and rigorous evaluation, researchers have made strides in creating robust and reliable detection mechanisms capable of discerning subtle inconsistencies between authentic and manipulated images. Moreover, the user experience design plays a pivotal role in ensuring intuitive interaction, user understanding, and trust in the system's capabilities, ultimately empowering users to identify and mitigate the impact of deep fake manipulation effectively.</a:t>
            </a:r>
          </a:p>
          <a:p>
            <a:pPr marL="0" indent="0" algn="just">
              <a:buClr>
                <a:srgbClr val="CC0000"/>
              </a:buClr>
              <a:buNone/>
              <a:defRPr/>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7" name="Date Placeholder 6">
            <a:extLst>
              <a:ext uri="{FF2B5EF4-FFF2-40B4-BE49-F238E27FC236}">
                <a16:creationId xmlns:a16="http://schemas.microsoft.com/office/drawing/2014/main" id="{C787E1D2-32DB-EA88-40FF-6D41553CE504}"/>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F6D9400E-12B9-3AF6-FC4B-9B4C0B1549B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3392B983-1A01-9183-3583-86ACF6643A20}"/>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236916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587782"/>
            <a:ext cx="10668000" cy="4267200"/>
          </a:xfrm>
        </p:spPr>
        <p:txBody>
          <a:bodyPr/>
          <a:lstStyle/>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[1] Deepfakes </a:t>
            </a:r>
            <a:r>
              <a:rPr lang="en-US" sz="2400" dirty="0" err="1">
                <a:solidFill>
                  <a:srgbClr val="000000"/>
                </a:solidFill>
                <a:effectLst/>
                <a:latin typeface="Times New Roman" panose="02020603050405020304" pitchFamily="18" charset="0"/>
                <a:ea typeface="SimSun" panose="02010600030101010101" pitchFamily="2" charset="-122"/>
              </a:rPr>
              <a:t>github</a:t>
            </a:r>
            <a:r>
              <a:rPr lang="en-US" sz="2400" dirty="0">
                <a:solidFill>
                  <a:srgbClr val="000000"/>
                </a:solidFill>
                <a:effectLst/>
                <a:latin typeface="Times New Roman" panose="02020603050405020304" pitchFamily="18" charset="0"/>
                <a:ea typeface="SimSun" panose="02010600030101010101" pitchFamily="2" charset="-122"/>
              </a:rPr>
              <a:t>. https://github.com/</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deepfakes/</a:t>
            </a:r>
            <a:r>
              <a:rPr lang="en-US" sz="2400" dirty="0" err="1">
                <a:solidFill>
                  <a:srgbClr val="000000"/>
                </a:solidFill>
                <a:effectLst/>
                <a:latin typeface="Times New Roman" panose="02020603050405020304" pitchFamily="18" charset="0"/>
                <a:ea typeface="SimSun" panose="02010600030101010101" pitchFamily="2" charset="-122"/>
              </a:rPr>
              <a:t>faceswap</a:t>
            </a:r>
            <a:r>
              <a:rPr lang="en-US" sz="2400" dirty="0">
                <a:solidFill>
                  <a:srgbClr val="000000"/>
                </a:solidFill>
                <a:effectLst/>
                <a:latin typeface="Times New Roman" panose="02020603050405020304" pitchFamily="18" charset="0"/>
                <a:ea typeface="SimSun" panose="02010600030101010101" pitchFamily="2" charset="-122"/>
              </a:rPr>
              <a:t>. Accessed: 2018-10-29. 1,</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2, 4, 14</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[2] </a:t>
            </a:r>
            <a:r>
              <a:rPr lang="en-US" sz="2400" dirty="0" err="1">
                <a:solidFill>
                  <a:srgbClr val="000000"/>
                </a:solidFill>
                <a:effectLst/>
                <a:latin typeface="Times New Roman" panose="02020603050405020304" pitchFamily="18" charset="0"/>
                <a:ea typeface="SimSun" panose="02010600030101010101" pitchFamily="2" charset="-122"/>
              </a:rPr>
              <a:t>Faceswap</a:t>
            </a:r>
            <a:r>
              <a:rPr lang="en-US" sz="2400" dirty="0">
                <a:solidFill>
                  <a:srgbClr val="000000"/>
                </a:solidFill>
                <a:effectLst/>
                <a:latin typeface="Times New Roman" panose="02020603050405020304" pitchFamily="18" charset="0"/>
                <a:ea typeface="SimSun" panose="02010600030101010101" pitchFamily="2" charset="-122"/>
              </a:rPr>
              <a:t>. https://github.com/</a:t>
            </a:r>
          </a:p>
          <a:p>
            <a:pPr marL="342900" lvl="0" indent="-342900" algn="just">
              <a:buFont typeface="+mj-lt"/>
              <a:buAutoNum type="arabicPeriod"/>
            </a:pPr>
            <a:r>
              <a:rPr lang="en-US" sz="2400" dirty="0" err="1">
                <a:solidFill>
                  <a:srgbClr val="000000"/>
                </a:solidFill>
                <a:effectLst/>
                <a:latin typeface="Times New Roman" panose="02020603050405020304" pitchFamily="18" charset="0"/>
                <a:ea typeface="SimSun" panose="02010600030101010101" pitchFamily="2" charset="-122"/>
              </a:rPr>
              <a:t>MarekKowalski</a:t>
            </a:r>
            <a:r>
              <a:rPr lang="en-US" sz="2400" dirty="0">
                <a:solidFill>
                  <a:srgbClr val="000000"/>
                </a:solidFill>
                <a:effectLst/>
                <a:latin typeface="Times New Roman" panose="02020603050405020304" pitchFamily="18" charset="0"/>
                <a:ea typeface="SimSun" panose="02010600030101010101" pitchFamily="2" charset="-122"/>
              </a:rPr>
              <a:t>/</a:t>
            </a:r>
            <a:r>
              <a:rPr lang="en-US" sz="2400" dirty="0" err="1">
                <a:solidFill>
                  <a:srgbClr val="000000"/>
                </a:solidFill>
                <a:effectLst/>
                <a:latin typeface="Times New Roman" panose="02020603050405020304" pitchFamily="18" charset="0"/>
                <a:ea typeface="SimSun" panose="02010600030101010101" pitchFamily="2" charset="-122"/>
              </a:rPr>
              <a:t>FaceSwap</a:t>
            </a:r>
            <a:r>
              <a:rPr lang="en-US" sz="2400" dirty="0">
                <a:solidFill>
                  <a:srgbClr val="000000"/>
                </a:solidFill>
                <a:effectLst/>
                <a:latin typeface="Times New Roman" panose="02020603050405020304" pitchFamily="18" charset="0"/>
                <a:ea typeface="SimSun" panose="02010600030101010101" pitchFamily="2" charset="-122"/>
              </a:rPr>
              <a:t>/. Accessed: 2018-10-29.</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1, 2</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[3] </a:t>
            </a:r>
            <a:r>
              <a:rPr lang="en-US" sz="2400" dirty="0" err="1">
                <a:solidFill>
                  <a:srgbClr val="000000"/>
                </a:solidFill>
                <a:effectLst/>
                <a:latin typeface="Times New Roman" panose="02020603050405020304" pitchFamily="18" charset="0"/>
                <a:ea typeface="SimSun" panose="02010600030101010101" pitchFamily="2" charset="-122"/>
              </a:rPr>
              <a:t>Fakeapp</a:t>
            </a:r>
            <a:r>
              <a:rPr lang="en-US" sz="2400" dirty="0">
                <a:solidFill>
                  <a:srgbClr val="000000"/>
                </a:solidFill>
                <a:effectLst/>
                <a:latin typeface="Times New Roman" panose="02020603050405020304" pitchFamily="18" charset="0"/>
                <a:ea typeface="SimSun" panose="02010600030101010101" pitchFamily="2" charset="-122"/>
              </a:rPr>
              <a:t>. https://www.fakeapp.com/. Accessed:</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2018-09-01. 4</a:t>
            </a:r>
          </a:p>
          <a:p>
            <a:pPr marL="342900" lvl="0" indent="-342900" algn="just">
              <a:buFont typeface="+mj-lt"/>
              <a:buAutoNum type="arabicPeriod"/>
            </a:pPr>
            <a:r>
              <a:rPr lang="en-US" sz="2400" dirty="0">
                <a:solidFill>
                  <a:srgbClr val="000000"/>
                </a:solidFill>
                <a:effectLst/>
                <a:latin typeface="Times New Roman" panose="02020603050405020304" pitchFamily="18" charset="0"/>
                <a:ea typeface="SimSun" panose="02010600030101010101" pitchFamily="2" charset="-122"/>
              </a:rPr>
              <a:t>[4] Sami Abu-El-</a:t>
            </a:r>
            <a:r>
              <a:rPr lang="en-US" sz="2400" dirty="0" err="1">
                <a:solidFill>
                  <a:srgbClr val="000000"/>
                </a:solidFill>
                <a:effectLst/>
                <a:latin typeface="Times New Roman" panose="02020603050405020304" pitchFamily="18" charset="0"/>
                <a:ea typeface="SimSun" panose="02010600030101010101" pitchFamily="2" charset="-122"/>
              </a:rPr>
              <a:t>Haija</a:t>
            </a:r>
            <a:r>
              <a:rPr lang="en-US" sz="2400" dirty="0">
                <a:solidFill>
                  <a:srgbClr val="000000"/>
                </a:solidFill>
                <a:effectLst/>
                <a:latin typeface="Times New Roman" panose="02020603050405020304" pitchFamily="18" charset="0"/>
                <a:ea typeface="SimSun" panose="02010600030101010101" pitchFamily="2" charset="-122"/>
              </a:rPr>
              <a:t>, Nisarg Kothari, </a:t>
            </a:r>
            <a:r>
              <a:rPr lang="en-US" sz="2400" dirty="0" err="1">
                <a:solidFill>
                  <a:srgbClr val="000000"/>
                </a:solidFill>
                <a:effectLst/>
                <a:latin typeface="Times New Roman" panose="02020603050405020304" pitchFamily="18" charset="0"/>
                <a:ea typeface="SimSun" panose="02010600030101010101" pitchFamily="2" charset="-122"/>
              </a:rPr>
              <a:t>Joonseok</a:t>
            </a:r>
            <a:r>
              <a:rPr lang="en-US" sz="2400" dirty="0">
                <a:solidFill>
                  <a:srgbClr val="000000"/>
                </a:solidFill>
                <a:effectLst/>
                <a:latin typeface="Times New Roman" panose="02020603050405020304" pitchFamily="18" charset="0"/>
                <a:ea typeface="SimSun" panose="02010600030101010101" pitchFamily="2" charset="-122"/>
              </a:rPr>
              <a:t> Lee, Paul</a:t>
            </a:r>
          </a:p>
          <a:p>
            <a:pPr marL="342900" lvl="0" indent="-342900" algn="just">
              <a:buFont typeface="+mj-lt"/>
              <a:buAutoNum type="arabicPeriod"/>
            </a:pPr>
            <a:r>
              <a:rPr lang="en-US" sz="2400" dirty="0" err="1">
                <a:solidFill>
                  <a:srgbClr val="000000"/>
                </a:solidFill>
                <a:effectLst/>
                <a:latin typeface="Times New Roman" panose="02020603050405020304" pitchFamily="18" charset="0"/>
                <a:ea typeface="SimSun" panose="02010600030101010101" pitchFamily="2" charset="-122"/>
              </a:rPr>
              <a:t>Natsev</a:t>
            </a:r>
            <a:r>
              <a:rPr lang="en-US" sz="2400" dirty="0">
                <a:solidFill>
                  <a:srgbClr val="000000"/>
                </a:solidFill>
                <a:effectLst/>
                <a:latin typeface="Times New Roman" panose="02020603050405020304" pitchFamily="18" charset="0"/>
                <a:ea typeface="SimSun" panose="02010600030101010101" pitchFamily="2" charset="-122"/>
              </a:rPr>
              <a:t>, George </a:t>
            </a:r>
            <a:r>
              <a:rPr lang="en-US" sz="2400" dirty="0" err="1">
                <a:solidFill>
                  <a:srgbClr val="000000"/>
                </a:solidFill>
                <a:effectLst/>
                <a:latin typeface="Times New Roman" panose="02020603050405020304" pitchFamily="18" charset="0"/>
                <a:ea typeface="SimSun" panose="02010600030101010101" pitchFamily="2" charset="-122"/>
              </a:rPr>
              <a:t>Toderici</a:t>
            </a:r>
            <a:r>
              <a:rPr lang="en-US" sz="2400" dirty="0">
                <a:solidFill>
                  <a:srgbClr val="000000"/>
                </a:solidFill>
                <a:effectLst/>
                <a:latin typeface="Times New Roman" panose="02020603050405020304" pitchFamily="18" charset="0"/>
                <a:ea typeface="SimSun" panose="02010600030101010101" pitchFamily="2" charset="-122"/>
              </a:rPr>
              <a:t>, Balakrishnan </a:t>
            </a:r>
            <a:r>
              <a:rPr lang="en-US" sz="2400" dirty="0" err="1">
                <a:solidFill>
                  <a:srgbClr val="000000"/>
                </a:solidFill>
                <a:effectLst/>
                <a:latin typeface="Times New Roman" panose="02020603050405020304" pitchFamily="18" charset="0"/>
                <a:ea typeface="SimSun" panose="02010600030101010101" pitchFamily="2" charset="-122"/>
              </a:rPr>
              <a:t>Varadarajan</a:t>
            </a:r>
            <a:r>
              <a:rPr lang="en-US" sz="2400" dirty="0">
                <a:solidFill>
                  <a:srgbClr val="000000"/>
                </a:solidFill>
                <a:effectLst/>
                <a:latin typeface="Times New Roman" panose="02020603050405020304" pitchFamily="18" charset="0"/>
                <a:ea typeface="SimSun" panose="02010600030101010101" pitchFamily="2" charset="-122"/>
              </a:rPr>
              <a:t>, and</a:t>
            </a:r>
          </a:p>
        </p:txBody>
      </p:sp>
      <p:sp>
        <p:nvSpPr>
          <p:cNvPr id="7" name="Date Placeholder 6">
            <a:extLst>
              <a:ext uri="{FF2B5EF4-FFF2-40B4-BE49-F238E27FC236}">
                <a16:creationId xmlns:a16="http://schemas.microsoft.com/office/drawing/2014/main" id="{5654BF3B-7FCF-238C-1DB6-6D53BD02340A}"/>
              </a:ext>
            </a:extLst>
          </p:cNvPr>
          <p:cNvSpPr>
            <a:spLocks noGrp="1"/>
          </p:cNvSpPr>
          <p:nvPr>
            <p:ph type="dt" sz="half" idx="10"/>
          </p:nvPr>
        </p:nvSpPr>
        <p:spPr/>
        <p:txBody>
          <a:bodyPr/>
          <a:lstStyle/>
          <a:p>
            <a:pPr>
              <a:defRPr/>
            </a:pPr>
            <a:r>
              <a:rPr lang="en-US" dirty="0"/>
              <a:t>Phase-II Final Review</a:t>
            </a:r>
          </a:p>
        </p:txBody>
      </p:sp>
      <p:sp>
        <p:nvSpPr>
          <p:cNvPr id="8" name="Footer Placeholder 7">
            <a:extLst>
              <a:ext uri="{FF2B5EF4-FFF2-40B4-BE49-F238E27FC236}">
                <a16:creationId xmlns:a16="http://schemas.microsoft.com/office/drawing/2014/main" id="{C7B92263-1948-859A-F218-87D6917AE85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4F428229-340D-AB4E-680A-D8ED1591A5E4}"/>
              </a:ext>
            </a:extLst>
          </p:cNvPr>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pPr>
                <a:defRPr/>
              </a:pPr>
              <a:t>9</a:t>
            </a:fld>
            <a:endParaRPr lang="en-US" altLang="en-US"/>
          </a:p>
        </p:txBody>
      </p:sp>
    </p:spTree>
    <p:extLst>
      <p:ext uri="{BB962C8B-B14F-4D97-AF65-F5344CB8AC3E}">
        <p14:creationId xmlns:p14="http://schemas.microsoft.com/office/powerpoint/2010/main" val="153016204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187</TotalTime>
  <Words>1287</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Verdana</vt:lpstr>
      <vt:lpstr>Wingdings</vt:lpstr>
      <vt:lpstr>Profile</vt:lpstr>
      <vt:lpstr>PowerPoint Presentation</vt:lpstr>
      <vt:lpstr>Abstract</vt:lpstr>
      <vt:lpstr>Existing System</vt:lpstr>
      <vt:lpstr>Proposed System</vt:lpstr>
      <vt:lpstr>System Architecture</vt:lpstr>
      <vt:lpstr>Functional Description Of Module</vt:lpstr>
      <vt:lpstr>Implementation of Phase I</vt:lpstr>
      <vt:lpstr>Conclusion</vt:lpstr>
      <vt:lpstr>References</vt:lpstr>
      <vt:lpstr>References</vt:lpstr>
      <vt:lpstr>References</vt:lpstr>
      <vt:lpstr>Paper Publication Status (Phase-I )</vt:lpstr>
      <vt:lpstr>Paper Publication Status (Phase-II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Darshan krishna</cp:lastModifiedBy>
  <cp:revision>11</cp:revision>
  <dcterms:created xsi:type="dcterms:W3CDTF">2023-08-03T04:32:32Z</dcterms:created>
  <dcterms:modified xsi:type="dcterms:W3CDTF">2024-05-18T03:56:05Z</dcterms:modified>
</cp:coreProperties>
</file>