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4"/>
    <p:sldMasterId id="2147483840" r:id="rId5"/>
  </p:sldMasterIdLst>
  <p:notesMasterIdLst>
    <p:notesMasterId r:id="rId21"/>
  </p:notesMasterIdLst>
  <p:handoutMasterIdLst>
    <p:handoutMasterId r:id="rId22"/>
  </p:handoutMasterIdLst>
  <p:sldIdLst>
    <p:sldId id="256" r:id="rId6"/>
    <p:sldId id="268" r:id="rId7"/>
    <p:sldId id="257" r:id="rId8"/>
    <p:sldId id="269" r:id="rId9"/>
    <p:sldId id="270" r:id="rId10"/>
    <p:sldId id="271" r:id="rId11"/>
    <p:sldId id="272" r:id="rId12"/>
    <p:sldId id="273" r:id="rId13"/>
    <p:sldId id="259" r:id="rId14"/>
    <p:sldId id="274" r:id="rId15"/>
    <p:sldId id="275" r:id="rId16"/>
    <p:sldId id="265" r:id="rId17"/>
    <p:sldId id="260" r:id="rId18"/>
    <p:sldId id="276"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4405A1-2DBF-44F8-9A74-F1D99B0A7001}" v="1" dt="2022-01-03T19:50:17.8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573" autoAdjust="0"/>
  </p:normalViewPr>
  <p:slideViewPr>
    <p:cSldViewPr snapToGrid="0">
      <p:cViewPr varScale="1">
        <p:scale>
          <a:sx n="97" d="100"/>
          <a:sy n="97" d="100"/>
        </p:scale>
        <p:origin x="336" y="84"/>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shan Lama" userId="9e365fc244def1f7" providerId="LiveId" clId="{DA4405A1-2DBF-44F8-9A74-F1D99B0A7001}"/>
    <pc:docChg chg="custSel modSld">
      <pc:chgData name="Darshan Lama" userId="9e365fc244def1f7" providerId="LiveId" clId="{DA4405A1-2DBF-44F8-9A74-F1D99B0A7001}" dt="2022-01-03T19:54:05.494" v="850" actId="20577"/>
      <pc:docMkLst>
        <pc:docMk/>
      </pc:docMkLst>
      <pc:sldChg chg="modNotesTx">
        <pc:chgData name="Darshan Lama" userId="9e365fc244def1f7" providerId="LiveId" clId="{DA4405A1-2DBF-44F8-9A74-F1D99B0A7001}" dt="2022-01-03T19:49:34.695" v="399" actId="20577"/>
        <pc:sldMkLst>
          <pc:docMk/>
          <pc:sldMk cId="834050406" sldId="256"/>
        </pc:sldMkLst>
      </pc:sldChg>
      <pc:sldChg chg="modNotesTx">
        <pc:chgData name="Darshan Lama" userId="9e365fc244def1f7" providerId="LiveId" clId="{DA4405A1-2DBF-44F8-9A74-F1D99B0A7001}" dt="2022-01-03T19:52:57.063" v="748" actId="20577"/>
        <pc:sldMkLst>
          <pc:docMk/>
          <pc:sldMk cId="3424314505" sldId="257"/>
        </pc:sldMkLst>
      </pc:sldChg>
      <pc:sldChg chg="modNotesTx">
        <pc:chgData name="Darshan Lama" userId="9e365fc244def1f7" providerId="LiveId" clId="{DA4405A1-2DBF-44F8-9A74-F1D99B0A7001}" dt="2022-01-03T19:52:22.782" v="659" actId="20577"/>
        <pc:sldMkLst>
          <pc:docMk/>
          <pc:sldMk cId="1782410992" sldId="268"/>
        </pc:sldMkLst>
      </pc:sldChg>
      <pc:sldChg chg="modNotesTx">
        <pc:chgData name="Darshan Lama" userId="9e365fc244def1f7" providerId="LiveId" clId="{DA4405A1-2DBF-44F8-9A74-F1D99B0A7001}" dt="2022-01-03T19:54:05.494" v="850" actId="20577"/>
        <pc:sldMkLst>
          <pc:docMk/>
          <pc:sldMk cId="0" sldId="269"/>
        </pc:sldMkLst>
      </pc:sldChg>
      <pc:sldChg chg="modSp mod">
        <pc:chgData name="Darshan Lama" userId="9e365fc244def1f7" providerId="LiveId" clId="{DA4405A1-2DBF-44F8-9A74-F1D99B0A7001}" dt="2022-01-03T18:50:47.037" v="49" actId="113"/>
        <pc:sldMkLst>
          <pc:docMk/>
          <pc:sldMk cId="4077717360" sldId="274"/>
        </pc:sldMkLst>
        <pc:spChg chg="mod">
          <ac:chgData name="Darshan Lama" userId="9e365fc244def1f7" providerId="LiveId" clId="{DA4405A1-2DBF-44F8-9A74-F1D99B0A7001}" dt="2022-01-03T18:50:47.037" v="49" actId="113"/>
          <ac:spMkLst>
            <pc:docMk/>
            <pc:sldMk cId="4077717360" sldId="274"/>
            <ac:spMk id="11" creationId="{B36774BD-B9BE-4344-A505-01AAFE3538B3}"/>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633A646-2062-4841-AF18-847B074C6716}">
      <dgm:prSet/>
      <dgm:spPr/>
      <dgm:t>
        <a:bodyPr/>
        <a:lstStyle/>
        <a:p>
          <a:pPr>
            <a:lnSpc>
              <a:spcPct val="100000"/>
            </a:lnSpc>
          </a:pPr>
          <a:r>
            <a:rPr lang="en-US" noProof="0">
              <a:solidFill>
                <a:schemeClr val="bg1"/>
              </a:solidFill>
              <a:effectLst>
                <a:glow rad="152400">
                  <a:schemeClr val="bg1">
                    <a:alpha val="19000"/>
                  </a:schemeClr>
                </a:glow>
              </a:effectLst>
            </a:rPr>
            <a:t>Historical Overview of the Market</a:t>
          </a:r>
        </a:p>
      </dgm:t>
    </dgm:pt>
    <dgm:pt modelId="{DB4A5689-BD48-4D3D-8017-D1E3C49B0DDB}" type="par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4BC708E-A0A1-4102-88E4-E75128B4E51E}">
      <dgm:prSet/>
      <dgm:spPr/>
      <dgm:t>
        <a:bodyPr/>
        <a:lstStyle/>
        <a:p>
          <a:pPr>
            <a:lnSpc>
              <a:spcPct val="100000"/>
            </a:lnSpc>
          </a:pPr>
          <a:r>
            <a:rPr lang="en-US" noProof="0" dirty="0">
              <a:solidFill>
                <a:schemeClr val="bg1"/>
              </a:solidFill>
              <a:effectLst>
                <a:glow rad="152400">
                  <a:schemeClr val="bg1">
                    <a:alpha val="19000"/>
                  </a:schemeClr>
                </a:glow>
              </a:effectLst>
            </a:rPr>
            <a:t>Financial Objectives &amp; Investment Goals</a:t>
          </a:r>
        </a:p>
      </dgm:t>
    </dgm:pt>
    <dgm:pt modelId="{CF221EFF-354A-47A9-A498-1F0BBF01ECB8}" type="par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C6D21269-399B-4BA2-8621-C7B9DA1E1B8F}">
      <dgm:prSet/>
      <dgm:spPr/>
      <dgm:t>
        <a:bodyPr/>
        <a:lstStyle/>
        <a:p>
          <a:pPr>
            <a:lnSpc>
              <a:spcPct val="100000"/>
            </a:lnSpc>
          </a:pPr>
          <a:r>
            <a:rPr lang="en-US" noProof="0">
              <a:solidFill>
                <a:schemeClr val="bg1"/>
              </a:solidFill>
              <a:effectLst>
                <a:glow rad="152400">
                  <a:schemeClr val="bg1">
                    <a:alpha val="19000"/>
                  </a:schemeClr>
                </a:glow>
              </a:effectLst>
            </a:rPr>
            <a:t>Portfolio Recommendations</a:t>
          </a:r>
        </a:p>
      </dgm:t>
    </dgm:pt>
    <dgm:pt modelId="{AA3929B3-1058-4240-AD5D-9518D4976567}" type="par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3" custScaleX="75132" custScaleY="75132"/>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dgm:presLayoutVars>
          <dgm:chMax val="0"/>
          <dgm:chPref val="0"/>
        </dgm:presLayoutVars>
      </dgm:prSet>
      <dgm:spPr/>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3"/>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3" custScaleX="75132" custScaleY="7513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3">
        <dgm:presLayoutVars>
          <dgm:chMax val="0"/>
          <dgm:chPref val="0"/>
        </dgm:presLayoutVars>
      </dgm:prSet>
      <dgm:spPr/>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3"/>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2" presStyleCnt="3" custScaleX="68302" custScaleY="6830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3">
        <dgm:presLayoutVars>
          <dgm:chMax val="0"/>
          <dgm:chPref val="0"/>
        </dgm:presLayoutVars>
      </dgm:prSet>
      <dgm:spPr/>
    </dgm:pt>
  </dgm:ptLst>
  <dgm:cxnLst>
    <dgm:cxn modelId="{944ABB28-0B7D-40F0-8726-3385D62BD567}" type="presOf" srcId="{B633A646-2062-4841-AF18-847B074C6716}" destId="{C95AF6F0-F4DA-48FE-85EB-61ADFB42AA13}"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282E4C31-D2E4-4F2E-B7E4-7F072B61355B}" type="presOf" srcId="{E1B432F4-5FDB-4518-9272-2F3934AC6AA2}" destId="{D40A0249-41A7-44A6-A657-361E8C18FD42}" srcOrd="0" destOrd="0" presId="urn:microsoft.com/office/officeart/2018/2/layout/IconVerticalSolidList"/>
    <dgm:cxn modelId="{E4AD895B-72A4-4A6B-A7F4-C77A53EC51BC}" srcId="{E1B432F4-5FDB-4518-9272-2F3934AC6AA2}" destId="{C6D21269-399B-4BA2-8621-C7B9DA1E1B8F}" srcOrd="2" destOrd="0" parTransId="{AA3929B3-1058-4240-AD5D-9518D4976567}" sibTransId="{C79B0F2C-DDB4-44EB-89F7-717146B88B10}"/>
    <dgm:cxn modelId="{EB9839C5-F324-41C4-8950-5284E09FB71E}" srcId="{E1B432F4-5FDB-4518-9272-2F3934AC6AA2}" destId="{14BC708E-A0A1-4102-88E4-E75128B4E51E}" srcOrd="1" destOrd="0" parTransId="{CF221EFF-354A-47A9-A498-1F0BBF01ECB8}" sibTransId="{7519C821-85FB-4CA3-BEB5-E4BFBC529B83}"/>
    <dgm:cxn modelId="{4A4BD2E1-F579-4CB0-A349-6E4A603D3C1F}" type="presOf" srcId="{14BC708E-A0A1-4102-88E4-E75128B4E51E}" destId="{80F6AD63-74FB-40E4-9D40-4178AFD87F60}" srcOrd="0" destOrd="0" presId="urn:microsoft.com/office/officeart/2018/2/layout/IconVerticalSolidList"/>
    <dgm:cxn modelId="{0F0438E4-D0CA-47DC-8484-BFD8CF753812}" type="presOf" srcId="{C6D21269-399B-4BA2-8621-C7B9DA1E1B8F}" destId="{D5847293-6F0A-4807-B203-585610F4F535}" srcOrd="0" destOrd="0" presId="urn:microsoft.com/office/officeart/2018/2/layout/IconVerticalSolidList"/>
    <dgm:cxn modelId="{07CEADA1-F123-4E4C-9E9E-EDC53C6A9D42}" type="presParOf" srcId="{D40A0249-41A7-44A6-A657-361E8C18FD42}" destId="{7D1F47A2-8F6C-4C7F-B3B3-2100C986DE32}" srcOrd="0" destOrd="0" presId="urn:microsoft.com/office/officeart/2018/2/layout/IconVerticalSolidList"/>
    <dgm:cxn modelId="{F2FB5DCA-E48C-4F18-9E21-40A8BA4E97C5}" type="presParOf" srcId="{7D1F47A2-8F6C-4C7F-B3B3-2100C986DE32}" destId="{EC4D957C-BFAC-446D-9573-48333BEC34E6}" srcOrd="0" destOrd="0" presId="urn:microsoft.com/office/officeart/2018/2/layout/IconVerticalSolidList"/>
    <dgm:cxn modelId="{A830D3AF-7E56-4163-A545-B5B0E5253A32}" type="presParOf" srcId="{7D1F47A2-8F6C-4C7F-B3B3-2100C986DE32}" destId="{BE6B2CCF-B717-4C6F-9115-44EF0ECE6018}" srcOrd="1" destOrd="0" presId="urn:microsoft.com/office/officeart/2018/2/layout/IconVerticalSolidList"/>
    <dgm:cxn modelId="{C133A968-EF32-4D7B-99AB-467DBC63AA65}" type="presParOf" srcId="{7D1F47A2-8F6C-4C7F-B3B3-2100C986DE32}" destId="{95420642-092B-41B9-94FA-E0EC36F9AF7E}" srcOrd="2" destOrd="0" presId="urn:microsoft.com/office/officeart/2018/2/layout/IconVerticalSolidList"/>
    <dgm:cxn modelId="{D41F3259-A36F-405E-9981-26F5153F9ECE}" type="presParOf" srcId="{7D1F47A2-8F6C-4C7F-B3B3-2100C986DE32}" destId="{C95AF6F0-F4DA-48FE-85EB-61ADFB42AA13}" srcOrd="3" destOrd="0" presId="urn:microsoft.com/office/officeart/2018/2/layout/IconVerticalSolidList"/>
    <dgm:cxn modelId="{23EAD705-80C2-4A13-8B46-0FDB076A4FC2}" type="presParOf" srcId="{D40A0249-41A7-44A6-A657-361E8C18FD42}" destId="{51DD96AA-8DD7-4B07-A561-5C9B41ACFA3C}" srcOrd="1" destOrd="0" presId="urn:microsoft.com/office/officeart/2018/2/layout/IconVerticalSolidList"/>
    <dgm:cxn modelId="{37270FB1-E3CB-4E7A-934D-8AD3CE1A6A9C}" type="presParOf" srcId="{D40A0249-41A7-44A6-A657-361E8C18FD42}" destId="{38E06421-A6BB-4D10-8565-2812C2C5C6B3}" srcOrd="2" destOrd="0" presId="urn:microsoft.com/office/officeart/2018/2/layout/IconVerticalSolidList"/>
    <dgm:cxn modelId="{A2720370-712D-409A-A691-A76A6B58E669}" type="presParOf" srcId="{38E06421-A6BB-4D10-8565-2812C2C5C6B3}" destId="{79919C57-A32A-40F6-B106-B4E0CE644E4C}" srcOrd="0" destOrd="0" presId="urn:microsoft.com/office/officeart/2018/2/layout/IconVerticalSolidList"/>
    <dgm:cxn modelId="{7F0D094D-67F9-4096-8C3F-6FB86443B146}" type="presParOf" srcId="{38E06421-A6BB-4D10-8565-2812C2C5C6B3}" destId="{99FDF55F-B3E9-423D-AD21-A6446C5D7455}" srcOrd="1" destOrd="0" presId="urn:microsoft.com/office/officeart/2018/2/layout/IconVerticalSolidList"/>
    <dgm:cxn modelId="{A46EF107-6809-4A78-A437-DA4FD0910124}" type="presParOf" srcId="{38E06421-A6BB-4D10-8565-2812C2C5C6B3}" destId="{E98BD5F1-E6F1-491F-A8EE-6A9AD649521E}" srcOrd="2" destOrd="0" presId="urn:microsoft.com/office/officeart/2018/2/layout/IconVerticalSolidList"/>
    <dgm:cxn modelId="{A2F04EF7-8EDA-4B91-A3BA-95A8C47F2083}" type="presParOf" srcId="{38E06421-A6BB-4D10-8565-2812C2C5C6B3}" destId="{80F6AD63-74FB-40E4-9D40-4178AFD87F60}" srcOrd="3" destOrd="0" presId="urn:microsoft.com/office/officeart/2018/2/layout/IconVerticalSolidList"/>
    <dgm:cxn modelId="{600447EF-7DA9-4818-8D45-C741C5E6B34A}" type="presParOf" srcId="{D40A0249-41A7-44A6-A657-361E8C18FD42}" destId="{1375F890-B8F8-4966-ABCD-B672FD4512B7}" srcOrd="3" destOrd="0" presId="urn:microsoft.com/office/officeart/2018/2/layout/IconVerticalSolidList"/>
    <dgm:cxn modelId="{678E6197-2DF8-487D-80B8-DC5109CCDD3F}" type="presParOf" srcId="{D40A0249-41A7-44A6-A657-361E8C18FD42}" destId="{9887B295-B446-4B8E-AEA4-76754DE9DD89}" srcOrd="4" destOrd="0" presId="urn:microsoft.com/office/officeart/2018/2/layout/IconVerticalSolidList"/>
    <dgm:cxn modelId="{27C0A3EB-AFC3-4068-98D6-97C2AE9FB8D1}" type="presParOf" srcId="{9887B295-B446-4B8E-AEA4-76754DE9DD89}" destId="{436A8B1C-2D30-44BB-9150-7099503C8960}" srcOrd="0" destOrd="0" presId="urn:microsoft.com/office/officeart/2018/2/layout/IconVerticalSolidList"/>
    <dgm:cxn modelId="{3914B107-20DC-4ED8-B86C-19F61BC45DBB}" type="presParOf" srcId="{9887B295-B446-4B8E-AEA4-76754DE9DD89}" destId="{1A8B8B62-3037-4506-89D7-28710774070B}" srcOrd="1" destOrd="0" presId="urn:microsoft.com/office/officeart/2018/2/layout/IconVerticalSolidList"/>
    <dgm:cxn modelId="{8C250632-60D4-4813-9B7E-F468D972396C}" type="presParOf" srcId="{9887B295-B446-4B8E-AEA4-76754DE9DD89}" destId="{2FFC6342-A780-4396-8FAC-8E7FAE77A6E2}" srcOrd="2" destOrd="0" presId="urn:microsoft.com/office/officeart/2018/2/layout/IconVerticalSolidList"/>
    <dgm:cxn modelId="{84E4FB42-7EF6-4E5B-9E43-2F003B8E5D13}"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601"/>
          <a:ext cx="5607050" cy="1407541"/>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522039" y="413556"/>
          <a:ext cx="581632" cy="581632"/>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1625711" y="601"/>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111250">
            <a:lnSpc>
              <a:spcPct val="100000"/>
            </a:lnSpc>
            <a:spcBef>
              <a:spcPct val="0"/>
            </a:spcBef>
            <a:spcAft>
              <a:spcPct val="35000"/>
            </a:spcAft>
            <a:buNone/>
          </a:pPr>
          <a:r>
            <a:rPr lang="en-US" sz="2500" kern="1200" noProof="0">
              <a:solidFill>
                <a:schemeClr val="bg1"/>
              </a:solidFill>
              <a:effectLst>
                <a:glow rad="152400">
                  <a:schemeClr val="bg1">
                    <a:alpha val="19000"/>
                  </a:schemeClr>
                </a:glow>
              </a:effectLst>
            </a:rPr>
            <a:t>Historical Overview of the Market</a:t>
          </a:r>
        </a:p>
      </dsp:txBody>
      <dsp:txXfrm>
        <a:off x="1625711" y="601"/>
        <a:ext cx="3981338" cy="1407541"/>
      </dsp:txXfrm>
    </dsp:sp>
    <dsp:sp modelId="{79919C57-A32A-40F6-B106-B4E0CE644E4C}">
      <dsp:nvSpPr>
        <dsp:cNvPr id="0" name=""/>
        <dsp:cNvSpPr/>
      </dsp:nvSpPr>
      <dsp:spPr>
        <a:xfrm>
          <a:off x="0" y="1760029"/>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522039" y="2172983"/>
          <a:ext cx="581632" cy="5816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1625711" y="1760029"/>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Financial Objectives &amp; Investment Goals</a:t>
          </a:r>
        </a:p>
      </dsp:txBody>
      <dsp:txXfrm>
        <a:off x="1625711" y="1760029"/>
        <a:ext cx="3981338" cy="1407541"/>
      </dsp:txXfrm>
    </dsp:sp>
    <dsp:sp modelId="{436A8B1C-2D30-44BB-9150-7099503C8960}">
      <dsp:nvSpPr>
        <dsp:cNvPr id="0" name=""/>
        <dsp:cNvSpPr/>
      </dsp:nvSpPr>
      <dsp:spPr>
        <a:xfrm>
          <a:off x="0" y="3519456"/>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548476" y="3958848"/>
          <a:ext cx="528758" cy="5287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1625711" y="3519456"/>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111250">
            <a:lnSpc>
              <a:spcPct val="100000"/>
            </a:lnSpc>
            <a:spcBef>
              <a:spcPct val="0"/>
            </a:spcBef>
            <a:spcAft>
              <a:spcPct val="35000"/>
            </a:spcAft>
            <a:buNone/>
          </a:pPr>
          <a:r>
            <a:rPr lang="en-US" sz="2500" kern="1200" noProof="0">
              <a:solidFill>
                <a:schemeClr val="bg1"/>
              </a:solidFill>
              <a:effectLst>
                <a:glow rad="152400">
                  <a:schemeClr val="bg1">
                    <a:alpha val="19000"/>
                  </a:schemeClr>
                </a:glow>
              </a:effectLst>
            </a:rPr>
            <a:t>Portfolio Recommendations</a:t>
          </a:r>
        </a:p>
      </dsp:txBody>
      <dsp:txXfrm>
        <a:off x="1625711" y="3519456"/>
        <a:ext cx="3981338" cy="140754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1/3/2022</a:t>
            </a:fld>
            <a:endParaRPr lang="en-US" dirty="0"/>
          </a:p>
        </p:txBody>
      </p:sp>
      <p:sp>
        <p:nvSpPr>
          <p:cNvPr id="4" name="Footer Placeholder 3">
            <a:extLst>
              <a:ext uri="{FF2B5EF4-FFF2-40B4-BE49-F238E27FC236}">
                <a16:creationId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a:t>
            </a:fld>
            <a:endParaRPr lang="en-US" dirty="0"/>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a:t>
            </a:fld>
            <a:endParaRPr lang="en-US" dirty="0"/>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Mr. Patrick &amp; Mr. Peter,</a:t>
            </a:r>
          </a:p>
          <a:p>
            <a:endParaRPr lang="en-US" dirty="0"/>
          </a:p>
          <a:p>
            <a:r>
              <a:rPr lang="en-US" dirty="0"/>
              <a:t>Welcome to today’s </a:t>
            </a:r>
            <a:r>
              <a:rPr lang="en-US" dirty="0" err="1"/>
              <a:t>presenstation</a:t>
            </a:r>
            <a:r>
              <a:rPr lang="en-US" dirty="0"/>
              <a:t> wherein we’ll be discussing the investment strategy that’s been tailormade to meet your investment goals. </a:t>
            </a:r>
          </a:p>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a:t>
            </a:fld>
            <a:endParaRPr lang="en-US" dirty="0"/>
          </a:p>
        </p:txBody>
      </p:sp>
    </p:spTree>
    <p:extLst>
      <p:ext uri="{BB962C8B-B14F-4D97-AF65-F5344CB8AC3E}">
        <p14:creationId xmlns:p14="http://schemas.microsoft.com/office/powerpoint/2010/main" val="1636299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10</a:t>
            </a:fld>
            <a:endParaRPr lang="en-US" dirty="0"/>
          </a:p>
        </p:txBody>
      </p:sp>
    </p:spTree>
    <p:extLst>
      <p:ext uri="{BB962C8B-B14F-4D97-AF65-F5344CB8AC3E}">
        <p14:creationId xmlns:p14="http://schemas.microsoft.com/office/powerpoint/2010/main" val="1069924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https://poweredtemplate.com/business-man-glad-about-corporate-profits-powerpoint-template-52570/</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0216EA6-3E4B-441F-ABD7-8A02FA88FA09}" type="slidenum">
              <a:rPr kumimoji="0" lang="ru-RU" sz="1200" b="0" i="0" u="none" strike="noStrike" kern="1200" cap="none" spc="0" normalizeH="0" baseline="0" noProof="0" smtClean="0">
                <a:ln>
                  <a:noFill/>
                </a:ln>
                <a:solidFill>
                  <a:srgbClr val="000000"/>
                </a:solidFill>
                <a:effectLst/>
                <a:uLnTx/>
                <a:uFillTx/>
                <a:latin typeface="Arial" charset="0"/>
                <a:ea typeface="굴림" pitchFamily="34"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ru-RU" sz="1200" b="0" i="0" u="none" strike="noStrike" kern="1200" cap="none" spc="0" normalizeH="0" baseline="0" noProof="0">
              <a:ln>
                <a:noFill/>
              </a:ln>
              <a:solidFill>
                <a:srgbClr val="000000"/>
              </a:solidFill>
              <a:effectLst/>
              <a:uLnTx/>
              <a:uFillTx/>
              <a:latin typeface="Arial" charset="0"/>
              <a:ea typeface="굴림" pitchFamily="34" charset="-127"/>
              <a:cs typeface="+mn-cs"/>
            </a:endParaRPr>
          </a:p>
        </p:txBody>
      </p:sp>
    </p:spTree>
    <p:extLst>
      <p:ext uri="{BB962C8B-B14F-4D97-AF65-F5344CB8AC3E}">
        <p14:creationId xmlns:p14="http://schemas.microsoft.com/office/powerpoint/2010/main" val="4014057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13</a:t>
            </a:fld>
            <a:endParaRPr lang="en-US" dirty="0"/>
          </a:p>
        </p:txBody>
      </p:sp>
    </p:spTree>
    <p:extLst>
      <p:ext uri="{BB962C8B-B14F-4D97-AF65-F5344CB8AC3E}">
        <p14:creationId xmlns:p14="http://schemas.microsoft.com/office/powerpoint/2010/main" val="3050018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14</a:t>
            </a:fld>
            <a:endParaRPr lang="en-US" dirty="0"/>
          </a:p>
        </p:txBody>
      </p:sp>
    </p:spTree>
    <p:extLst>
      <p:ext uri="{BB962C8B-B14F-4D97-AF65-F5344CB8AC3E}">
        <p14:creationId xmlns:p14="http://schemas.microsoft.com/office/powerpoint/2010/main" val="3642269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15</a:t>
            </a:fld>
            <a:endParaRPr lang="en-US" dirty="0"/>
          </a:p>
        </p:txBody>
      </p:sp>
    </p:spTree>
    <p:extLst>
      <p:ext uri="{BB962C8B-B14F-4D97-AF65-F5344CB8AC3E}">
        <p14:creationId xmlns:p14="http://schemas.microsoft.com/office/powerpoint/2010/main" val="4018662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I proceed, I’d like to thank you for giving us the opportunity to be your trusted financial advisor and we’re confident that we’ll be able to help you grow and compound your investments. </a:t>
            </a:r>
          </a:p>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2</a:t>
            </a:fld>
            <a:endParaRPr lang="en-US" dirty="0"/>
          </a:p>
        </p:txBody>
      </p:sp>
    </p:spTree>
    <p:extLst>
      <p:ext uri="{BB962C8B-B14F-4D97-AF65-F5344CB8AC3E}">
        <p14:creationId xmlns:p14="http://schemas.microsoft.com/office/powerpoint/2010/main" val="826640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quick overview of the flow of today’s presentation</a:t>
            </a:r>
          </a:p>
        </p:txBody>
      </p:sp>
      <p:sp>
        <p:nvSpPr>
          <p:cNvPr id="4" name="Slide Number Placeholder 3"/>
          <p:cNvSpPr>
            <a:spLocks noGrp="1"/>
          </p:cNvSpPr>
          <p:nvPr>
            <p:ph type="sldNum" sz="quarter" idx="5"/>
          </p:nvPr>
        </p:nvSpPr>
        <p:spPr/>
        <p:txBody>
          <a:bodyPr/>
          <a:lstStyle/>
          <a:p>
            <a:fld id="{CFED664B-377C-4B68-AF4E-EBDA643118DF}" type="slidenum">
              <a:rPr lang="en-US" smtClean="0"/>
              <a:t>3</a:t>
            </a:fld>
            <a:endParaRPr lang="en-US" dirty="0"/>
          </a:p>
        </p:txBody>
      </p:sp>
    </p:spTree>
    <p:extLst>
      <p:ext uri="{BB962C8B-B14F-4D97-AF65-F5344CB8AC3E}">
        <p14:creationId xmlns:p14="http://schemas.microsoft.com/office/powerpoint/2010/main" val="2647748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 overall the market has been in an upward trajectory, there have been </a:t>
            </a:r>
            <a:r>
              <a:rPr lang="en-US"/>
              <a:t>some bumps on the way. </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0216EA6-3E4B-441F-ABD7-8A02FA88FA09}" type="slidenum">
              <a:rPr kumimoji="0" lang="ru-RU" sz="1200" b="0" i="0" u="none" strike="noStrike" kern="1200" cap="none" spc="0" normalizeH="0" baseline="0" noProof="0" smtClean="0">
                <a:ln>
                  <a:noFill/>
                </a:ln>
                <a:solidFill>
                  <a:srgbClr val="000000"/>
                </a:solidFill>
                <a:effectLst/>
                <a:uLnTx/>
                <a:uFillTx/>
                <a:latin typeface="Arial" charset="0"/>
                <a:ea typeface="굴림" pitchFamily="34"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ru-RU" sz="1200" b="0" i="0" u="none" strike="noStrike" kern="1200" cap="none" spc="0" normalizeH="0" baseline="0" noProof="0">
              <a:ln>
                <a:noFill/>
              </a:ln>
              <a:solidFill>
                <a:srgbClr val="000000"/>
              </a:solidFill>
              <a:effectLst/>
              <a:uLnTx/>
              <a:uFillTx/>
              <a:latin typeface="Arial" charset="0"/>
              <a:ea typeface="굴림" pitchFamily="34" charset="-127"/>
              <a:cs typeface="+mn-cs"/>
            </a:endParaRPr>
          </a:p>
        </p:txBody>
      </p:sp>
    </p:spTree>
    <p:extLst>
      <p:ext uri="{BB962C8B-B14F-4D97-AF65-F5344CB8AC3E}">
        <p14:creationId xmlns:p14="http://schemas.microsoft.com/office/powerpoint/2010/main" val="1326214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https://poweredtemplate.com/business-man-glad-about-corporate-profits-powerpoint-template-52570/</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0216EA6-3E4B-441F-ABD7-8A02FA88FA09}" type="slidenum">
              <a:rPr kumimoji="0" lang="ru-RU" sz="1200" b="0" i="0" u="none" strike="noStrike" kern="1200" cap="none" spc="0" normalizeH="0" baseline="0" noProof="0" smtClean="0">
                <a:ln>
                  <a:noFill/>
                </a:ln>
                <a:solidFill>
                  <a:srgbClr val="000000"/>
                </a:solidFill>
                <a:effectLst/>
                <a:uLnTx/>
                <a:uFillTx/>
                <a:latin typeface="Arial" charset="0"/>
                <a:ea typeface="굴림" pitchFamily="34"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ru-RU" sz="1200" b="0" i="0" u="none" strike="noStrike" kern="1200" cap="none" spc="0" normalizeH="0" baseline="0" noProof="0">
              <a:ln>
                <a:noFill/>
              </a:ln>
              <a:solidFill>
                <a:srgbClr val="000000"/>
              </a:solidFill>
              <a:effectLst/>
              <a:uLnTx/>
              <a:uFillTx/>
              <a:latin typeface="Arial" charset="0"/>
              <a:ea typeface="굴림" pitchFamily="34" charset="-127"/>
              <a:cs typeface="+mn-cs"/>
            </a:endParaRPr>
          </a:p>
        </p:txBody>
      </p:sp>
    </p:spTree>
    <p:extLst>
      <p:ext uri="{BB962C8B-B14F-4D97-AF65-F5344CB8AC3E}">
        <p14:creationId xmlns:p14="http://schemas.microsoft.com/office/powerpoint/2010/main" val="376019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https://poweredtemplate.com/business-man-glad-about-corporate-profits-powerpoint-template-52570/</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0216EA6-3E4B-441F-ABD7-8A02FA88FA09}" type="slidenum">
              <a:rPr kumimoji="0" lang="ru-RU" sz="1200" b="0" i="0" u="none" strike="noStrike" kern="1200" cap="none" spc="0" normalizeH="0" baseline="0" noProof="0" smtClean="0">
                <a:ln>
                  <a:noFill/>
                </a:ln>
                <a:solidFill>
                  <a:srgbClr val="000000"/>
                </a:solidFill>
                <a:effectLst/>
                <a:uLnTx/>
                <a:uFillTx/>
                <a:latin typeface="Arial" charset="0"/>
                <a:ea typeface="굴림" pitchFamily="34"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ru-RU" sz="1200" b="0" i="0" u="none" strike="noStrike" kern="1200" cap="none" spc="0" normalizeH="0" baseline="0" noProof="0">
              <a:ln>
                <a:noFill/>
              </a:ln>
              <a:solidFill>
                <a:srgbClr val="000000"/>
              </a:solidFill>
              <a:effectLst/>
              <a:uLnTx/>
              <a:uFillTx/>
              <a:latin typeface="Arial" charset="0"/>
              <a:ea typeface="굴림" pitchFamily="34" charset="-127"/>
              <a:cs typeface="+mn-cs"/>
            </a:endParaRPr>
          </a:p>
        </p:txBody>
      </p:sp>
    </p:spTree>
    <p:extLst>
      <p:ext uri="{BB962C8B-B14F-4D97-AF65-F5344CB8AC3E}">
        <p14:creationId xmlns:p14="http://schemas.microsoft.com/office/powerpoint/2010/main" val="1262667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https://poweredtemplate.com/business-man-glad-about-corporate-profits-powerpoint-template-52570/</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0216EA6-3E4B-441F-ABD7-8A02FA88FA09}" type="slidenum">
              <a:rPr kumimoji="0" lang="ru-RU" sz="1200" b="0" i="0" u="none" strike="noStrike" kern="1200" cap="none" spc="0" normalizeH="0" baseline="0" noProof="0" smtClean="0">
                <a:ln>
                  <a:noFill/>
                </a:ln>
                <a:solidFill>
                  <a:srgbClr val="000000"/>
                </a:solidFill>
                <a:effectLst/>
                <a:uLnTx/>
                <a:uFillTx/>
                <a:latin typeface="Arial" charset="0"/>
                <a:ea typeface="굴림" pitchFamily="34"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ru-RU" sz="1200" b="0" i="0" u="none" strike="noStrike" kern="1200" cap="none" spc="0" normalizeH="0" baseline="0" noProof="0">
              <a:ln>
                <a:noFill/>
              </a:ln>
              <a:solidFill>
                <a:srgbClr val="000000"/>
              </a:solidFill>
              <a:effectLst/>
              <a:uLnTx/>
              <a:uFillTx/>
              <a:latin typeface="Arial" charset="0"/>
              <a:ea typeface="굴림" pitchFamily="34" charset="-127"/>
              <a:cs typeface="+mn-cs"/>
            </a:endParaRPr>
          </a:p>
        </p:txBody>
      </p:sp>
    </p:spTree>
    <p:extLst>
      <p:ext uri="{BB962C8B-B14F-4D97-AF65-F5344CB8AC3E}">
        <p14:creationId xmlns:p14="http://schemas.microsoft.com/office/powerpoint/2010/main" val="858442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https://poweredtemplate.com/business-man-glad-about-corporate-profits-powerpoint-template-52570/</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0216EA6-3E4B-441F-ABD7-8A02FA88FA09}" type="slidenum">
              <a:rPr kumimoji="0" lang="ru-RU" sz="1200" b="0" i="0" u="none" strike="noStrike" kern="1200" cap="none" spc="0" normalizeH="0" baseline="0" noProof="0" smtClean="0">
                <a:ln>
                  <a:noFill/>
                </a:ln>
                <a:solidFill>
                  <a:srgbClr val="000000"/>
                </a:solidFill>
                <a:effectLst/>
                <a:uLnTx/>
                <a:uFillTx/>
                <a:latin typeface="Arial" charset="0"/>
                <a:ea typeface="굴림" pitchFamily="34"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ru-RU" sz="1200" b="0" i="0" u="none" strike="noStrike" kern="1200" cap="none" spc="0" normalizeH="0" baseline="0" noProof="0">
              <a:ln>
                <a:noFill/>
              </a:ln>
              <a:solidFill>
                <a:srgbClr val="000000"/>
              </a:solidFill>
              <a:effectLst/>
              <a:uLnTx/>
              <a:uFillTx/>
              <a:latin typeface="Arial" charset="0"/>
              <a:ea typeface="굴림" pitchFamily="34" charset="-127"/>
              <a:cs typeface="+mn-cs"/>
            </a:endParaRPr>
          </a:p>
        </p:txBody>
      </p:sp>
    </p:spTree>
    <p:extLst>
      <p:ext uri="{BB962C8B-B14F-4D97-AF65-F5344CB8AC3E}">
        <p14:creationId xmlns:p14="http://schemas.microsoft.com/office/powerpoint/2010/main" val="3124614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9</a:t>
            </a:fld>
            <a:endParaRPr lang="en-US" dirty="0"/>
          </a:p>
        </p:txBody>
      </p:sp>
    </p:spTree>
    <p:extLst>
      <p:ext uri="{BB962C8B-B14F-4D97-AF65-F5344CB8AC3E}">
        <p14:creationId xmlns:p14="http://schemas.microsoft.com/office/powerpoint/2010/main" val="693570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1/3/2022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238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3C559E3B-BDB9-4F25-BE5C-DDB1AA9B01DC}" type="slidenum">
              <a:rPr lang="ru-RU"/>
              <a:pPr/>
              <a:t>‹#›</a:t>
            </a:fld>
            <a:endParaRPr lang="ru-RU"/>
          </a:p>
        </p:txBody>
      </p:sp>
    </p:spTree>
    <p:extLst>
      <p:ext uri="{BB962C8B-B14F-4D97-AF65-F5344CB8AC3E}">
        <p14:creationId xmlns:p14="http://schemas.microsoft.com/office/powerpoint/2010/main" val="146748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DFA0C647-AC0F-4A9E-98CC-D04209B96915}" type="slidenum">
              <a:rPr lang="ru-RU"/>
              <a:pPr/>
              <a:t>‹#›</a:t>
            </a:fld>
            <a:endParaRPr lang="ru-RU"/>
          </a:p>
        </p:txBody>
      </p:sp>
    </p:spTree>
    <p:extLst>
      <p:ext uri="{BB962C8B-B14F-4D97-AF65-F5344CB8AC3E}">
        <p14:creationId xmlns:p14="http://schemas.microsoft.com/office/powerpoint/2010/main" val="1020759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F173CEAF-9628-41DC-935C-354259AADD12}" type="slidenum">
              <a:rPr lang="ru-RU"/>
              <a:pPr/>
              <a:t>‹#›</a:t>
            </a:fld>
            <a:endParaRPr lang="ru-RU"/>
          </a:p>
        </p:txBody>
      </p:sp>
    </p:spTree>
    <p:extLst>
      <p:ext uri="{BB962C8B-B14F-4D97-AF65-F5344CB8AC3E}">
        <p14:creationId xmlns:p14="http://schemas.microsoft.com/office/powerpoint/2010/main" val="2590995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2544234" y="1600201"/>
            <a:ext cx="441748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7164917" y="1600201"/>
            <a:ext cx="441748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053A7C2C-79F4-4363-9C39-EB850E66D5F3}" type="slidenum">
              <a:rPr lang="ru-RU"/>
              <a:pPr/>
              <a:t>‹#›</a:t>
            </a:fld>
            <a:endParaRPr lang="ru-RU"/>
          </a:p>
        </p:txBody>
      </p:sp>
    </p:spTree>
    <p:extLst>
      <p:ext uri="{BB962C8B-B14F-4D97-AF65-F5344CB8AC3E}">
        <p14:creationId xmlns:p14="http://schemas.microsoft.com/office/powerpoint/2010/main" val="451438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lvl1pPr>
              <a:defRPr/>
            </a:lvl1pPr>
          </a:lstStyle>
          <a:p>
            <a:endParaRPr lang="ru-RU"/>
          </a:p>
        </p:txBody>
      </p:sp>
      <p:sp>
        <p:nvSpPr>
          <p:cNvPr id="8" name="Footer Placeholder 7"/>
          <p:cNvSpPr>
            <a:spLocks noGrp="1"/>
          </p:cNvSpPr>
          <p:nvPr>
            <p:ph type="ftr" sz="quarter" idx="11"/>
          </p:nvPr>
        </p:nvSpPr>
        <p:spPr/>
        <p:txBody>
          <a:bodyPr/>
          <a:lstStyle>
            <a:lvl1pPr>
              <a:defRPr/>
            </a:lvl1pPr>
          </a:lstStyle>
          <a:p>
            <a:endParaRPr lang="ru-RU"/>
          </a:p>
        </p:txBody>
      </p:sp>
      <p:sp>
        <p:nvSpPr>
          <p:cNvPr id="9" name="Slide Number Placeholder 8"/>
          <p:cNvSpPr>
            <a:spLocks noGrp="1"/>
          </p:cNvSpPr>
          <p:nvPr>
            <p:ph type="sldNum" sz="quarter" idx="12"/>
          </p:nvPr>
        </p:nvSpPr>
        <p:spPr/>
        <p:txBody>
          <a:bodyPr/>
          <a:lstStyle>
            <a:lvl1pPr>
              <a:defRPr/>
            </a:lvl1pPr>
          </a:lstStyle>
          <a:p>
            <a:fld id="{61870517-D3C5-4D07-85C6-95357A0677FC}" type="slidenum">
              <a:rPr lang="ru-RU"/>
              <a:pPr/>
              <a:t>‹#›</a:t>
            </a:fld>
            <a:endParaRPr lang="ru-RU"/>
          </a:p>
        </p:txBody>
      </p:sp>
    </p:spTree>
    <p:extLst>
      <p:ext uri="{BB962C8B-B14F-4D97-AF65-F5344CB8AC3E}">
        <p14:creationId xmlns:p14="http://schemas.microsoft.com/office/powerpoint/2010/main" val="458541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lvl1pPr>
              <a:defRPr/>
            </a:lvl1pPr>
          </a:lstStyle>
          <a:p>
            <a:endParaRPr lang="ru-RU"/>
          </a:p>
        </p:txBody>
      </p:sp>
      <p:sp>
        <p:nvSpPr>
          <p:cNvPr id="4" name="Footer Placeholder 3"/>
          <p:cNvSpPr>
            <a:spLocks noGrp="1"/>
          </p:cNvSpPr>
          <p:nvPr>
            <p:ph type="ftr" sz="quarter" idx="11"/>
          </p:nvPr>
        </p:nvSpPr>
        <p:spPr/>
        <p:txBody>
          <a:bodyPr/>
          <a:lstStyle>
            <a:lvl1pPr>
              <a:defRPr/>
            </a:lvl1pPr>
          </a:lstStyle>
          <a:p>
            <a:endParaRPr lang="ru-RU"/>
          </a:p>
        </p:txBody>
      </p:sp>
      <p:sp>
        <p:nvSpPr>
          <p:cNvPr id="5" name="Slide Number Placeholder 4"/>
          <p:cNvSpPr>
            <a:spLocks noGrp="1"/>
          </p:cNvSpPr>
          <p:nvPr>
            <p:ph type="sldNum" sz="quarter" idx="12"/>
          </p:nvPr>
        </p:nvSpPr>
        <p:spPr/>
        <p:txBody>
          <a:bodyPr/>
          <a:lstStyle>
            <a:lvl1pPr>
              <a:defRPr/>
            </a:lvl1pPr>
          </a:lstStyle>
          <a:p>
            <a:fld id="{98CC6B45-BC41-49DB-B909-A54087C2A70F}" type="slidenum">
              <a:rPr lang="ru-RU"/>
              <a:pPr/>
              <a:t>‹#›</a:t>
            </a:fld>
            <a:endParaRPr lang="ru-RU"/>
          </a:p>
        </p:txBody>
      </p:sp>
    </p:spTree>
    <p:extLst>
      <p:ext uri="{BB962C8B-B14F-4D97-AF65-F5344CB8AC3E}">
        <p14:creationId xmlns:p14="http://schemas.microsoft.com/office/powerpoint/2010/main" val="5736599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p>
        </p:txBody>
      </p:sp>
      <p:sp>
        <p:nvSpPr>
          <p:cNvPr id="3" name="Footer Placeholder 2"/>
          <p:cNvSpPr>
            <a:spLocks noGrp="1"/>
          </p:cNvSpPr>
          <p:nvPr>
            <p:ph type="ftr" sz="quarter" idx="11"/>
          </p:nvPr>
        </p:nvSpPr>
        <p:spPr/>
        <p:txBody>
          <a:bodyPr/>
          <a:lstStyle>
            <a:lvl1pPr>
              <a:defRPr/>
            </a:lvl1pPr>
          </a:lstStyle>
          <a:p>
            <a:endParaRPr lang="ru-RU"/>
          </a:p>
        </p:txBody>
      </p:sp>
      <p:sp>
        <p:nvSpPr>
          <p:cNvPr id="4" name="Slide Number Placeholder 3"/>
          <p:cNvSpPr>
            <a:spLocks noGrp="1"/>
          </p:cNvSpPr>
          <p:nvPr>
            <p:ph type="sldNum" sz="quarter" idx="12"/>
          </p:nvPr>
        </p:nvSpPr>
        <p:spPr/>
        <p:txBody>
          <a:bodyPr/>
          <a:lstStyle>
            <a:lvl1pPr>
              <a:defRPr/>
            </a:lvl1pPr>
          </a:lstStyle>
          <a:p>
            <a:fld id="{99DE2E5E-0017-419F-AC7E-0F3B10388B1D}" type="slidenum">
              <a:rPr lang="ru-RU"/>
              <a:pPr/>
              <a:t>‹#›</a:t>
            </a:fld>
            <a:endParaRPr lang="ru-RU"/>
          </a:p>
        </p:txBody>
      </p:sp>
    </p:spTree>
    <p:extLst>
      <p:ext uri="{BB962C8B-B14F-4D97-AF65-F5344CB8AC3E}">
        <p14:creationId xmlns:p14="http://schemas.microsoft.com/office/powerpoint/2010/main" val="23403583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CE6A6D2C-B4B2-47E1-9BFD-890AA7BBD7D1}" type="slidenum">
              <a:rPr lang="ru-RU"/>
              <a:pPr/>
              <a:t>‹#›</a:t>
            </a:fld>
            <a:endParaRPr lang="ru-RU"/>
          </a:p>
        </p:txBody>
      </p:sp>
    </p:spTree>
    <p:extLst>
      <p:ext uri="{BB962C8B-B14F-4D97-AF65-F5344CB8AC3E}">
        <p14:creationId xmlns:p14="http://schemas.microsoft.com/office/powerpoint/2010/main" val="3639739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1/3/2022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22753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F64D99C3-E3C4-402D-B599-C9063248B44E}" type="slidenum">
              <a:rPr lang="ru-RU"/>
              <a:pPr/>
              <a:t>‹#›</a:t>
            </a:fld>
            <a:endParaRPr lang="ru-RU"/>
          </a:p>
        </p:txBody>
      </p:sp>
    </p:spTree>
    <p:extLst>
      <p:ext uri="{BB962C8B-B14F-4D97-AF65-F5344CB8AC3E}">
        <p14:creationId xmlns:p14="http://schemas.microsoft.com/office/powerpoint/2010/main" val="36739420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E96AED92-530D-4A65-95F8-68D01F3D594F}" type="slidenum">
              <a:rPr lang="ru-RU"/>
              <a:pPr/>
              <a:t>‹#›</a:t>
            </a:fld>
            <a:endParaRPr lang="ru-RU"/>
          </a:p>
        </p:txBody>
      </p:sp>
    </p:spTree>
    <p:extLst>
      <p:ext uri="{BB962C8B-B14F-4D97-AF65-F5344CB8AC3E}">
        <p14:creationId xmlns:p14="http://schemas.microsoft.com/office/powerpoint/2010/main" val="22468717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23917" y="274639"/>
            <a:ext cx="2258483" cy="5851525"/>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2544234" y="274639"/>
            <a:ext cx="6576484"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084B4165-36FB-413E-A740-94C8BF96DBB3}" type="slidenum">
              <a:rPr lang="ru-RU"/>
              <a:pPr/>
              <a:t>‹#›</a:t>
            </a:fld>
            <a:endParaRPr lang="ru-RU"/>
          </a:p>
        </p:txBody>
      </p:sp>
    </p:spTree>
    <p:extLst>
      <p:ext uri="{BB962C8B-B14F-4D97-AF65-F5344CB8AC3E}">
        <p14:creationId xmlns:p14="http://schemas.microsoft.com/office/powerpoint/2010/main" val="3344779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1/3/2022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1/3/2022</a:t>
            </a:fld>
            <a:endParaRPr lang="en-US" dirty="0"/>
          </a:p>
        </p:txBody>
      </p:sp>
      <p:sp>
        <p:nvSpPr>
          <p:cNvPr id="9" name="Footer Placeholder 8"/>
          <p:cNvSpPr>
            <a:spLocks noGrp="1"/>
          </p:cNvSpPr>
          <p:nvPr>
            <p:ph type="ftr" sz="quarter" idx="11"/>
          </p:nvPr>
        </p:nvSpPr>
        <p:spPr/>
        <p:txBody>
          <a:body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1/3/2022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58899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1/3/2022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1/3/2022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1/3/2022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1/3/2022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grayscl/>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1/3/2022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a:t>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grayscl/>
          </a:blip>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2544234" y="274638"/>
            <a:ext cx="9023351"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90467" name="Rectangle 3"/>
          <p:cNvSpPr>
            <a:spLocks noGrp="1" noChangeArrowheads="1"/>
          </p:cNvSpPr>
          <p:nvPr>
            <p:ph type="body" idx="1"/>
          </p:nvPr>
        </p:nvSpPr>
        <p:spPr bwMode="auto">
          <a:xfrm>
            <a:off x="2544234" y="1600201"/>
            <a:ext cx="903816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190468" name="Rectangle 4"/>
          <p:cNvSpPr>
            <a:spLocks noGrp="1" noChangeArrowheads="1"/>
          </p:cNvSpPr>
          <p:nvPr>
            <p:ph type="dt" sz="half" idx="2"/>
          </p:nvPr>
        </p:nvSpPr>
        <p:spPr bwMode="auto">
          <a:xfrm>
            <a:off x="609600" y="6453189"/>
            <a:ext cx="28448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b="0">
                <a:solidFill>
                  <a:schemeClr val="tx1"/>
                </a:solidFill>
                <a:latin typeface="Futura LT" pitchFamily="2" charset="0"/>
              </a:defRPr>
            </a:lvl1pPr>
          </a:lstStyle>
          <a:p>
            <a:endParaRPr lang="ru-RU"/>
          </a:p>
        </p:txBody>
      </p:sp>
      <p:sp>
        <p:nvSpPr>
          <p:cNvPr id="190469" name="Rectangle 5"/>
          <p:cNvSpPr>
            <a:spLocks noGrp="1" noChangeArrowheads="1"/>
          </p:cNvSpPr>
          <p:nvPr>
            <p:ph type="ftr" sz="quarter" idx="3"/>
          </p:nvPr>
        </p:nvSpPr>
        <p:spPr bwMode="auto">
          <a:xfrm>
            <a:off x="4165600" y="6453189"/>
            <a:ext cx="38608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b="0">
                <a:solidFill>
                  <a:schemeClr val="tx1"/>
                </a:solidFill>
                <a:latin typeface="Futura LT" pitchFamily="2" charset="0"/>
              </a:defRPr>
            </a:lvl1pPr>
          </a:lstStyle>
          <a:p>
            <a:endParaRPr lang="ru-RU"/>
          </a:p>
        </p:txBody>
      </p:sp>
      <p:sp>
        <p:nvSpPr>
          <p:cNvPr id="190470" name="Rectangle 6"/>
          <p:cNvSpPr>
            <a:spLocks noGrp="1" noChangeArrowheads="1"/>
          </p:cNvSpPr>
          <p:nvPr>
            <p:ph type="sldNum" sz="quarter" idx="4"/>
          </p:nvPr>
        </p:nvSpPr>
        <p:spPr bwMode="auto">
          <a:xfrm>
            <a:off x="8737600" y="6453189"/>
            <a:ext cx="28448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b="0">
                <a:solidFill>
                  <a:schemeClr val="tx1"/>
                </a:solidFill>
                <a:latin typeface="Futura LT" pitchFamily="2" charset="0"/>
              </a:defRPr>
            </a:lvl1pPr>
          </a:lstStyle>
          <a:p>
            <a:fld id="{ACF541CB-A922-4830-AE14-71E6DAC8E0FB}" type="slidenum">
              <a:rPr lang="ru-RU"/>
              <a:pPr/>
              <a:t>‹#›</a:t>
            </a:fld>
            <a:endParaRPr lang="ru-RU"/>
          </a:p>
        </p:txBody>
      </p:sp>
    </p:spTree>
    <p:extLst>
      <p:ext uri="{BB962C8B-B14F-4D97-AF65-F5344CB8AC3E}">
        <p14:creationId xmlns:p14="http://schemas.microsoft.com/office/powerpoint/2010/main" val="17932249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rtl="0" fontAlgn="base">
        <a:spcBef>
          <a:spcPct val="0"/>
        </a:spcBef>
        <a:spcAft>
          <a:spcPct val="0"/>
        </a:spcAft>
        <a:defRPr sz="3200">
          <a:solidFill>
            <a:srgbClr val="666666"/>
          </a:solidFill>
          <a:latin typeface="+mj-lt"/>
          <a:ea typeface="+mj-ea"/>
          <a:cs typeface="+mj-cs"/>
        </a:defRPr>
      </a:lvl1pPr>
      <a:lvl2pPr algn="l" rtl="0" fontAlgn="base">
        <a:spcBef>
          <a:spcPct val="0"/>
        </a:spcBef>
        <a:spcAft>
          <a:spcPct val="0"/>
        </a:spcAft>
        <a:defRPr sz="3200">
          <a:solidFill>
            <a:srgbClr val="666666"/>
          </a:solidFill>
          <a:latin typeface="Futura LT Book" pitchFamily="2" charset="0"/>
        </a:defRPr>
      </a:lvl2pPr>
      <a:lvl3pPr algn="l" rtl="0" fontAlgn="base">
        <a:spcBef>
          <a:spcPct val="0"/>
        </a:spcBef>
        <a:spcAft>
          <a:spcPct val="0"/>
        </a:spcAft>
        <a:defRPr sz="3200">
          <a:solidFill>
            <a:srgbClr val="666666"/>
          </a:solidFill>
          <a:latin typeface="Futura LT Book" pitchFamily="2" charset="0"/>
        </a:defRPr>
      </a:lvl3pPr>
      <a:lvl4pPr algn="l" rtl="0" fontAlgn="base">
        <a:spcBef>
          <a:spcPct val="0"/>
        </a:spcBef>
        <a:spcAft>
          <a:spcPct val="0"/>
        </a:spcAft>
        <a:defRPr sz="3200">
          <a:solidFill>
            <a:srgbClr val="666666"/>
          </a:solidFill>
          <a:latin typeface="Futura LT Book" pitchFamily="2" charset="0"/>
        </a:defRPr>
      </a:lvl4pPr>
      <a:lvl5pPr algn="l" rtl="0" fontAlgn="base">
        <a:spcBef>
          <a:spcPct val="0"/>
        </a:spcBef>
        <a:spcAft>
          <a:spcPct val="0"/>
        </a:spcAft>
        <a:defRPr sz="3200">
          <a:solidFill>
            <a:srgbClr val="666666"/>
          </a:solidFill>
          <a:latin typeface="Futura LT Book" pitchFamily="2" charset="0"/>
        </a:defRPr>
      </a:lvl5pPr>
      <a:lvl6pPr marL="457200" algn="l" rtl="0" fontAlgn="base">
        <a:spcBef>
          <a:spcPct val="0"/>
        </a:spcBef>
        <a:spcAft>
          <a:spcPct val="0"/>
        </a:spcAft>
        <a:defRPr sz="3200">
          <a:solidFill>
            <a:srgbClr val="666666"/>
          </a:solidFill>
          <a:latin typeface="Futura LT Book" pitchFamily="2" charset="0"/>
        </a:defRPr>
      </a:lvl6pPr>
      <a:lvl7pPr marL="914400" algn="l" rtl="0" fontAlgn="base">
        <a:spcBef>
          <a:spcPct val="0"/>
        </a:spcBef>
        <a:spcAft>
          <a:spcPct val="0"/>
        </a:spcAft>
        <a:defRPr sz="3200">
          <a:solidFill>
            <a:srgbClr val="666666"/>
          </a:solidFill>
          <a:latin typeface="Futura LT Book" pitchFamily="2" charset="0"/>
        </a:defRPr>
      </a:lvl7pPr>
      <a:lvl8pPr marL="1371600" algn="l" rtl="0" fontAlgn="base">
        <a:spcBef>
          <a:spcPct val="0"/>
        </a:spcBef>
        <a:spcAft>
          <a:spcPct val="0"/>
        </a:spcAft>
        <a:defRPr sz="3200">
          <a:solidFill>
            <a:srgbClr val="666666"/>
          </a:solidFill>
          <a:latin typeface="Futura LT Book" pitchFamily="2" charset="0"/>
        </a:defRPr>
      </a:lvl8pPr>
      <a:lvl9pPr marL="1828800" algn="l" rtl="0" fontAlgn="base">
        <a:spcBef>
          <a:spcPct val="0"/>
        </a:spcBef>
        <a:spcAft>
          <a:spcPct val="0"/>
        </a:spcAft>
        <a:defRPr sz="32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804672" y="1423851"/>
            <a:ext cx="4486656" cy="2401408"/>
          </a:xfrm>
          <a:noFill/>
          <a:ln>
            <a:solidFill>
              <a:schemeClr val="tx1"/>
            </a:solidFill>
          </a:ln>
          <a:effectLst>
            <a:glow rad="152400">
              <a:schemeClr val="tx1">
                <a:alpha val="13000"/>
              </a:schemeClr>
            </a:glow>
          </a:effectLst>
        </p:spPr>
        <p:txBody>
          <a:bodyPr>
            <a:normAutofit/>
          </a:bodyPr>
          <a:lstStyle/>
          <a:p>
            <a:r>
              <a:rPr lang="en-US" sz="3000" dirty="0">
                <a:solidFill>
                  <a:schemeClr val="tx1"/>
                </a:solidFill>
              </a:rPr>
              <a:t>Investment Strategy</a:t>
            </a:r>
            <a:br>
              <a:rPr lang="en-US" sz="3000" dirty="0">
                <a:solidFill>
                  <a:schemeClr val="tx1"/>
                </a:solidFill>
              </a:rPr>
            </a:br>
            <a:r>
              <a:rPr lang="en-US" sz="1800" dirty="0">
                <a:solidFill>
                  <a:schemeClr val="tx1"/>
                </a:solidFill>
              </a:rPr>
              <a:t>(Finance &amp; Risk Analytics)</a:t>
            </a:r>
            <a:endParaRPr lang="en-US" sz="3000" dirty="0">
              <a:solidFill>
                <a:schemeClr val="tx1"/>
              </a:solidFill>
            </a:endParaRP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04672" y="4490969"/>
            <a:ext cx="4486656" cy="1267295"/>
          </a:xfrm>
        </p:spPr>
        <p:txBody>
          <a:bodyPr>
            <a:normAutofit/>
          </a:bodyPr>
          <a:lstStyle/>
          <a:p>
            <a:pPr algn="l"/>
            <a:r>
              <a:rPr lang="en-US" sz="1800" dirty="0">
                <a:solidFill>
                  <a:schemeClr val="tx1"/>
                </a:solidFill>
              </a:rPr>
              <a:t>Clients: </a:t>
            </a:r>
          </a:p>
          <a:p>
            <a:pPr marL="285750" indent="-285750" algn="l">
              <a:buFontTx/>
              <a:buChar char="-"/>
            </a:pPr>
            <a:r>
              <a:rPr lang="en-US" sz="1800" dirty="0">
                <a:solidFill>
                  <a:schemeClr val="tx1"/>
                </a:solidFill>
              </a:rPr>
              <a:t>Mr. Patrick </a:t>
            </a:r>
            <a:r>
              <a:rPr lang="en-US" sz="1800" dirty="0" err="1">
                <a:solidFill>
                  <a:schemeClr val="tx1"/>
                </a:solidFill>
              </a:rPr>
              <a:t>Jyengar</a:t>
            </a:r>
            <a:endParaRPr lang="en-US" sz="1800" dirty="0">
              <a:solidFill>
                <a:schemeClr val="tx1"/>
              </a:solidFill>
            </a:endParaRPr>
          </a:p>
          <a:p>
            <a:pPr marL="285750" indent="-285750" algn="l">
              <a:buFontTx/>
              <a:buChar char="-"/>
            </a:pPr>
            <a:r>
              <a:rPr lang="en-US" sz="1800" dirty="0">
                <a:solidFill>
                  <a:schemeClr val="tx1"/>
                </a:solidFill>
              </a:rPr>
              <a:t>Mr. Peter </a:t>
            </a:r>
            <a:r>
              <a:rPr lang="en-US" sz="1800" dirty="0" err="1">
                <a:solidFill>
                  <a:schemeClr val="tx1"/>
                </a:solidFill>
              </a:rPr>
              <a:t>Jyengar</a:t>
            </a:r>
            <a:endParaRPr lang="en-US" sz="1800" dirty="0">
              <a:solidFill>
                <a:schemeClr val="tx1"/>
              </a:solidFill>
            </a:endParaRP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
        <p:nvSpPr>
          <p:cNvPr id="6" name="Subtitle 2">
            <a:extLst>
              <a:ext uri="{FF2B5EF4-FFF2-40B4-BE49-F238E27FC236}">
                <a16:creationId xmlns:a16="http://schemas.microsoft.com/office/drawing/2014/main" id="{EB25CE8D-6783-46F0-A19C-8E0BA957FACF}"/>
              </a:ext>
            </a:extLst>
          </p:cNvPr>
          <p:cNvSpPr txBox="1">
            <a:spLocks/>
          </p:cNvSpPr>
          <p:nvPr/>
        </p:nvSpPr>
        <p:spPr>
          <a:xfrm>
            <a:off x="8510015" y="6224155"/>
            <a:ext cx="4486656" cy="507390"/>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800" dirty="0">
                <a:solidFill>
                  <a:schemeClr val="tx1"/>
                </a:solidFill>
              </a:rPr>
              <a:t>Amara Wealth Management Pvt. Ltd.</a:t>
            </a:r>
          </a:p>
        </p:txBody>
      </p:sp>
    </p:spTree>
    <p:extLst>
      <p:ext uri="{BB962C8B-B14F-4D97-AF65-F5344CB8AC3E}">
        <p14:creationId xmlns:p14="http://schemas.microsoft.com/office/powerpoint/2010/main" val="83405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417096" y="2681103"/>
            <a:ext cx="3761872"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en-US" dirty="0">
                <a:solidFill>
                  <a:srgbClr val="FFFFFF"/>
                </a:solidFill>
              </a:rPr>
              <a:t>Portfolio Strategy &amp; </a:t>
            </a:r>
            <a:br>
              <a:rPr lang="en-US" dirty="0">
                <a:solidFill>
                  <a:srgbClr val="FFFFFF"/>
                </a:solidFill>
              </a:rPr>
            </a:br>
            <a:r>
              <a:rPr lang="en-US" dirty="0" err="1">
                <a:solidFill>
                  <a:srgbClr val="FFFFFF"/>
                </a:solidFill>
              </a:rPr>
              <a:t>REcommendatiON</a:t>
            </a:r>
            <a:endParaRPr lang="en-US" dirty="0">
              <a:solidFill>
                <a:srgbClr val="FFFFFF"/>
              </a:solidFill>
            </a:endParaRPr>
          </a:p>
        </p:txBody>
      </p:sp>
      <p:sp>
        <p:nvSpPr>
          <p:cNvPr id="7" name="TextBox 6">
            <a:extLst>
              <a:ext uri="{FF2B5EF4-FFF2-40B4-BE49-F238E27FC236}">
                <a16:creationId xmlns:a16="http://schemas.microsoft.com/office/drawing/2014/main" id="{9093FD6B-DC89-46D2-8E15-1B6111B37356}"/>
              </a:ext>
            </a:extLst>
          </p:cNvPr>
          <p:cNvSpPr txBox="1"/>
          <p:nvPr/>
        </p:nvSpPr>
        <p:spPr>
          <a:xfrm>
            <a:off x="5991726" y="453008"/>
            <a:ext cx="6096000" cy="369332"/>
          </a:xfrm>
          <a:prstGeom prst="rect">
            <a:avLst/>
          </a:prstGeom>
          <a:noFill/>
        </p:spPr>
        <p:txBody>
          <a:bodyPr wrap="square">
            <a:spAutoFit/>
          </a:bodyPr>
          <a:lstStyle/>
          <a:p>
            <a:pPr algn="l"/>
            <a:r>
              <a:rPr lang="en-US" b="1" i="0" dirty="0">
                <a:solidFill>
                  <a:srgbClr val="000000"/>
                </a:solidFill>
                <a:effectLst/>
                <a:latin typeface="Helvetica Neue"/>
              </a:rPr>
              <a:t>Top Stocks by Sharpe Ratio &amp; Beta</a:t>
            </a:r>
          </a:p>
        </p:txBody>
      </p:sp>
      <p:pic>
        <p:nvPicPr>
          <p:cNvPr id="5" name="Picture 4">
            <a:extLst>
              <a:ext uri="{FF2B5EF4-FFF2-40B4-BE49-F238E27FC236}">
                <a16:creationId xmlns:a16="http://schemas.microsoft.com/office/drawing/2014/main" id="{51137C64-443D-437F-BBF2-EB481DE6B70B}"/>
              </a:ext>
            </a:extLst>
          </p:cNvPr>
          <p:cNvPicPr>
            <a:picLocks noChangeAspect="1"/>
          </p:cNvPicPr>
          <p:nvPr/>
        </p:nvPicPr>
        <p:blipFill>
          <a:blip r:embed="rId3"/>
          <a:stretch>
            <a:fillRect/>
          </a:stretch>
        </p:blipFill>
        <p:spPr>
          <a:xfrm>
            <a:off x="4958457" y="3034030"/>
            <a:ext cx="6735115" cy="3248478"/>
          </a:xfrm>
          <a:prstGeom prst="rect">
            <a:avLst/>
          </a:prstGeom>
        </p:spPr>
      </p:pic>
      <p:sp>
        <p:nvSpPr>
          <p:cNvPr id="11" name="TextBox 10">
            <a:extLst>
              <a:ext uri="{FF2B5EF4-FFF2-40B4-BE49-F238E27FC236}">
                <a16:creationId xmlns:a16="http://schemas.microsoft.com/office/drawing/2014/main" id="{B36774BD-B9BE-4344-A505-01AAFE3538B3}"/>
              </a:ext>
            </a:extLst>
          </p:cNvPr>
          <p:cNvSpPr txBox="1"/>
          <p:nvPr/>
        </p:nvSpPr>
        <p:spPr>
          <a:xfrm>
            <a:off x="4958457" y="1056756"/>
            <a:ext cx="6735115" cy="1600438"/>
          </a:xfrm>
          <a:prstGeom prst="rect">
            <a:avLst/>
          </a:prstGeom>
          <a:noFill/>
        </p:spPr>
        <p:txBody>
          <a:bodyPr wrap="square">
            <a:spAutoFit/>
          </a:bodyPr>
          <a:lstStyle/>
          <a:p>
            <a:pPr marL="285750" indent="-285750" algn="l">
              <a:buFont typeface="Arial" panose="020B0604020202020204" pitchFamily="34" charset="0"/>
              <a:buChar char="•"/>
            </a:pPr>
            <a:r>
              <a:rPr lang="en-US" sz="1400" i="0" dirty="0">
                <a:solidFill>
                  <a:srgbClr val="000000"/>
                </a:solidFill>
                <a:effectLst/>
                <a:latin typeface="Helvetica Neue"/>
              </a:rPr>
              <a:t>On filtering the top 10 stocks based on the Sharpe Ratio and Beta, we see that all stocks from </a:t>
            </a:r>
            <a:r>
              <a:rPr lang="en-US" sz="1400" b="1" i="0" dirty="0">
                <a:solidFill>
                  <a:srgbClr val="000000"/>
                </a:solidFill>
                <a:effectLst/>
                <a:latin typeface="Helvetica Neue"/>
              </a:rPr>
              <a:t>Aviation sector </a:t>
            </a:r>
            <a:r>
              <a:rPr lang="en-US" sz="1400" i="0" dirty="0">
                <a:solidFill>
                  <a:srgbClr val="000000"/>
                </a:solidFill>
                <a:effectLst/>
                <a:latin typeface="Helvetica Neue"/>
              </a:rPr>
              <a:t>has been </a:t>
            </a:r>
            <a:r>
              <a:rPr lang="en-US" sz="1400" b="1" i="0" dirty="0">
                <a:solidFill>
                  <a:srgbClr val="000000"/>
                </a:solidFill>
                <a:effectLst/>
                <a:latin typeface="Helvetica Neue"/>
              </a:rPr>
              <a:t>filtered out</a:t>
            </a:r>
            <a:r>
              <a:rPr lang="en-US" sz="1400" i="0" dirty="0">
                <a:solidFill>
                  <a:srgbClr val="000000"/>
                </a:solidFill>
                <a:effectLst/>
                <a:latin typeface="Helvetica Neue"/>
              </a:rPr>
              <a:t>.</a:t>
            </a:r>
          </a:p>
          <a:p>
            <a:pPr marL="285750" indent="-285750" algn="l">
              <a:buFont typeface="Arial" panose="020B0604020202020204" pitchFamily="34" charset="0"/>
              <a:buChar char="•"/>
            </a:pPr>
            <a:r>
              <a:rPr lang="en-US" sz="1400" i="0" dirty="0">
                <a:solidFill>
                  <a:srgbClr val="000000"/>
                </a:solidFill>
                <a:effectLst/>
                <a:latin typeface="Helvetica Neue"/>
              </a:rPr>
              <a:t>As we are still in the middle of the pandemic and the it may take years for the travel industry to regain the pre-pandemic level of growth and performance, we'll skip the Aviation sector stocks.</a:t>
            </a:r>
          </a:p>
          <a:p>
            <a:pPr marL="285750" indent="-285750" algn="l">
              <a:buFont typeface="Arial" panose="020B0604020202020204" pitchFamily="34" charset="0"/>
              <a:buChar char="•"/>
            </a:pPr>
            <a:r>
              <a:rPr lang="en-US" sz="1400" dirty="0">
                <a:solidFill>
                  <a:srgbClr val="000000"/>
                </a:solidFill>
                <a:latin typeface="Helvetica Neue"/>
              </a:rPr>
              <a:t>Next we’ll review the different combination of these stocks to </a:t>
            </a:r>
            <a:r>
              <a:rPr lang="en-US" sz="1400" b="1" dirty="0">
                <a:solidFill>
                  <a:srgbClr val="000000"/>
                </a:solidFill>
                <a:latin typeface="Helvetica Neue"/>
              </a:rPr>
              <a:t>create the right portfolio based on the specified goals and active investment strategy</a:t>
            </a:r>
            <a:r>
              <a:rPr lang="en-US" sz="1400" dirty="0">
                <a:solidFill>
                  <a:srgbClr val="000000"/>
                </a:solidFill>
                <a:latin typeface="Helvetica Neue"/>
              </a:rPr>
              <a:t>. </a:t>
            </a:r>
            <a:endParaRPr lang="en-US" sz="1400" i="0" dirty="0">
              <a:solidFill>
                <a:srgbClr val="000000"/>
              </a:solidFill>
              <a:effectLst/>
              <a:latin typeface="Helvetica Neue"/>
            </a:endParaRPr>
          </a:p>
        </p:txBody>
      </p:sp>
    </p:spTree>
    <p:extLst>
      <p:ext uri="{BB962C8B-B14F-4D97-AF65-F5344CB8AC3E}">
        <p14:creationId xmlns:p14="http://schemas.microsoft.com/office/powerpoint/2010/main" val="4077717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defTabSz="914400" fontAlgn="base">
              <a:spcBef>
                <a:spcPct val="0"/>
              </a:spcBef>
              <a:spcAft>
                <a:spcPct val="0"/>
              </a:spcAft>
            </a:pPr>
            <a:fld id="{02DB650F-46D7-4FCA-9F0D-2790A4EF21D6}" type="slidenum">
              <a:rPr lang="ru-RU">
                <a:solidFill>
                  <a:srgbClr val="000000"/>
                </a:solidFill>
                <a:ea typeface="굴림" pitchFamily="34" charset="-127"/>
              </a:rPr>
              <a:pPr defTabSz="914400" fontAlgn="base">
                <a:spcBef>
                  <a:spcPct val="0"/>
                </a:spcBef>
                <a:spcAft>
                  <a:spcPct val="0"/>
                </a:spcAft>
              </a:pPr>
              <a:t>11</a:t>
            </a:fld>
            <a:endParaRPr lang="ru-RU">
              <a:solidFill>
                <a:srgbClr val="000000"/>
              </a:solidFill>
              <a:ea typeface="굴림" pitchFamily="34" charset="-127"/>
            </a:endParaRPr>
          </a:p>
        </p:txBody>
      </p:sp>
      <p:pic>
        <p:nvPicPr>
          <p:cNvPr id="5" name="Picture 4">
            <a:extLst>
              <a:ext uri="{FF2B5EF4-FFF2-40B4-BE49-F238E27FC236}">
                <a16:creationId xmlns:a16="http://schemas.microsoft.com/office/drawing/2014/main" id="{31C9631C-EC7E-476A-89A5-AFCCBCC31377}"/>
              </a:ext>
            </a:extLst>
          </p:cNvPr>
          <p:cNvPicPr>
            <a:picLocks noChangeAspect="1"/>
          </p:cNvPicPr>
          <p:nvPr/>
        </p:nvPicPr>
        <p:blipFill>
          <a:blip r:embed="rId3"/>
          <a:stretch>
            <a:fillRect/>
          </a:stretch>
        </p:blipFill>
        <p:spPr>
          <a:xfrm>
            <a:off x="2962158" y="2460187"/>
            <a:ext cx="8493676" cy="3667724"/>
          </a:xfrm>
          <a:prstGeom prst="rect">
            <a:avLst/>
          </a:prstGeom>
        </p:spPr>
      </p:pic>
      <p:sp>
        <p:nvSpPr>
          <p:cNvPr id="9" name="TextBox 8">
            <a:extLst>
              <a:ext uri="{FF2B5EF4-FFF2-40B4-BE49-F238E27FC236}">
                <a16:creationId xmlns:a16="http://schemas.microsoft.com/office/drawing/2014/main" id="{086B88B0-953F-4E1C-8433-35E56BECA5F9}"/>
              </a:ext>
            </a:extLst>
          </p:cNvPr>
          <p:cNvSpPr txBox="1"/>
          <p:nvPr/>
        </p:nvSpPr>
        <p:spPr>
          <a:xfrm>
            <a:off x="3925859" y="449807"/>
            <a:ext cx="6096000" cy="400110"/>
          </a:xfrm>
          <a:prstGeom prst="rect">
            <a:avLst/>
          </a:prstGeom>
          <a:noFill/>
        </p:spPr>
        <p:txBody>
          <a:bodyPr wrap="square">
            <a:spAutoFit/>
          </a:bodyPr>
          <a:lstStyle/>
          <a:p>
            <a:pPr algn="ctr"/>
            <a:r>
              <a:rPr lang="en-US" sz="2000" b="1" i="0" dirty="0">
                <a:solidFill>
                  <a:srgbClr val="000000"/>
                </a:solidFill>
                <a:effectLst/>
                <a:latin typeface="Helvetica Neue"/>
              </a:rPr>
              <a:t>Correlation Matrix</a:t>
            </a:r>
          </a:p>
        </p:txBody>
      </p:sp>
      <p:sp>
        <p:nvSpPr>
          <p:cNvPr id="10" name="TextBox 9">
            <a:extLst>
              <a:ext uri="{FF2B5EF4-FFF2-40B4-BE49-F238E27FC236}">
                <a16:creationId xmlns:a16="http://schemas.microsoft.com/office/drawing/2014/main" id="{7B65566C-1FE8-4813-ABB8-38060C6D13BA}"/>
              </a:ext>
            </a:extLst>
          </p:cNvPr>
          <p:cNvSpPr txBox="1"/>
          <p:nvPr/>
        </p:nvSpPr>
        <p:spPr>
          <a:xfrm>
            <a:off x="3818279" y="1087426"/>
            <a:ext cx="6735115" cy="830997"/>
          </a:xfrm>
          <a:prstGeom prst="rect">
            <a:avLst/>
          </a:prstGeom>
          <a:noFill/>
        </p:spPr>
        <p:txBody>
          <a:bodyPr wrap="square">
            <a:spAutoFit/>
          </a:bodyPr>
          <a:lstStyle/>
          <a:p>
            <a:pPr algn="l"/>
            <a:r>
              <a:rPr lang="en-US" sz="1600" i="0" dirty="0">
                <a:solidFill>
                  <a:srgbClr val="000000"/>
                </a:solidFill>
                <a:effectLst/>
                <a:latin typeface="Helvetica Neue"/>
              </a:rPr>
              <a:t>Correlation Matrix suggests that though there is slightly high correlation between stocks of the same sector, overall, the correlation is low between the top 10 stocks.</a:t>
            </a:r>
          </a:p>
        </p:txBody>
      </p:sp>
    </p:spTree>
    <p:extLst>
      <p:ext uri="{BB962C8B-B14F-4D97-AF65-F5344CB8AC3E}">
        <p14:creationId xmlns:p14="http://schemas.microsoft.com/office/powerpoint/2010/main" val="3241470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DF372-EFA4-43B0-8191-4CFC3C264FC2}"/>
              </a:ext>
            </a:extLst>
          </p:cNvPr>
          <p:cNvSpPr>
            <a:spLocks noGrp="1"/>
          </p:cNvSpPr>
          <p:nvPr>
            <p:ph type="title"/>
          </p:nvPr>
        </p:nvSpPr>
        <p:spPr>
          <a:xfrm>
            <a:off x="2921601" y="348093"/>
            <a:ext cx="7729728" cy="1188720"/>
          </a:xfrm>
        </p:spPr>
        <p:txBody>
          <a:bodyPr/>
          <a:lstStyle/>
          <a:p>
            <a:pPr algn="l"/>
            <a:r>
              <a:rPr lang="en-US" b="1" i="0" dirty="0">
                <a:solidFill>
                  <a:srgbClr val="000000"/>
                </a:solidFill>
                <a:effectLst/>
                <a:latin typeface="Helvetica Neue"/>
              </a:rPr>
              <a:t>Plotting growth of 100 USD investment in top 10 stocks</a:t>
            </a:r>
          </a:p>
        </p:txBody>
      </p:sp>
      <p:sp>
        <p:nvSpPr>
          <p:cNvPr id="7" name="Content Placeholder 6">
            <a:extLst>
              <a:ext uri="{FF2B5EF4-FFF2-40B4-BE49-F238E27FC236}">
                <a16:creationId xmlns:a16="http://schemas.microsoft.com/office/drawing/2014/main" id="{CB56FD53-074F-460E-967E-90E1DEB79166}"/>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98C3A0EB-3AC7-4C42-B147-C6DCEB6D7410}"/>
              </a:ext>
            </a:extLst>
          </p:cNvPr>
          <p:cNvPicPr>
            <a:picLocks noChangeAspect="1"/>
          </p:cNvPicPr>
          <p:nvPr/>
        </p:nvPicPr>
        <p:blipFill>
          <a:blip r:embed="rId2"/>
          <a:stretch>
            <a:fillRect/>
          </a:stretch>
        </p:blipFill>
        <p:spPr>
          <a:xfrm>
            <a:off x="2603131" y="2424131"/>
            <a:ext cx="8939527" cy="4213267"/>
          </a:xfrm>
          <a:prstGeom prst="rect">
            <a:avLst/>
          </a:prstGeom>
        </p:spPr>
      </p:pic>
      <p:sp>
        <p:nvSpPr>
          <p:cNvPr id="11" name="TextBox 10">
            <a:extLst>
              <a:ext uri="{FF2B5EF4-FFF2-40B4-BE49-F238E27FC236}">
                <a16:creationId xmlns:a16="http://schemas.microsoft.com/office/drawing/2014/main" id="{BAA850F0-A809-4008-87A4-FB0EA17FAF44}"/>
              </a:ext>
            </a:extLst>
          </p:cNvPr>
          <p:cNvSpPr txBox="1"/>
          <p:nvPr/>
        </p:nvSpPr>
        <p:spPr>
          <a:xfrm>
            <a:off x="2921600" y="1714714"/>
            <a:ext cx="8107183" cy="646331"/>
          </a:xfrm>
          <a:prstGeom prst="rect">
            <a:avLst/>
          </a:prstGeom>
          <a:noFill/>
        </p:spPr>
        <p:txBody>
          <a:bodyPr wrap="square">
            <a:spAutoFit/>
          </a:bodyPr>
          <a:lstStyle/>
          <a:p>
            <a:pPr algn="l"/>
            <a:r>
              <a:rPr lang="en-US" b="1" i="0" dirty="0">
                <a:solidFill>
                  <a:srgbClr val="000000"/>
                </a:solidFill>
                <a:effectLst/>
                <a:latin typeface="Helvetica Neue"/>
              </a:rPr>
              <a:t>100 USD in any of the top 10 stocks would have given a return of minimum 128 USD and maximum of 605 USD over the last 5 years</a:t>
            </a:r>
          </a:p>
        </p:txBody>
      </p:sp>
    </p:spTree>
    <p:extLst>
      <p:ext uri="{BB962C8B-B14F-4D97-AF65-F5344CB8AC3E}">
        <p14:creationId xmlns:p14="http://schemas.microsoft.com/office/powerpoint/2010/main" val="1252498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6182265" y="978776"/>
            <a:ext cx="4451773" cy="1174991"/>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a:solidFill>
                  <a:schemeClr val="bg1"/>
                </a:solidFill>
              </a:rPr>
              <a:t>Thank you</a:t>
            </a:r>
          </a:p>
        </p:txBody>
      </p:sp>
      <p:pic>
        <p:nvPicPr>
          <p:cNvPr id="4" name="Picture 3" descr="Hand with pen pointing at financial numb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sp>
        <p:nvSpPr>
          <p:cNvPr id="9" name="Title 1">
            <a:extLst>
              <a:ext uri="{FF2B5EF4-FFF2-40B4-BE49-F238E27FC236}">
                <a16:creationId xmlns:a16="http://schemas.microsoft.com/office/drawing/2014/main" id="{92BBDED8-0F8F-4CFE-9F68-62F2D4048D08}"/>
              </a:ext>
            </a:extLst>
          </p:cNvPr>
          <p:cNvSpPr txBox="1">
            <a:spLocks/>
          </p:cNvSpPr>
          <p:nvPr/>
        </p:nvSpPr>
        <p:spPr bwMode="black">
          <a:xfrm>
            <a:off x="4963885" y="246615"/>
            <a:ext cx="7124357" cy="1358250"/>
          </a:xfrm>
          <a:prstGeom prst="rect">
            <a:avLst/>
          </a:prstGeom>
          <a:solidFill>
            <a:srgbClr val="FFFFFF"/>
          </a:solidFill>
          <a:ln w="31750" cap="sq">
            <a:solidFill>
              <a:srgbClr val="404040"/>
            </a:solidFill>
            <a:miter lim="800000"/>
          </a:ln>
        </p:spPr>
        <p:txBody>
          <a:bodyPr vert="horz" lIns="182880" tIns="182880" rIns="182880" bIns="182880" rtlCol="0" anchor="ctr">
            <a:normAutofit fontScale="70000" lnSpcReduction="2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r>
              <a:rPr lang="en-US" dirty="0">
                <a:solidFill>
                  <a:srgbClr val="000000"/>
                </a:solidFill>
                <a:effectLst/>
                <a:latin typeface="Helvetica Neue"/>
              </a:rPr>
              <a:t>a </a:t>
            </a:r>
            <a:r>
              <a:rPr lang="en-US" b="1" dirty="0">
                <a:solidFill>
                  <a:srgbClr val="000000"/>
                </a:solidFill>
                <a:effectLst/>
                <a:latin typeface="Helvetica Neue"/>
              </a:rPr>
              <a:t>low-risk portfolio </a:t>
            </a:r>
            <a:r>
              <a:rPr lang="en-US" dirty="0">
                <a:solidFill>
                  <a:srgbClr val="000000"/>
                </a:solidFill>
                <a:effectLst/>
                <a:latin typeface="Helvetica Neue"/>
              </a:rPr>
              <a:t>for </a:t>
            </a:r>
          </a:p>
          <a:p>
            <a:pPr algn="l"/>
            <a:r>
              <a:rPr lang="en-US" b="1" dirty="0">
                <a:solidFill>
                  <a:srgbClr val="000000"/>
                </a:solidFill>
                <a:effectLst/>
                <a:latin typeface="Helvetica Neue"/>
              </a:rPr>
              <a:t>Mr. Patrick </a:t>
            </a:r>
            <a:r>
              <a:rPr lang="en-US" b="1" dirty="0" err="1">
                <a:solidFill>
                  <a:srgbClr val="000000"/>
                </a:solidFill>
                <a:effectLst/>
                <a:latin typeface="Helvetica Neue"/>
              </a:rPr>
              <a:t>Jyengar</a:t>
            </a:r>
            <a:r>
              <a:rPr lang="en-US" b="1" dirty="0">
                <a:solidFill>
                  <a:srgbClr val="000000"/>
                </a:solidFill>
                <a:effectLst/>
                <a:latin typeface="Helvetica Neue"/>
              </a:rPr>
              <a:t> </a:t>
            </a:r>
          </a:p>
          <a:p>
            <a:pPr algn="l"/>
            <a:endParaRPr lang="en-US" dirty="0">
              <a:solidFill>
                <a:srgbClr val="000000"/>
              </a:solidFill>
              <a:effectLst/>
              <a:latin typeface="Helvetica Neue"/>
            </a:endParaRPr>
          </a:p>
          <a:p>
            <a:pPr algn="l"/>
            <a:r>
              <a:rPr lang="en-US" sz="2300" dirty="0">
                <a:solidFill>
                  <a:srgbClr val="000000"/>
                </a:solidFill>
                <a:effectLst/>
                <a:latin typeface="Helvetica Neue"/>
              </a:rPr>
              <a:t>(includes stocks with lower annualized risk and Beta)</a:t>
            </a:r>
          </a:p>
        </p:txBody>
      </p:sp>
      <p:pic>
        <p:nvPicPr>
          <p:cNvPr id="2050" name="Picture 2">
            <a:extLst>
              <a:ext uri="{FF2B5EF4-FFF2-40B4-BE49-F238E27FC236}">
                <a16:creationId xmlns:a16="http://schemas.microsoft.com/office/drawing/2014/main" id="{8E94FA11-6B47-4CDE-BE6B-5986A03DC9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5972" y="2153767"/>
            <a:ext cx="7124357" cy="201506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0EF9AC6-CC54-44A9-B5CC-D17ECFFDC3C9}"/>
              </a:ext>
            </a:extLst>
          </p:cNvPr>
          <p:cNvSpPr txBox="1"/>
          <p:nvPr/>
        </p:nvSpPr>
        <p:spPr>
          <a:xfrm>
            <a:off x="4904928" y="4368902"/>
            <a:ext cx="7006444" cy="2246769"/>
          </a:xfrm>
          <a:prstGeom prst="rect">
            <a:avLst/>
          </a:prstGeom>
          <a:noFill/>
        </p:spPr>
        <p:txBody>
          <a:bodyPr wrap="square">
            <a:spAutoFit/>
          </a:bodyPr>
          <a:lstStyle/>
          <a:p>
            <a:pPr algn="l"/>
            <a:r>
              <a:rPr lang="en-US" sz="1400" b="1" dirty="0">
                <a:solidFill>
                  <a:srgbClr val="000000"/>
                </a:solidFill>
                <a:latin typeface="Helvetica Neue"/>
              </a:rPr>
              <a:t>A</a:t>
            </a:r>
            <a:r>
              <a:rPr lang="en-US" sz="1400" b="1" i="0" dirty="0">
                <a:solidFill>
                  <a:srgbClr val="000000"/>
                </a:solidFill>
                <a:effectLst/>
                <a:latin typeface="Helvetica Neue"/>
              </a:rPr>
              <a:t>fter reviewing 3 different combinations of low-risk stock portfolio, we'll choose the following stocks of equal weightage to meet Patrick's target of 2x return on his investment –</a:t>
            </a:r>
          </a:p>
          <a:p>
            <a:pPr algn="l"/>
            <a:endParaRPr lang="en-US" sz="1400" i="0" dirty="0">
              <a:solidFill>
                <a:srgbClr val="000000"/>
              </a:solidFill>
              <a:effectLst/>
              <a:latin typeface="Helvetica Neue"/>
            </a:endParaRPr>
          </a:p>
          <a:p>
            <a:pPr algn="l"/>
            <a:r>
              <a:rPr lang="en-US" sz="1400" i="0" dirty="0">
                <a:solidFill>
                  <a:srgbClr val="000000"/>
                </a:solidFill>
                <a:effectLst/>
                <a:latin typeface="Helvetica Neue"/>
              </a:rPr>
              <a:t>1. Merck &amp; Co (MRK)</a:t>
            </a:r>
          </a:p>
          <a:p>
            <a:pPr algn="l"/>
            <a:r>
              <a:rPr lang="en-US" sz="1400" i="0" dirty="0">
                <a:solidFill>
                  <a:srgbClr val="000000"/>
                </a:solidFill>
                <a:effectLst/>
                <a:latin typeface="Helvetica Neue"/>
              </a:rPr>
              <a:t>2. Johnson &amp; Johnson (JNJ)</a:t>
            </a:r>
          </a:p>
          <a:p>
            <a:pPr algn="l"/>
            <a:r>
              <a:rPr lang="en-US" sz="1400" i="0" dirty="0">
                <a:solidFill>
                  <a:srgbClr val="000000"/>
                </a:solidFill>
                <a:effectLst/>
                <a:latin typeface="Helvetica Neue"/>
              </a:rPr>
              <a:t>3. Roche Holding (RHHBY)</a:t>
            </a:r>
          </a:p>
          <a:p>
            <a:pPr algn="l"/>
            <a:r>
              <a:rPr lang="en-US" sz="1400" i="0" dirty="0">
                <a:solidFill>
                  <a:srgbClr val="000000"/>
                </a:solidFill>
                <a:effectLst/>
                <a:latin typeface="Helvetica Neue"/>
              </a:rPr>
              <a:t>4. Microsoft (MSFT)</a:t>
            </a:r>
          </a:p>
          <a:p>
            <a:pPr algn="l"/>
            <a:r>
              <a:rPr lang="en-US" sz="1400" i="0" dirty="0">
                <a:solidFill>
                  <a:srgbClr val="000000"/>
                </a:solidFill>
                <a:effectLst/>
                <a:latin typeface="Helvetica Neue"/>
              </a:rPr>
              <a:t>5. Google (GOOG)</a:t>
            </a:r>
          </a:p>
          <a:p>
            <a:pPr algn="l"/>
            <a:r>
              <a:rPr lang="en-US" sz="1400" i="0" dirty="0">
                <a:solidFill>
                  <a:srgbClr val="000000"/>
                </a:solidFill>
                <a:effectLst/>
                <a:latin typeface="Helvetica Neue"/>
              </a:rPr>
              <a:t>6. Morgan Stanley (MS)</a:t>
            </a:r>
          </a:p>
        </p:txBody>
      </p:sp>
    </p:spTree>
    <p:extLst>
      <p:ext uri="{BB962C8B-B14F-4D97-AF65-F5344CB8AC3E}">
        <p14:creationId xmlns:p14="http://schemas.microsoft.com/office/powerpoint/2010/main" val="2673849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6182265" y="978776"/>
            <a:ext cx="4451773" cy="1174991"/>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a:solidFill>
                  <a:schemeClr val="bg1"/>
                </a:solidFill>
              </a:rPr>
              <a:t>Thank you</a:t>
            </a:r>
          </a:p>
        </p:txBody>
      </p:sp>
      <p:pic>
        <p:nvPicPr>
          <p:cNvPr id="4" name="Picture 3" descr="Hand with pen pointing at financial numb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sp>
        <p:nvSpPr>
          <p:cNvPr id="9" name="Title 1">
            <a:extLst>
              <a:ext uri="{FF2B5EF4-FFF2-40B4-BE49-F238E27FC236}">
                <a16:creationId xmlns:a16="http://schemas.microsoft.com/office/drawing/2014/main" id="{92BBDED8-0F8F-4CFE-9F68-62F2D4048D08}"/>
              </a:ext>
            </a:extLst>
          </p:cNvPr>
          <p:cNvSpPr txBox="1">
            <a:spLocks/>
          </p:cNvSpPr>
          <p:nvPr/>
        </p:nvSpPr>
        <p:spPr bwMode="black">
          <a:xfrm>
            <a:off x="4963885" y="246615"/>
            <a:ext cx="7124357" cy="1358250"/>
          </a:xfrm>
          <a:prstGeom prst="rect">
            <a:avLst/>
          </a:prstGeom>
          <a:solidFill>
            <a:srgbClr val="FFFFFF"/>
          </a:solidFill>
          <a:ln w="31750" cap="sq">
            <a:solidFill>
              <a:srgbClr val="404040"/>
            </a:solidFill>
            <a:miter lim="800000"/>
          </a:ln>
        </p:spPr>
        <p:txBody>
          <a:bodyPr vert="horz" lIns="182880" tIns="182880" rIns="182880" bIns="182880" rtlCol="0" anchor="ctr">
            <a:normAutofit fontScale="70000" lnSpcReduction="2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r>
              <a:rPr lang="en-US" i="0" dirty="0">
                <a:solidFill>
                  <a:srgbClr val="000000"/>
                </a:solidFill>
                <a:effectLst/>
                <a:latin typeface="Helvetica Neue"/>
              </a:rPr>
              <a:t>a</a:t>
            </a:r>
            <a:r>
              <a:rPr lang="en-US" b="1" i="0" dirty="0">
                <a:solidFill>
                  <a:srgbClr val="000000"/>
                </a:solidFill>
                <a:effectLst/>
                <a:latin typeface="Helvetica Neue"/>
              </a:rPr>
              <a:t> High-Returns </a:t>
            </a:r>
            <a:r>
              <a:rPr lang="en-US" i="0" dirty="0">
                <a:solidFill>
                  <a:srgbClr val="000000"/>
                </a:solidFill>
                <a:effectLst/>
                <a:latin typeface="Helvetica Neue"/>
              </a:rPr>
              <a:t>portfolio for </a:t>
            </a:r>
          </a:p>
          <a:p>
            <a:pPr algn="l"/>
            <a:r>
              <a:rPr lang="en-US" b="1" i="0" dirty="0">
                <a:solidFill>
                  <a:srgbClr val="000000"/>
                </a:solidFill>
                <a:effectLst/>
                <a:latin typeface="Helvetica Neue"/>
              </a:rPr>
              <a:t>Mr. Peter </a:t>
            </a:r>
            <a:r>
              <a:rPr lang="en-US" b="1" i="0" dirty="0" err="1">
                <a:solidFill>
                  <a:srgbClr val="000000"/>
                </a:solidFill>
                <a:effectLst/>
                <a:latin typeface="Helvetica Neue"/>
              </a:rPr>
              <a:t>Jyengar</a:t>
            </a:r>
            <a:r>
              <a:rPr lang="en-US" b="1" i="0" dirty="0">
                <a:solidFill>
                  <a:srgbClr val="000000"/>
                </a:solidFill>
                <a:effectLst/>
                <a:latin typeface="Helvetica Neue"/>
              </a:rPr>
              <a:t> </a:t>
            </a:r>
          </a:p>
          <a:p>
            <a:pPr algn="l"/>
            <a:endParaRPr lang="en-US" i="0" dirty="0">
              <a:solidFill>
                <a:srgbClr val="000000"/>
              </a:solidFill>
              <a:effectLst/>
              <a:latin typeface="Helvetica Neue"/>
            </a:endParaRPr>
          </a:p>
          <a:p>
            <a:pPr algn="l"/>
            <a:r>
              <a:rPr lang="en-US" sz="2300" i="0" dirty="0">
                <a:solidFill>
                  <a:srgbClr val="000000"/>
                </a:solidFill>
                <a:effectLst/>
                <a:latin typeface="Helvetica Neue"/>
              </a:rPr>
              <a:t>(includes stocks with high-margin returns)</a:t>
            </a:r>
          </a:p>
        </p:txBody>
      </p:sp>
      <p:sp>
        <p:nvSpPr>
          <p:cNvPr id="12" name="TextBox 11">
            <a:extLst>
              <a:ext uri="{FF2B5EF4-FFF2-40B4-BE49-F238E27FC236}">
                <a16:creationId xmlns:a16="http://schemas.microsoft.com/office/drawing/2014/main" id="{D0EF9AC6-CC54-44A9-B5CC-D17ECFFDC3C9}"/>
              </a:ext>
            </a:extLst>
          </p:cNvPr>
          <p:cNvSpPr txBox="1"/>
          <p:nvPr/>
        </p:nvSpPr>
        <p:spPr>
          <a:xfrm>
            <a:off x="4904928" y="4172959"/>
            <a:ext cx="7006444" cy="2462213"/>
          </a:xfrm>
          <a:prstGeom prst="rect">
            <a:avLst/>
          </a:prstGeom>
          <a:noFill/>
        </p:spPr>
        <p:txBody>
          <a:bodyPr wrap="square">
            <a:spAutoFit/>
          </a:bodyPr>
          <a:lstStyle/>
          <a:p>
            <a:pPr algn="l"/>
            <a:r>
              <a:rPr lang="en-US" sz="1400" b="1" dirty="0">
                <a:solidFill>
                  <a:srgbClr val="000000"/>
                </a:solidFill>
                <a:latin typeface="Helvetica Neue"/>
              </a:rPr>
              <a:t>After reviewing 3 different combinations of high return stock portfolio, we'll choose the following stocks of equal weightage to meet Patrick's target of high margin returns on his investment, while making sure the portfolio is well diversified –</a:t>
            </a:r>
          </a:p>
          <a:p>
            <a:pPr algn="l"/>
            <a:endParaRPr lang="en-US" sz="1400" b="1" dirty="0">
              <a:solidFill>
                <a:srgbClr val="000000"/>
              </a:solidFill>
              <a:latin typeface="Helvetica Neue"/>
            </a:endParaRPr>
          </a:p>
          <a:p>
            <a:pPr algn="l"/>
            <a:r>
              <a:rPr lang="en-US" sz="1400" dirty="0">
                <a:solidFill>
                  <a:srgbClr val="000000"/>
                </a:solidFill>
                <a:latin typeface="Helvetica Neue"/>
              </a:rPr>
              <a:t>1. Merck &amp; Co (MRK)</a:t>
            </a:r>
          </a:p>
          <a:p>
            <a:pPr algn="l"/>
            <a:r>
              <a:rPr lang="en-US" sz="1400" dirty="0">
                <a:solidFill>
                  <a:srgbClr val="000000"/>
                </a:solidFill>
                <a:latin typeface="Helvetica Neue"/>
              </a:rPr>
              <a:t>2. United Health Group (UNH)</a:t>
            </a:r>
          </a:p>
          <a:p>
            <a:pPr algn="l"/>
            <a:r>
              <a:rPr lang="en-US" sz="1400" dirty="0">
                <a:solidFill>
                  <a:srgbClr val="000000"/>
                </a:solidFill>
                <a:latin typeface="Helvetica Neue"/>
              </a:rPr>
              <a:t>3. Apple (AAPL)</a:t>
            </a:r>
          </a:p>
          <a:p>
            <a:pPr algn="l"/>
            <a:r>
              <a:rPr lang="en-US" sz="1400" dirty="0">
                <a:solidFill>
                  <a:srgbClr val="000000"/>
                </a:solidFill>
                <a:latin typeface="Helvetica Neue"/>
              </a:rPr>
              <a:t>4. Microsoft (MSFT)</a:t>
            </a:r>
          </a:p>
          <a:p>
            <a:pPr algn="l"/>
            <a:r>
              <a:rPr lang="en-US" sz="1400" dirty="0">
                <a:solidFill>
                  <a:srgbClr val="000000"/>
                </a:solidFill>
                <a:latin typeface="Helvetica Neue"/>
              </a:rPr>
              <a:t>5. Amazon (AMZN</a:t>
            </a:r>
          </a:p>
          <a:p>
            <a:pPr algn="l"/>
            <a:r>
              <a:rPr lang="en-US" sz="1400" dirty="0">
                <a:solidFill>
                  <a:srgbClr val="000000"/>
                </a:solidFill>
                <a:latin typeface="Helvetica Neue"/>
              </a:rPr>
              <a:t>6. Morgan Stanley (MS)</a:t>
            </a:r>
            <a:endParaRPr lang="en-US" sz="1400" i="0" dirty="0">
              <a:solidFill>
                <a:srgbClr val="000000"/>
              </a:solidFill>
              <a:effectLst/>
              <a:latin typeface="Helvetica Neue"/>
            </a:endParaRPr>
          </a:p>
        </p:txBody>
      </p:sp>
      <p:pic>
        <p:nvPicPr>
          <p:cNvPr id="3074" name="Picture 2">
            <a:extLst>
              <a:ext uri="{FF2B5EF4-FFF2-40B4-BE49-F238E27FC236}">
                <a16:creationId xmlns:a16="http://schemas.microsoft.com/office/drawing/2014/main" id="{86CC5572-F7EC-4EB2-B322-A458E4B684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4928" y="2015333"/>
            <a:ext cx="7183314"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566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417096" y="2681103"/>
            <a:ext cx="3761872"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a:solidFill>
                  <a:srgbClr val="FFFFFF"/>
                </a:solidFill>
              </a:rPr>
              <a:t>Thank You!</a:t>
            </a:r>
          </a:p>
        </p:txBody>
      </p:sp>
      <p:sp>
        <p:nvSpPr>
          <p:cNvPr id="8" name="Subtitle 2">
            <a:extLst>
              <a:ext uri="{FF2B5EF4-FFF2-40B4-BE49-F238E27FC236}">
                <a16:creationId xmlns:a16="http://schemas.microsoft.com/office/drawing/2014/main" id="{0EDFAB70-A6DC-49EA-B4D6-42ECDF0C73F8}"/>
              </a:ext>
            </a:extLst>
          </p:cNvPr>
          <p:cNvSpPr txBox="1">
            <a:spLocks/>
          </p:cNvSpPr>
          <p:nvPr/>
        </p:nvSpPr>
        <p:spPr>
          <a:xfrm>
            <a:off x="7952791" y="6150002"/>
            <a:ext cx="4486656" cy="507390"/>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800" dirty="0">
                <a:solidFill>
                  <a:schemeClr val="tx1"/>
                </a:solidFill>
              </a:rPr>
              <a:t>Amara Wealth Management Pvt. Ltd.</a:t>
            </a:r>
          </a:p>
        </p:txBody>
      </p:sp>
    </p:spTree>
    <p:extLst>
      <p:ext uri="{BB962C8B-B14F-4D97-AF65-F5344CB8AC3E}">
        <p14:creationId xmlns:p14="http://schemas.microsoft.com/office/powerpoint/2010/main" val="3843413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and with pen pointing at financial numb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sp>
        <p:nvSpPr>
          <p:cNvPr id="6" name="Title 5">
            <a:extLst>
              <a:ext uri="{FF2B5EF4-FFF2-40B4-BE49-F238E27FC236}">
                <a16:creationId xmlns:a16="http://schemas.microsoft.com/office/drawing/2014/main" id="{1E4EB52B-AE4C-4F6C-BEEE-14FEAED5B78B}"/>
              </a:ext>
            </a:extLst>
          </p:cNvPr>
          <p:cNvSpPr>
            <a:spLocks noGrp="1"/>
          </p:cNvSpPr>
          <p:nvPr>
            <p:ph type="title"/>
          </p:nvPr>
        </p:nvSpPr>
        <p:spPr>
          <a:xfrm>
            <a:off x="5340925" y="1390719"/>
            <a:ext cx="6438345" cy="3835908"/>
          </a:xfrm>
        </p:spPr>
        <p:txBody>
          <a:bodyPr>
            <a:normAutofit/>
          </a:bodyPr>
          <a:lstStyle/>
          <a:p>
            <a:r>
              <a:rPr lang="en-US" b="0" i="0" dirty="0">
                <a:solidFill>
                  <a:srgbClr val="000000"/>
                </a:solidFill>
                <a:effectLst/>
                <a:latin typeface="Lato" panose="020F0502020204030203" pitchFamily="34" charset="0"/>
              </a:rPr>
              <a:t>“Compound interest is the eighth wonder of the world. He who understands it, earns it. He who doesn’t, pays it.” – Albert Einstein</a:t>
            </a:r>
            <a:endParaRPr lang="en-US" dirty="0"/>
          </a:p>
        </p:txBody>
      </p:sp>
    </p:spTree>
    <p:extLst>
      <p:ext uri="{BB962C8B-B14F-4D97-AF65-F5344CB8AC3E}">
        <p14:creationId xmlns:p14="http://schemas.microsoft.com/office/powerpoint/2010/main" val="1782410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363974" cy="1495794"/>
          </a:xfrm>
          <a:noFill/>
          <a:ln>
            <a:solidFill>
              <a:schemeClr val="bg1"/>
            </a:solidFill>
          </a:ln>
          <a:effectLst>
            <a:glow rad="152400">
              <a:schemeClr val="bg1">
                <a:alpha val="13000"/>
              </a:schemeClr>
            </a:glow>
          </a:effectLst>
        </p:spPr>
        <p:txBody>
          <a:bodyPr wrap="square">
            <a:normAutofit/>
          </a:bodyPr>
          <a:lstStyle/>
          <a:p>
            <a:r>
              <a:rPr lang="en-US" dirty="0">
                <a:solidFill>
                  <a:schemeClr val="bg1"/>
                </a:solidFill>
              </a:rPr>
              <a:t>Agenda</a:t>
            </a:r>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graphicFrame>
        <p:nvGraphicFramePr>
          <p:cNvPr id="5" name="Content Placeholder 2" descr="Icon Bullets">
            <a:extLst>
              <a:ext uri="{FF2B5EF4-FFF2-40B4-BE49-F238E27FC236}">
                <a16:creationId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2090105776"/>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24314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defTabSz="914400" fontAlgn="base">
              <a:spcBef>
                <a:spcPct val="0"/>
              </a:spcBef>
              <a:spcAft>
                <a:spcPct val="0"/>
              </a:spcAft>
            </a:pPr>
            <a:fld id="{02DB650F-46D7-4FCA-9F0D-2790A4EF21D6}" type="slidenum">
              <a:rPr lang="ru-RU">
                <a:solidFill>
                  <a:srgbClr val="000000"/>
                </a:solidFill>
                <a:ea typeface="굴림" pitchFamily="34" charset="-127"/>
              </a:rPr>
              <a:pPr defTabSz="914400" fontAlgn="base">
                <a:spcBef>
                  <a:spcPct val="0"/>
                </a:spcBef>
                <a:spcAft>
                  <a:spcPct val="0"/>
                </a:spcAft>
              </a:pPr>
              <a:t>4</a:t>
            </a:fld>
            <a:endParaRPr lang="ru-RU">
              <a:solidFill>
                <a:srgbClr val="000000"/>
              </a:solidFill>
              <a:ea typeface="굴림" pitchFamily="34" charset="-127"/>
            </a:endParaRPr>
          </a:p>
        </p:txBody>
      </p:sp>
      <p:pic>
        <p:nvPicPr>
          <p:cNvPr id="7" name="Content Placeholder 6">
            <a:extLst>
              <a:ext uri="{FF2B5EF4-FFF2-40B4-BE49-F238E27FC236}">
                <a16:creationId xmlns:a16="http://schemas.microsoft.com/office/drawing/2014/main" id="{8D129D03-CA6E-4867-BE60-132B7E512629}"/>
              </a:ext>
            </a:extLst>
          </p:cNvPr>
          <p:cNvPicPr>
            <a:picLocks noGrp="1" noChangeAspect="1"/>
          </p:cNvPicPr>
          <p:nvPr>
            <p:ph idx="1"/>
          </p:nvPr>
        </p:nvPicPr>
        <p:blipFill>
          <a:blip r:embed="rId3"/>
          <a:stretch>
            <a:fillRect/>
          </a:stretch>
        </p:blipFill>
        <p:spPr>
          <a:xfrm>
            <a:off x="2529948" y="2237219"/>
            <a:ext cx="9037637" cy="4484257"/>
          </a:xfrm>
          <a:prstGeom prst="rect">
            <a:avLst/>
          </a:prstGeom>
        </p:spPr>
      </p:pic>
      <p:sp>
        <p:nvSpPr>
          <p:cNvPr id="8" name="Title 1">
            <a:extLst>
              <a:ext uri="{FF2B5EF4-FFF2-40B4-BE49-F238E27FC236}">
                <a16:creationId xmlns:a16="http://schemas.microsoft.com/office/drawing/2014/main" id="{34CFF403-B96F-4876-ADF2-BA4C5C5015B2}"/>
              </a:ext>
            </a:extLst>
          </p:cNvPr>
          <p:cNvSpPr>
            <a:spLocks noGrp="1"/>
          </p:cNvSpPr>
          <p:nvPr>
            <p:ph type="title"/>
          </p:nvPr>
        </p:nvSpPr>
        <p:spPr>
          <a:xfrm>
            <a:off x="2544762" y="274637"/>
            <a:ext cx="9466615" cy="1962581"/>
          </a:xfrm>
        </p:spPr>
        <p:txBody>
          <a:bodyPr vert="horz" lIns="274320" tIns="182880" rIns="274320" bIns="182880" rtlCol="0" anchor="ctr" anchorCtr="1">
            <a:noAutofit/>
          </a:bodyPr>
          <a:lstStyle/>
          <a:p>
            <a:r>
              <a:rPr lang="en-US" sz="2800" dirty="0"/>
              <a:t>Historical Market Overview</a:t>
            </a:r>
            <a:br>
              <a:rPr lang="en-US" sz="2800" dirty="0"/>
            </a:br>
            <a:r>
              <a:rPr lang="en-US" sz="2000" dirty="0"/>
              <a:t>(5 years)</a:t>
            </a:r>
            <a:br>
              <a:rPr lang="en-US" sz="2000" dirty="0"/>
            </a:br>
            <a:br>
              <a:rPr lang="en-US" sz="2000" dirty="0"/>
            </a:br>
            <a:r>
              <a:rPr lang="en-US" sz="1800" dirty="0"/>
              <a:t>- The overall market saw an uptrend from q4 2015 to q3 2018</a:t>
            </a:r>
            <a:br>
              <a:rPr lang="en-US" sz="1800" dirty="0"/>
            </a:br>
            <a:r>
              <a:rPr lang="en-US" sz="1800" dirty="0"/>
              <a:t>- Primarily Due to US-China trade war, q4 2018 to q2 2019 had a slump</a:t>
            </a:r>
            <a:br>
              <a:rPr lang="en-US" sz="1800" dirty="0"/>
            </a:br>
            <a:r>
              <a:rPr lang="en-US" sz="1800" dirty="0"/>
              <a:t>- Market crashed from Feb 2020 due to pandemic induced economy slowdown</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defTabSz="914400" fontAlgn="base">
              <a:spcBef>
                <a:spcPct val="0"/>
              </a:spcBef>
              <a:spcAft>
                <a:spcPct val="0"/>
              </a:spcAft>
            </a:pPr>
            <a:fld id="{02DB650F-46D7-4FCA-9F0D-2790A4EF21D6}" type="slidenum">
              <a:rPr lang="ru-RU">
                <a:solidFill>
                  <a:srgbClr val="000000"/>
                </a:solidFill>
                <a:ea typeface="굴림" pitchFamily="34" charset="-127"/>
              </a:rPr>
              <a:pPr defTabSz="914400" fontAlgn="base">
                <a:spcBef>
                  <a:spcPct val="0"/>
                </a:spcBef>
                <a:spcAft>
                  <a:spcPct val="0"/>
                </a:spcAft>
              </a:pPr>
              <a:t>5</a:t>
            </a:fld>
            <a:endParaRPr lang="ru-RU">
              <a:solidFill>
                <a:srgbClr val="000000"/>
              </a:solidFill>
              <a:ea typeface="굴림" pitchFamily="34" charset="-127"/>
            </a:endParaRPr>
          </a:p>
        </p:txBody>
      </p:sp>
      <p:sp>
        <p:nvSpPr>
          <p:cNvPr id="8" name="Title 1">
            <a:extLst>
              <a:ext uri="{FF2B5EF4-FFF2-40B4-BE49-F238E27FC236}">
                <a16:creationId xmlns:a16="http://schemas.microsoft.com/office/drawing/2014/main" id="{34CFF403-B96F-4876-ADF2-BA4C5C5015B2}"/>
              </a:ext>
            </a:extLst>
          </p:cNvPr>
          <p:cNvSpPr>
            <a:spLocks noGrp="1"/>
          </p:cNvSpPr>
          <p:nvPr>
            <p:ph type="title"/>
          </p:nvPr>
        </p:nvSpPr>
        <p:spPr>
          <a:xfrm>
            <a:off x="2544762" y="351513"/>
            <a:ext cx="9647238" cy="2216636"/>
          </a:xfrm>
        </p:spPr>
        <p:txBody>
          <a:bodyPr vert="horz" lIns="274320" tIns="182880" rIns="274320" bIns="182880" rtlCol="0" anchor="ctr" anchorCtr="1">
            <a:noAutofit/>
          </a:bodyPr>
          <a:lstStyle/>
          <a:p>
            <a:pPr algn="l"/>
            <a:r>
              <a:rPr lang="en-US" sz="2800" dirty="0"/>
              <a:t>Aviation Sector Overview</a:t>
            </a:r>
            <a:br>
              <a:rPr lang="en-US" sz="2800" dirty="0"/>
            </a:br>
            <a:r>
              <a:rPr lang="en-US" sz="2000" dirty="0"/>
              <a:t>(Last 5 years)</a:t>
            </a:r>
            <a:br>
              <a:rPr lang="en-US" sz="1050" dirty="0"/>
            </a:br>
            <a:br>
              <a:rPr lang="en-US" sz="2000" dirty="0"/>
            </a:br>
            <a:r>
              <a:rPr lang="en-US" sz="1400" i="0" dirty="0">
                <a:solidFill>
                  <a:schemeClr val="bg2">
                    <a:lumMod val="75000"/>
                  </a:schemeClr>
                </a:solidFill>
                <a:effectLst/>
              </a:rPr>
              <a:t>- Aviation sector has been </a:t>
            </a:r>
            <a:r>
              <a:rPr lang="en-US" sz="1400" b="1" i="0" dirty="0">
                <a:solidFill>
                  <a:schemeClr val="bg2">
                    <a:lumMod val="75000"/>
                  </a:schemeClr>
                </a:solidFill>
                <a:effectLst/>
              </a:rPr>
              <a:t>under stress </a:t>
            </a:r>
            <a:r>
              <a:rPr lang="en-US" sz="1400" i="0" dirty="0">
                <a:solidFill>
                  <a:schemeClr val="bg2">
                    <a:lumMod val="75000"/>
                  </a:schemeClr>
                </a:solidFill>
                <a:effectLst/>
              </a:rPr>
              <a:t>historically, however the pandemic related travel ban, and restrictions hit a real blow to the industry</a:t>
            </a:r>
            <a:br>
              <a:rPr lang="en-US" sz="1400" i="0" dirty="0">
                <a:solidFill>
                  <a:schemeClr val="bg2">
                    <a:lumMod val="75000"/>
                  </a:schemeClr>
                </a:solidFill>
                <a:effectLst/>
              </a:rPr>
            </a:br>
            <a:r>
              <a:rPr lang="en-US" sz="1400" i="0" dirty="0">
                <a:solidFill>
                  <a:schemeClr val="bg2">
                    <a:lumMod val="75000"/>
                  </a:schemeClr>
                </a:solidFill>
                <a:effectLst/>
              </a:rPr>
              <a:t>- If we look at the trends till Jan 2020 (pre-pandemic), all of the stocks were already </a:t>
            </a:r>
            <a:r>
              <a:rPr lang="en-US" sz="1400" b="1" i="0" dirty="0">
                <a:solidFill>
                  <a:schemeClr val="bg2">
                    <a:lumMod val="75000"/>
                  </a:schemeClr>
                </a:solidFill>
                <a:effectLst/>
              </a:rPr>
              <a:t>under performing as compared to S&amp;P500</a:t>
            </a:r>
            <a:br>
              <a:rPr lang="en-US" sz="1400" i="0" dirty="0">
                <a:solidFill>
                  <a:schemeClr val="bg2">
                    <a:lumMod val="75000"/>
                  </a:schemeClr>
                </a:solidFill>
                <a:effectLst/>
              </a:rPr>
            </a:br>
            <a:r>
              <a:rPr lang="en-US" sz="1400" i="0" dirty="0">
                <a:solidFill>
                  <a:schemeClr val="bg2">
                    <a:lumMod val="75000"/>
                  </a:schemeClr>
                </a:solidFill>
                <a:effectLst/>
              </a:rPr>
              <a:t>- </a:t>
            </a:r>
            <a:r>
              <a:rPr lang="en-US" sz="1400" b="1" i="0" dirty="0">
                <a:solidFill>
                  <a:schemeClr val="bg2">
                    <a:lumMod val="75000"/>
                  </a:schemeClr>
                </a:solidFill>
                <a:effectLst/>
              </a:rPr>
              <a:t>DAL</a:t>
            </a:r>
            <a:r>
              <a:rPr lang="en-US" sz="1400" i="0" dirty="0">
                <a:solidFill>
                  <a:schemeClr val="bg2">
                    <a:lumMod val="75000"/>
                  </a:schemeClr>
                </a:solidFill>
                <a:effectLst/>
              </a:rPr>
              <a:t> and </a:t>
            </a:r>
            <a:r>
              <a:rPr lang="en-US" sz="1400" b="1" i="0" dirty="0">
                <a:solidFill>
                  <a:schemeClr val="bg2">
                    <a:lumMod val="75000"/>
                  </a:schemeClr>
                </a:solidFill>
                <a:effectLst/>
              </a:rPr>
              <a:t>LUV</a:t>
            </a:r>
            <a:r>
              <a:rPr lang="en-US" sz="1400" i="0" dirty="0">
                <a:solidFill>
                  <a:schemeClr val="bg2">
                    <a:lumMod val="75000"/>
                  </a:schemeClr>
                </a:solidFill>
                <a:effectLst/>
              </a:rPr>
              <a:t> still stood out compared to other in terms of </a:t>
            </a:r>
            <a:r>
              <a:rPr lang="en-US" sz="1400" b="1" i="0" dirty="0">
                <a:solidFill>
                  <a:schemeClr val="bg2">
                    <a:lumMod val="75000"/>
                  </a:schemeClr>
                </a:solidFill>
                <a:effectLst/>
              </a:rPr>
              <a:t>good growth </a:t>
            </a:r>
            <a:r>
              <a:rPr lang="en-US" sz="1400" i="0" dirty="0">
                <a:solidFill>
                  <a:schemeClr val="bg2">
                    <a:lumMod val="75000"/>
                  </a:schemeClr>
                </a:solidFill>
                <a:effectLst/>
              </a:rPr>
              <a:t>and returns as compared the other stocks in this sector.</a:t>
            </a:r>
            <a:br>
              <a:rPr lang="en-US" sz="1100" b="1" i="0" dirty="0">
                <a:solidFill>
                  <a:srgbClr val="000000"/>
                </a:solidFill>
                <a:effectLst/>
                <a:latin typeface="Helvetica Neue"/>
              </a:rPr>
            </a:br>
            <a:endParaRPr lang="en-US" sz="2800" dirty="0"/>
          </a:p>
        </p:txBody>
      </p:sp>
      <p:pic>
        <p:nvPicPr>
          <p:cNvPr id="4" name="Picture 3">
            <a:extLst>
              <a:ext uri="{FF2B5EF4-FFF2-40B4-BE49-F238E27FC236}">
                <a16:creationId xmlns:a16="http://schemas.microsoft.com/office/drawing/2014/main" id="{15613518-0CB2-41F0-8F15-C0DE79EE7101}"/>
              </a:ext>
            </a:extLst>
          </p:cNvPr>
          <p:cNvPicPr>
            <a:picLocks noChangeAspect="1"/>
          </p:cNvPicPr>
          <p:nvPr/>
        </p:nvPicPr>
        <p:blipFill>
          <a:blip r:embed="rId3"/>
          <a:stretch>
            <a:fillRect/>
          </a:stretch>
        </p:blipFill>
        <p:spPr>
          <a:xfrm>
            <a:off x="2854607" y="2568149"/>
            <a:ext cx="8846924" cy="4153327"/>
          </a:xfrm>
          <a:prstGeom prst="rect">
            <a:avLst/>
          </a:prstGeom>
        </p:spPr>
      </p:pic>
    </p:spTree>
    <p:extLst>
      <p:ext uri="{BB962C8B-B14F-4D97-AF65-F5344CB8AC3E}">
        <p14:creationId xmlns:p14="http://schemas.microsoft.com/office/powerpoint/2010/main" val="2609941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defTabSz="914400" fontAlgn="base">
              <a:spcBef>
                <a:spcPct val="0"/>
              </a:spcBef>
              <a:spcAft>
                <a:spcPct val="0"/>
              </a:spcAft>
            </a:pPr>
            <a:fld id="{02DB650F-46D7-4FCA-9F0D-2790A4EF21D6}" type="slidenum">
              <a:rPr lang="ru-RU">
                <a:solidFill>
                  <a:srgbClr val="000000"/>
                </a:solidFill>
                <a:ea typeface="굴림" pitchFamily="34" charset="-127"/>
              </a:rPr>
              <a:pPr defTabSz="914400" fontAlgn="base">
                <a:spcBef>
                  <a:spcPct val="0"/>
                </a:spcBef>
                <a:spcAft>
                  <a:spcPct val="0"/>
                </a:spcAft>
              </a:pPr>
              <a:t>6</a:t>
            </a:fld>
            <a:endParaRPr lang="ru-RU">
              <a:solidFill>
                <a:srgbClr val="000000"/>
              </a:solidFill>
              <a:ea typeface="굴림" pitchFamily="34" charset="-127"/>
            </a:endParaRPr>
          </a:p>
        </p:txBody>
      </p:sp>
      <p:sp>
        <p:nvSpPr>
          <p:cNvPr id="8" name="Title 1">
            <a:extLst>
              <a:ext uri="{FF2B5EF4-FFF2-40B4-BE49-F238E27FC236}">
                <a16:creationId xmlns:a16="http://schemas.microsoft.com/office/drawing/2014/main" id="{34CFF403-B96F-4876-ADF2-BA4C5C5015B2}"/>
              </a:ext>
            </a:extLst>
          </p:cNvPr>
          <p:cNvSpPr>
            <a:spLocks noGrp="1"/>
          </p:cNvSpPr>
          <p:nvPr>
            <p:ph type="title"/>
          </p:nvPr>
        </p:nvSpPr>
        <p:spPr>
          <a:xfrm>
            <a:off x="2544762" y="351513"/>
            <a:ext cx="9647238" cy="2216636"/>
          </a:xfrm>
        </p:spPr>
        <p:txBody>
          <a:bodyPr vert="horz" lIns="274320" tIns="182880" rIns="274320" bIns="182880" rtlCol="0" anchor="ctr" anchorCtr="1">
            <a:noAutofit/>
          </a:bodyPr>
          <a:lstStyle/>
          <a:p>
            <a:pPr algn="l"/>
            <a:r>
              <a:rPr lang="en-US" sz="2800" dirty="0"/>
              <a:t>Finance Sector Overview</a:t>
            </a:r>
            <a:br>
              <a:rPr lang="en-US" sz="2800" dirty="0"/>
            </a:br>
            <a:r>
              <a:rPr lang="en-US" sz="2000" dirty="0"/>
              <a:t>(Last 5 years)</a:t>
            </a:r>
            <a:br>
              <a:rPr lang="en-US" sz="1050" dirty="0"/>
            </a:br>
            <a:br>
              <a:rPr lang="en-US" sz="2000" dirty="0"/>
            </a:br>
            <a:r>
              <a:rPr lang="en-US" sz="1400" i="0" dirty="0">
                <a:solidFill>
                  <a:schemeClr val="bg2">
                    <a:lumMod val="75000"/>
                  </a:schemeClr>
                </a:solidFill>
                <a:effectLst/>
              </a:rPr>
              <a:t>- Finance sector has displayed </a:t>
            </a:r>
            <a:r>
              <a:rPr lang="en-US" sz="1400" b="1" i="0" dirty="0">
                <a:solidFill>
                  <a:schemeClr val="bg2">
                    <a:lumMod val="75000"/>
                  </a:schemeClr>
                </a:solidFill>
                <a:effectLst/>
              </a:rPr>
              <a:t>neutral performance </a:t>
            </a:r>
            <a:r>
              <a:rPr lang="en-US" sz="1400" i="0" dirty="0">
                <a:solidFill>
                  <a:schemeClr val="bg2">
                    <a:lumMod val="75000"/>
                  </a:schemeClr>
                </a:solidFill>
                <a:effectLst/>
              </a:rPr>
              <a:t>in the past 5 years</a:t>
            </a:r>
            <a:br>
              <a:rPr lang="en-US" sz="1400" i="0" dirty="0">
                <a:solidFill>
                  <a:schemeClr val="bg2">
                    <a:lumMod val="75000"/>
                  </a:schemeClr>
                </a:solidFill>
                <a:effectLst/>
              </a:rPr>
            </a:br>
            <a:r>
              <a:rPr lang="en-US" sz="1400" i="0" dirty="0">
                <a:solidFill>
                  <a:schemeClr val="bg2">
                    <a:lumMod val="75000"/>
                  </a:schemeClr>
                </a:solidFill>
                <a:effectLst/>
              </a:rPr>
              <a:t>- Though pandemic did cause a sharp decline, overall, it's now </a:t>
            </a:r>
            <a:r>
              <a:rPr lang="en-US" sz="1400" b="1" i="0" dirty="0">
                <a:solidFill>
                  <a:schemeClr val="bg2">
                    <a:lumMod val="75000"/>
                  </a:schemeClr>
                </a:solidFill>
                <a:effectLst/>
              </a:rPr>
              <a:t>on its path to recovery</a:t>
            </a:r>
            <a:br>
              <a:rPr lang="en-US" sz="1400" i="0" dirty="0">
                <a:solidFill>
                  <a:schemeClr val="bg2">
                    <a:lumMod val="75000"/>
                  </a:schemeClr>
                </a:solidFill>
                <a:effectLst/>
              </a:rPr>
            </a:br>
            <a:r>
              <a:rPr lang="en-US" sz="1400" i="0" dirty="0">
                <a:solidFill>
                  <a:schemeClr val="bg2">
                    <a:lumMod val="75000"/>
                  </a:schemeClr>
                </a:solidFill>
                <a:effectLst/>
              </a:rPr>
              <a:t>- </a:t>
            </a:r>
            <a:r>
              <a:rPr lang="en-US" sz="1400" b="1" i="0" dirty="0">
                <a:solidFill>
                  <a:schemeClr val="bg2">
                    <a:lumMod val="75000"/>
                  </a:schemeClr>
                </a:solidFill>
                <a:effectLst/>
              </a:rPr>
              <a:t>Morgan Stanley (MS) </a:t>
            </a:r>
            <a:r>
              <a:rPr lang="en-US" sz="1400" i="0" dirty="0">
                <a:solidFill>
                  <a:schemeClr val="bg2">
                    <a:lumMod val="75000"/>
                  </a:schemeClr>
                </a:solidFill>
                <a:effectLst/>
              </a:rPr>
              <a:t>followed by </a:t>
            </a:r>
            <a:r>
              <a:rPr lang="en-US" sz="1400" b="1" i="0" dirty="0">
                <a:solidFill>
                  <a:schemeClr val="bg2">
                    <a:lumMod val="75000"/>
                  </a:schemeClr>
                </a:solidFill>
                <a:effectLst/>
              </a:rPr>
              <a:t>Goldman Sachs (GS)</a:t>
            </a:r>
            <a:r>
              <a:rPr lang="en-US" sz="1400" i="0" dirty="0">
                <a:solidFill>
                  <a:schemeClr val="bg2">
                    <a:lumMod val="75000"/>
                  </a:schemeClr>
                </a:solidFill>
                <a:effectLst/>
              </a:rPr>
              <a:t> continue to </a:t>
            </a:r>
            <a:r>
              <a:rPr lang="en-US" sz="1400" b="1" i="0" dirty="0">
                <a:solidFill>
                  <a:schemeClr val="bg2">
                    <a:lumMod val="75000"/>
                  </a:schemeClr>
                </a:solidFill>
                <a:effectLst/>
              </a:rPr>
              <a:t>show strength </a:t>
            </a:r>
            <a:r>
              <a:rPr lang="en-US" sz="1400" i="0" dirty="0">
                <a:solidFill>
                  <a:schemeClr val="bg2">
                    <a:lumMod val="75000"/>
                  </a:schemeClr>
                </a:solidFill>
                <a:effectLst/>
              </a:rPr>
              <a:t>and are the good picks from this sector</a:t>
            </a:r>
            <a:br>
              <a:rPr lang="en-US" sz="1100" b="1" i="0" dirty="0">
                <a:solidFill>
                  <a:srgbClr val="000000"/>
                </a:solidFill>
                <a:effectLst/>
                <a:latin typeface="Helvetica Neue"/>
              </a:rPr>
            </a:br>
            <a:endParaRPr lang="en-US" sz="2800" dirty="0"/>
          </a:p>
        </p:txBody>
      </p:sp>
      <p:pic>
        <p:nvPicPr>
          <p:cNvPr id="3" name="Picture 2">
            <a:extLst>
              <a:ext uri="{FF2B5EF4-FFF2-40B4-BE49-F238E27FC236}">
                <a16:creationId xmlns:a16="http://schemas.microsoft.com/office/drawing/2014/main" id="{15CFEDEC-66FF-46E9-8193-B1F7D9C26777}"/>
              </a:ext>
            </a:extLst>
          </p:cNvPr>
          <p:cNvPicPr>
            <a:picLocks noChangeAspect="1"/>
          </p:cNvPicPr>
          <p:nvPr/>
        </p:nvPicPr>
        <p:blipFill>
          <a:blip r:embed="rId3"/>
          <a:stretch>
            <a:fillRect/>
          </a:stretch>
        </p:blipFill>
        <p:spPr>
          <a:xfrm>
            <a:off x="2726320" y="2580326"/>
            <a:ext cx="8666358" cy="4141150"/>
          </a:xfrm>
          <a:prstGeom prst="rect">
            <a:avLst/>
          </a:prstGeom>
        </p:spPr>
      </p:pic>
    </p:spTree>
    <p:extLst>
      <p:ext uri="{BB962C8B-B14F-4D97-AF65-F5344CB8AC3E}">
        <p14:creationId xmlns:p14="http://schemas.microsoft.com/office/powerpoint/2010/main" val="1352054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defTabSz="914400" fontAlgn="base">
              <a:spcBef>
                <a:spcPct val="0"/>
              </a:spcBef>
              <a:spcAft>
                <a:spcPct val="0"/>
              </a:spcAft>
            </a:pPr>
            <a:fld id="{02DB650F-46D7-4FCA-9F0D-2790A4EF21D6}" type="slidenum">
              <a:rPr lang="ru-RU">
                <a:solidFill>
                  <a:srgbClr val="000000"/>
                </a:solidFill>
                <a:ea typeface="굴림" pitchFamily="34" charset="-127"/>
              </a:rPr>
              <a:pPr defTabSz="914400" fontAlgn="base">
                <a:spcBef>
                  <a:spcPct val="0"/>
                </a:spcBef>
                <a:spcAft>
                  <a:spcPct val="0"/>
                </a:spcAft>
              </a:pPr>
              <a:t>7</a:t>
            </a:fld>
            <a:endParaRPr lang="ru-RU">
              <a:solidFill>
                <a:srgbClr val="000000"/>
              </a:solidFill>
              <a:ea typeface="굴림" pitchFamily="34" charset="-127"/>
            </a:endParaRPr>
          </a:p>
        </p:txBody>
      </p:sp>
      <p:sp>
        <p:nvSpPr>
          <p:cNvPr id="8" name="Title 1">
            <a:extLst>
              <a:ext uri="{FF2B5EF4-FFF2-40B4-BE49-F238E27FC236}">
                <a16:creationId xmlns:a16="http://schemas.microsoft.com/office/drawing/2014/main" id="{34CFF403-B96F-4876-ADF2-BA4C5C5015B2}"/>
              </a:ext>
            </a:extLst>
          </p:cNvPr>
          <p:cNvSpPr>
            <a:spLocks noGrp="1"/>
          </p:cNvSpPr>
          <p:nvPr>
            <p:ph type="title"/>
          </p:nvPr>
        </p:nvSpPr>
        <p:spPr>
          <a:xfrm>
            <a:off x="2544762" y="351513"/>
            <a:ext cx="9647238" cy="2216636"/>
          </a:xfrm>
        </p:spPr>
        <p:txBody>
          <a:bodyPr vert="horz" lIns="274320" tIns="182880" rIns="274320" bIns="182880" rtlCol="0" anchor="ctr" anchorCtr="1">
            <a:noAutofit/>
          </a:bodyPr>
          <a:lstStyle/>
          <a:p>
            <a:pPr algn="l"/>
            <a:r>
              <a:rPr lang="en-US" sz="2800" dirty="0"/>
              <a:t>Pharma Sector Overview</a:t>
            </a:r>
            <a:br>
              <a:rPr lang="en-US" sz="2800" dirty="0"/>
            </a:br>
            <a:r>
              <a:rPr lang="en-US" sz="2000" dirty="0"/>
              <a:t>(Last 5 years)</a:t>
            </a:r>
            <a:br>
              <a:rPr lang="en-US" sz="1050" dirty="0"/>
            </a:br>
            <a:br>
              <a:rPr lang="en-US" sz="2000" dirty="0"/>
            </a:br>
            <a:r>
              <a:rPr lang="en-US" sz="1400" i="0" dirty="0">
                <a:solidFill>
                  <a:schemeClr val="bg2">
                    <a:lumMod val="75000"/>
                  </a:schemeClr>
                </a:solidFill>
                <a:effectLst/>
              </a:rPr>
              <a:t>- For Pharma sector, we see a </a:t>
            </a:r>
            <a:r>
              <a:rPr lang="en-US" sz="1400" b="1" i="0" dirty="0">
                <a:solidFill>
                  <a:schemeClr val="bg2">
                    <a:lumMod val="75000"/>
                  </a:schemeClr>
                </a:solidFill>
                <a:effectLst/>
              </a:rPr>
              <a:t>very strong performance and growth </a:t>
            </a:r>
            <a:r>
              <a:rPr lang="en-US" sz="1400" i="0" dirty="0">
                <a:solidFill>
                  <a:schemeClr val="bg2">
                    <a:lumMod val="75000"/>
                  </a:schemeClr>
                </a:solidFill>
                <a:effectLst/>
              </a:rPr>
              <a:t>over the last 5 years</a:t>
            </a:r>
            <a:br>
              <a:rPr lang="en-US" sz="1400" i="0" dirty="0">
                <a:solidFill>
                  <a:schemeClr val="bg2">
                    <a:lumMod val="75000"/>
                  </a:schemeClr>
                </a:solidFill>
                <a:effectLst/>
              </a:rPr>
            </a:br>
            <a:r>
              <a:rPr lang="en-US" sz="1400" i="0" dirty="0">
                <a:solidFill>
                  <a:schemeClr val="bg2">
                    <a:lumMod val="75000"/>
                  </a:schemeClr>
                </a:solidFill>
                <a:effectLst/>
              </a:rPr>
              <a:t>- And during the pandemic, though there was a slight impact in Mar2020, it quickly bounced back and most of the stocks recovered to pre-pandemic prices</a:t>
            </a:r>
            <a:br>
              <a:rPr lang="en-US" sz="1400" i="0" dirty="0">
                <a:solidFill>
                  <a:schemeClr val="bg2">
                    <a:lumMod val="75000"/>
                  </a:schemeClr>
                </a:solidFill>
                <a:effectLst/>
              </a:rPr>
            </a:br>
            <a:r>
              <a:rPr lang="en-US" sz="1400" i="0" dirty="0">
                <a:solidFill>
                  <a:schemeClr val="bg2">
                    <a:lumMod val="75000"/>
                  </a:schemeClr>
                </a:solidFill>
                <a:effectLst/>
              </a:rPr>
              <a:t>- </a:t>
            </a:r>
            <a:r>
              <a:rPr lang="en-US" sz="1400" b="1" i="0" dirty="0">
                <a:solidFill>
                  <a:schemeClr val="bg2">
                    <a:lumMod val="75000"/>
                  </a:schemeClr>
                </a:solidFill>
                <a:effectLst/>
              </a:rPr>
              <a:t>United Health Group (UNH) is the top performing stock </a:t>
            </a:r>
            <a:r>
              <a:rPr lang="en-US" sz="1400" i="0" dirty="0">
                <a:solidFill>
                  <a:schemeClr val="bg2">
                    <a:lumMod val="75000"/>
                  </a:schemeClr>
                </a:solidFill>
                <a:effectLst/>
              </a:rPr>
              <a:t>from this sector, followed by Johnson &amp; Johnson (JNJ), Merck (MRK) and Roche Holding (RHHBY).</a:t>
            </a:r>
            <a:br>
              <a:rPr lang="en-US" sz="1100" b="1" i="0" dirty="0">
                <a:solidFill>
                  <a:srgbClr val="000000"/>
                </a:solidFill>
                <a:effectLst/>
                <a:latin typeface="Helvetica Neue"/>
              </a:rPr>
            </a:br>
            <a:endParaRPr lang="en-US" sz="2800" dirty="0"/>
          </a:p>
        </p:txBody>
      </p:sp>
      <p:pic>
        <p:nvPicPr>
          <p:cNvPr id="4" name="Picture 3">
            <a:extLst>
              <a:ext uri="{FF2B5EF4-FFF2-40B4-BE49-F238E27FC236}">
                <a16:creationId xmlns:a16="http://schemas.microsoft.com/office/drawing/2014/main" id="{AA1EF05C-F80C-4F31-944C-8BAA9B07C27F}"/>
              </a:ext>
            </a:extLst>
          </p:cNvPr>
          <p:cNvPicPr>
            <a:picLocks noChangeAspect="1"/>
          </p:cNvPicPr>
          <p:nvPr/>
        </p:nvPicPr>
        <p:blipFill>
          <a:blip r:embed="rId3"/>
          <a:stretch>
            <a:fillRect/>
          </a:stretch>
        </p:blipFill>
        <p:spPr>
          <a:xfrm>
            <a:off x="2681664" y="2568149"/>
            <a:ext cx="8989406" cy="4218637"/>
          </a:xfrm>
          <a:prstGeom prst="rect">
            <a:avLst/>
          </a:prstGeom>
        </p:spPr>
      </p:pic>
    </p:spTree>
    <p:extLst>
      <p:ext uri="{BB962C8B-B14F-4D97-AF65-F5344CB8AC3E}">
        <p14:creationId xmlns:p14="http://schemas.microsoft.com/office/powerpoint/2010/main" val="2714278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defTabSz="914400" fontAlgn="base">
              <a:spcBef>
                <a:spcPct val="0"/>
              </a:spcBef>
              <a:spcAft>
                <a:spcPct val="0"/>
              </a:spcAft>
            </a:pPr>
            <a:fld id="{02DB650F-46D7-4FCA-9F0D-2790A4EF21D6}" type="slidenum">
              <a:rPr lang="ru-RU">
                <a:solidFill>
                  <a:srgbClr val="000000"/>
                </a:solidFill>
                <a:ea typeface="굴림" pitchFamily="34" charset="-127"/>
              </a:rPr>
              <a:pPr defTabSz="914400" fontAlgn="base">
                <a:spcBef>
                  <a:spcPct val="0"/>
                </a:spcBef>
                <a:spcAft>
                  <a:spcPct val="0"/>
                </a:spcAft>
              </a:pPr>
              <a:t>8</a:t>
            </a:fld>
            <a:endParaRPr lang="ru-RU">
              <a:solidFill>
                <a:srgbClr val="000000"/>
              </a:solidFill>
              <a:ea typeface="굴림" pitchFamily="34" charset="-127"/>
            </a:endParaRPr>
          </a:p>
        </p:txBody>
      </p:sp>
      <p:sp>
        <p:nvSpPr>
          <p:cNvPr id="8" name="Title 1">
            <a:extLst>
              <a:ext uri="{FF2B5EF4-FFF2-40B4-BE49-F238E27FC236}">
                <a16:creationId xmlns:a16="http://schemas.microsoft.com/office/drawing/2014/main" id="{34CFF403-B96F-4876-ADF2-BA4C5C5015B2}"/>
              </a:ext>
            </a:extLst>
          </p:cNvPr>
          <p:cNvSpPr>
            <a:spLocks noGrp="1"/>
          </p:cNvSpPr>
          <p:nvPr>
            <p:ph type="title"/>
          </p:nvPr>
        </p:nvSpPr>
        <p:spPr>
          <a:xfrm>
            <a:off x="2544762" y="351513"/>
            <a:ext cx="9647238" cy="2216636"/>
          </a:xfrm>
        </p:spPr>
        <p:txBody>
          <a:bodyPr vert="horz" lIns="274320" tIns="182880" rIns="274320" bIns="182880" rtlCol="0" anchor="ctr" anchorCtr="1">
            <a:noAutofit/>
          </a:bodyPr>
          <a:lstStyle/>
          <a:p>
            <a:pPr algn="l"/>
            <a:r>
              <a:rPr lang="en-US" sz="2800" dirty="0"/>
              <a:t>Technology Sector Overview</a:t>
            </a:r>
            <a:br>
              <a:rPr lang="en-US" sz="2800" dirty="0"/>
            </a:br>
            <a:r>
              <a:rPr lang="en-US" sz="2000" dirty="0"/>
              <a:t>(Last 5 years)</a:t>
            </a:r>
            <a:br>
              <a:rPr lang="en-US" sz="1050" dirty="0"/>
            </a:br>
            <a:br>
              <a:rPr lang="en-US" sz="2000" dirty="0"/>
            </a:br>
            <a:r>
              <a:rPr lang="en-US" sz="1400" i="0" dirty="0">
                <a:solidFill>
                  <a:schemeClr val="bg2">
                    <a:lumMod val="75000"/>
                  </a:schemeClr>
                </a:solidFill>
                <a:effectLst/>
              </a:rPr>
              <a:t>- Tech sector overall has been the </a:t>
            </a:r>
            <a:r>
              <a:rPr lang="en-US" sz="1400" b="1" i="0" dirty="0">
                <a:solidFill>
                  <a:schemeClr val="bg2">
                    <a:lumMod val="75000"/>
                  </a:schemeClr>
                </a:solidFill>
                <a:effectLst/>
              </a:rPr>
              <a:t>best sector </a:t>
            </a:r>
            <a:r>
              <a:rPr lang="en-US" sz="1400" i="0" dirty="0">
                <a:solidFill>
                  <a:schemeClr val="bg2">
                    <a:lumMod val="75000"/>
                  </a:schemeClr>
                </a:solidFill>
                <a:effectLst/>
              </a:rPr>
              <a:t>in terms of exponential growth and performance with </a:t>
            </a:r>
            <a:r>
              <a:rPr lang="en-US" sz="1400" b="1" i="0" dirty="0">
                <a:solidFill>
                  <a:schemeClr val="bg2">
                    <a:lumMod val="75000"/>
                  </a:schemeClr>
                </a:solidFill>
                <a:effectLst/>
              </a:rPr>
              <a:t>pandemic acting as a catalyst</a:t>
            </a:r>
            <a:r>
              <a:rPr lang="en-US" sz="1400" i="0" dirty="0">
                <a:solidFill>
                  <a:schemeClr val="bg2">
                    <a:lumMod val="75000"/>
                  </a:schemeClr>
                </a:solidFill>
                <a:effectLst/>
              </a:rPr>
              <a:t>, wherein work from home made sure that Tech companies weren't as severely impacted and hence saw more investments compared to other sectors.</a:t>
            </a:r>
            <a:br>
              <a:rPr lang="en-US" sz="1400" i="0" dirty="0">
                <a:solidFill>
                  <a:schemeClr val="bg2">
                    <a:lumMod val="75000"/>
                  </a:schemeClr>
                </a:solidFill>
                <a:effectLst/>
              </a:rPr>
            </a:br>
            <a:r>
              <a:rPr lang="en-US" sz="1400" i="0" dirty="0">
                <a:solidFill>
                  <a:schemeClr val="bg2">
                    <a:lumMod val="75000"/>
                  </a:schemeClr>
                </a:solidFill>
                <a:effectLst/>
              </a:rPr>
              <a:t>- It's primarily due to </a:t>
            </a:r>
            <a:r>
              <a:rPr lang="en-US" sz="1400" b="1" i="0" dirty="0">
                <a:solidFill>
                  <a:schemeClr val="bg2">
                    <a:lumMod val="75000"/>
                  </a:schemeClr>
                </a:solidFill>
                <a:effectLst/>
              </a:rPr>
              <a:t>Amazon (AMZN) </a:t>
            </a:r>
            <a:r>
              <a:rPr lang="en-US" sz="1400" i="0" dirty="0">
                <a:solidFill>
                  <a:schemeClr val="bg2">
                    <a:lumMod val="75000"/>
                  </a:schemeClr>
                </a:solidFill>
                <a:effectLst/>
              </a:rPr>
              <a:t>which has given more than </a:t>
            </a:r>
            <a:r>
              <a:rPr lang="en-US" sz="1400" b="1" i="0" dirty="0">
                <a:solidFill>
                  <a:schemeClr val="bg2">
                    <a:lumMod val="75000"/>
                  </a:schemeClr>
                </a:solidFill>
                <a:effectLst/>
              </a:rPr>
              <a:t>6x returns</a:t>
            </a:r>
            <a:r>
              <a:rPr lang="en-US" sz="1400" i="0" dirty="0">
                <a:solidFill>
                  <a:schemeClr val="bg2">
                    <a:lumMod val="75000"/>
                  </a:schemeClr>
                </a:solidFill>
                <a:effectLst/>
              </a:rPr>
              <a:t>, followed by </a:t>
            </a:r>
            <a:r>
              <a:rPr lang="en-US" sz="1400" b="1" i="0" dirty="0">
                <a:solidFill>
                  <a:schemeClr val="bg2">
                    <a:lumMod val="75000"/>
                  </a:schemeClr>
                </a:solidFill>
                <a:effectLst/>
              </a:rPr>
              <a:t>Microsoft (MSFT) </a:t>
            </a:r>
            <a:r>
              <a:rPr lang="en-US" sz="1400" i="0" dirty="0">
                <a:solidFill>
                  <a:schemeClr val="bg2">
                    <a:lumMod val="75000"/>
                  </a:schemeClr>
                </a:solidFill>
                <a:effectLst/>
              </a:rPr>
              <a:t>and </a:t>
            </a:r>
            <a:r>
              <a:rPr lang="en-US" sz="1400" b="1" i="0" dirty="0">
                <a:solidFill>
                  <a:schemeClr val="bg2">
                    <a:lumMod val="75000"/>
                  </a:schemeClr>
                </a:solidFill>
                <a:effectLst/>
              </a:rPr>
              <a:t>Apple (AAPL) </a:t>
            </a:r>
            <a:r>
              <a:rPr lang="en-US" sz="1400" i="0" dirty="0">
                <a:solidFill>
                  <a:schemeClr val="bg2">
                    <a:lumMod val="75000"/>
                  </a:schemeClr>
                </a:solidFill>
                <a:effectLst/>
              </a:rPr>
              <a:t>with more than </a:t>
            </a:r>
            <a:r>
              <a:rPr lang="en-US" sz="1400" b="1" i="0" dirty="0">
                <a:solidFill>
                  <a:schemeClr val="bg2">
                    <a:lumMod val="75000"/>
                  </a:schemeClr>
                </a:solidFill>
                <a:effectLst/>
              </a:rPr>
              <a:t>4x returns </a:t>
            </a:r>
            <a:r>
              <a:rPr lang="en-US" sz="1400" i="0" dirty="0">
                <a:solidFill>
                  <a:schemeClr val="bg2">
                    <a:lumMod val="75000"/>
                  </a:schemeClr>
                </a:solidFill>
                <a:effectLst/>
              </a:rPr>
              <a:t>and finally Google (GOOG) with 2x returns.</a:t>
            </a:r>
            <a:br>
              <a:rPr lang="en-US" sz="1400" i="0" dirty="0">
                <a:solidFill>
                  <a:schemeClr val="bg2">
                    <a:lumMod val="75000"/>
                  </a:schemeClr>
                </a:solidFill>
                <a:effectLst/>
              </a:rPr>
            </a:br>
            <a:r>
              <a:rPr lang="en-US" sz="1400" i="0" dirty="0">
                <a:solidFill>
                  <a:schemeClr val="bg2">
                    <a:lumMod val="75000"/>
                  </a:schemeClr>
                </a:solidFill>
                <a:effectLst/>
              </a:rPr>
              <a:t>- IBM has not only underperformed but resulted in degrowth of -16% over the last 5 years.</a:t>
            </a:r>
            <a:br>
              <a:rPr lang="en-US" sz="1100" b="1" i="0" dirty="0">
                <a:solidFill>
                  <a:srgbClr val="000000"/>
                </a:solidFill>
                <a:effectLst/>
                <a:latin typeface="Helvetica Neue"/>
              </a:rPr>
            </a:br>
            <a:endParaRPr lang="en-US" sz="2800" dirty="0"/>
          </a:p>
        </p:txBody>
      </p:sp>
      <p:pic>
        <p:nvPicPr>
          <p:cNvPr id="3" name="Picture 2">
            <a:extLst>
              <a:ext uri="{FF2B5EF4-FFF2-40B4-BE49-F238E27FC236}">
                <a16:creationId xmlns:a16="http://schemas.microsoft.com/office/drawing/2014/main" id="{60260A22-121E-4F14-9E6E-DB6B5472BE1D}"/>
              </a:ext>
            </a:extLst>
          </p:cNvPr>
          <p:cNvPicPr>
            <a:picLocks noChangeAspect="1"/>
          </p:cNvPicPr>
          <p:nvPr/>
        </p:nvPicPr>
        <p:blipFill>
          <a:blip r:embed="rId3"/>
          <a:stretch>
            <a:fillRect/>
          </a:stretch>
        </p:blipFill>
        <p:spPr>
          <a:xfrm>
            <a:off x="2544762" y="2500604"/>
            <a:ext cx="9037638" cy="4220872"/>
          </a:xfrm>
          <a:prstGeom prst="rect">
            <a:avLst/>
          </a:prstGeom>
        </p:spPr>
      </p:pic>
    </p:spTree>
    <p:extLst>
      <p:ext uri="{BB962C8B-B14F-4D97-AF65-F5344CB8AC3E}">
        <p14:creationId xmlns:p14="http://schemas.microsoft.com/office/powerpoint/2010/main" val="2740030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643467" y="2681103"/>
            <a:ext cx="3363974"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a:solidFill>
                  <a:srgbClr val="FFFFFF"/>
                </a:solidFill>
              </a:rPr>
              <a:t>Investment goals</a:t>
            </a:r>
            <a:endParaRPr lang="en-US" dirty="0">
              <a:solidFill>
                <a:srgbClr val="FFFFFF"/>
              </a:solidFill>
            </a:endParaRPr>
          </a:p>
        </p:txBody>
      </p:sp>
      <p:pic>
        <p:nvPicPr>
          <p:cNvPr id="6" name="Picture 5">
            <a:extLst>
              <a:ext uri="{FF2B5EF4-FFF2-40B4-BE49-F238E27FC236}">
                <a16:creationId xmlns:a16="http://schemas.microsoft.com/office/drawing/2014/main" id="{BE1A5337-B710-405E-A45D-C68D557068A9}"/>
              </a:ext>
            </a:extLst>
          </p:cNvPr>
          <p:cNvPicPr>
            <a:picLocks noChangeAspect="1"/>
          </p:cNvPicPr>
          <p:nvPr/>
        </p:nvPicPr>
        <p:blipFill>
          <a:blip r:embed="rId3"/>
          <a:stretch>
            <a:fillRect/>
          </a:stretch>
        </p:blipFill>
        <p:spPr>
          <a:xfrm>
            <a:off x="4706520" y="1524001"/>
            <a:ext cx="7433254" cy="4475671"/>
          </a:xfrm>
          <a:prstGeom prst="rect">
            <a:avLst/>
          </a:prstGeom>
        </p:spPr>
      </p:pic>
    </p:spTree>
    <p:extLst>
      <p:ext uri="{BB962C8B-B14F-4D97-AF65-F5344CB8AC3E}">
        <p14:creationId xmlns:p14="http://schemas.microsoft.com/office/powerpoint/2010/main" val="206700526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600" b="1" i="0" u="none" strike="noStrike" cap="none" normalizeH="0" baseline="0" smtClean="0">
            <a:ln>
              <a:noFill/>
            </a:ln>
            <a:solidFill>
              <a:schemeClr val="tx2"/>
            </a:solidFill>
            <a:effectLst/>
            <a:latin typeface="Futura LT Book" pitchFamily="2" charset="0"/>
            <a:ea typeface="굴림"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600" b="1" i="0" u="none" strike="noStrike" cap="none" normalizeH="0" baseline="0" smtClean="0">
            <a:ln>
              <a:noFill/>
            </a:ln>
            <a:solidFill>
              <a:schemeClr val="tx2"/>
            </a:solidFill>
            <a:effectLst/>
            <a:latin typeface="Futura LT Book" pitchFamily="2" charset="0"/>
            <a:ea typeface="굴림" pitchFamily="34" charset="-127"/>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4D5ADA-BB6C-46F4-9A97-3A3D44A9A8A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28223DC-4748-4F7F-8D8D-E4EA5A6C1882}">
  <ds:schemaRefs>
    <ds:schemaRef ds:uri="http://schemas.microsoft.com/sharepoint/v3/contenttype/forms"/>
  </ds:schemaRefs>
</ds:datastoreItem>
</file>

<file path=customXml/itemProps3.xml><?xml version="1.0" encoding="utf-8"?>
<ds:datastoreItem xmlns:ds="http://schemas.openxmlformats.org/officeDocument/2006/customXml" ds:itemID="{1612D154-BCA4-47A9-881C-4EFB9658D8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Financial design</Template>
  <TotalTime>512</TotalTime>
  <Words>1023</Words>
  <Application>Microsoft Office PowerPoint</Application>
  <PresentationFormat>Widescreen</PresentationFormat>
  <Paragraphs>84</Paragraphs>
  <Slides>15</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Calibri</vt:lpstr>
      <vt:lpstr>Futura LT</vt:lpstr>
      <vt:lpstr>Futura LT Book</vt:lpstr>
      <vt:lpstr>Gill Sans MT</vt:lpstr>
      <vt:lpstr>Helvetica Neue</vt:lpstr>
      <vt:lpstr>Lato</vt:lpstr>
      <vt:lpstr>Parcel</vt:lpstr>
      <vt:lpstr>Custom Design</vt:lpstr>
      <vt:lpstr>Investment Strategy (Finance &amp; Risk Analytics)</vt:lpstr>
      <vt:lpstr>“Compound interest is the eighth wonder of the world. He who understands it, earns it. He who doesn’t, pays it.” – Albert Einstein</vt:lpstr>
      <vt:lpstr>Agenda</vt:lpstr>
      <vt:lpstr>Historical Market Overview (5 years)  - The overall market saw an uptrend from q4 2015 to q3 2018 - Primarily Due to US-China trade war, q4 2018 to q2 2019 had a slump - Market crashed from Feb 2020 due to pandemic induced economy slowdown</vt:lpstr>
      <vt:lpstr>Aviation Sector Overview (Last 5 years)  - Aviation sector has been under stress historically, however the pandemic related travel ban, and restrictions hit a real blow to the industry - If we look at the trends till Jan 2020 (pre-pandemic), all of the stocks were already under performing as compared to S&amp;P500 - DAL and LUV still stood out compared to other in terms of good growth and returns as compared the other stocks in this sector. </vt:lpstr>
      <vt:lpstr>Finance Sector Overview (Last 5 years)  - Finance sector has displayed neutral performance in the past 5 years - Though pandemic did cause a sharp decline, overall, it's now on its path to recovery - Morgan Stanley (MS) followed by Goldman Sachs (GS) continue to show strength and are the good picks from this sector </vt:lpstr>
      <vt:lpstr>Pharma Sector Overview (Last 5 years)  - For Pharma sector, we see a very strong performance and growth over the last 5 years - And during the pandemic, though there was a slight impact in Mar2020, it quickly bounced back and most of the stocks recovered to pre-pandemic prices - United Health Group (UNH) is the top performing stock from this sector, followed by Johnson &amp; Johnson (JNJ), Merck (MRK) and Roche Holding (RHHBY). </vt:lpstr>
      <vt:lpstr>Technology Sector Overview (Last 5 years)  - Tech sector overall has been the best sector in terms of exponential growth and performance with pandemic acting as a catalyst, wherein work from home made sure that Tech companies weren't as severely impacted and hence saw more investments compared to other sectors. - It's primarily due to Amazon (AMZN) which has given more than 6x returns, followed by Microsoft (MSFT) and Apple (AAPL) with more than 4x returns and finally Google (GOOG) with 2x returns. - IBM has not only underperformed but resulted in degrowth of -16% over the last 5 years. </vt:lpstr>
      <vt:lpstr>Investment goals</vt:lpstr>
      <vt:lpstr>Portfolio Strategy &amp;  REcommendatiON</vt:lpstr>
      <vt:lpstr>PowerPoint Presentation</vt:lpstr>
      <vt:lpstr>Plotting growth of 100 USD investment in top 10 stocks</vt:lpstr>
      <vt:lpstr>Thank you</vt:lpstr>
      <vt:lpstr>Thank you</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Strategy (Finance &amp; Risk Analytics)</dc:title>
  <dc:creator>Darshan Lama</dc:creator>
  <cp:lastModifiedBy>Darshan Lama</cp:lastModifiedBy>
  <cp:revision>1</cp:revision>
  <dcterms:created xsi:type="dcterms:W3CDTF">2022-01-03T11:21:50Z</dcterms:created>
  <dcterms:modified xsi:type="dcterms:W3CDTF">2022-01-03T19:54:07Z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