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9" r:id="rId5"/>
  </p:sldMasterIdLst>
  <p:notesMasterIdLst>
    <p:notesMasterId r:id="rId22"/>
  </p:notesMasterIdLst>
  <p:handoutMasterIdLst>
    <p:handoutMasterId r:id="rId23"/>
  </p:handoutMasterIdLst>
  <p:sldIdLst>
    <p:sldId id="256" r:id="rId6"/>
    <p:sldId id="268" r:id="rId7"/>
    <p:sldId id="269" r:id="rId8"/>
    <p:sldId id="277" r:id="rId9"/>
    <p:sldId id="271" r:id="rId10"/>
    <p:sldId id="257" r:id="rId11"/>
    <p:sldId id="274" r:id="rId12"/>
    <p:sldId id="272" r:id="rId13"/>
    <p:sldId id="275" r:id="rId14"/>
    <p:sldId id="273" r:id="rId15"/>
    <p:sldId id="276" r:id="rId16"/>
    <p:sldId id="258" r:id="rId17"/>
    <p:sldId id="265"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953B1-3385-4E8F-9031-2F48DB71DA6D}" v="2" dt="2021-11-01T18:20:02.0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1236" autoAdjust="0"/>
  </p:normalViewPr>
  <p:slideViewPr>
    <p:cSldViewPr snapToGrid="0" showGuides="1">
      <p:cViewPr>
        <p:scale>
          <a:sx n="100" d="100"/>
          <a:sy n="100" d="100"/>
        </p:scale>
        <p:origin x="936" y="276"/>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Lama" userId="9e365fc244def1f7" providerId="LiveId" clId="{51E953B1-3385-4E8F-9031-2F48DB71DA6D}"/>
    <pc:docChg chg="undo custSel addSld delSld modSld">
      <pc:chgData name="Darshan Lama" userId="9e365fc244def1f7" providerId="LiveId" clId="{51E953B1-3385-4E8F-9031-2F48DB71DA6D}" dt="2021-11-01T18:20:11.018" v="1540" actId="1076"/>
      <pc:docMkLst>
        <pc:docMk/>
      </pc:docMkLst>
      <pc:sldChg chg="addSp delSp modSp mod">
        <pc:chgData name="Darshan Lama" userId="9e365fc244def1f7" providerId="LiveId" clId="{51E953B1-3385-4E8F-9031-2F48DB71DA6D}" dt="2021-11-01T18:16:32.315" v="1503" actId="1076"/>
        <pc:sldMkLst>
          <pc:docMk/>
          <pc:sldMk cId="877929975" sldId="258"/>
        </pc:sldMkLst>
        <pc:spChg chg="add mod ord">
          <ac:chgData name="Darshan Lama" userId="9e365fc244def1f7" providerId="LiveId" clId="{51E953B1-3385-4E8F-9031-2F48DB71DA6D}" dt="2021-11-01T18:13:03.711" v="1378" actId="207"/>
          <ac:spMkLst>
            <pc:docMk/>
            <pc:sldMk cId="877929975" sldId="258"/>
            <ac:spMk id="51" creationId="{729F9623-784F-4084-9743-611E4F720FF8}"/>
          </ac:spMkLst>
        </pc:spChg>
        <pc:spChg chg="add mod ord">
          <ac:chgData name="Darshan Lama" userId="9e365fc244def1f7" providerId="LiveId" clId="{51E953B1-3385-4E8F-9031-2F48DB71DA6D}" dt="2021-11-01T18:13:16.369" v="1380"/>
          <ac:spMkLst>
            <pc:docMk/>
            <pc:sldMk cId="877929975" sldId="258"/>
            <ac:spMk id="52" creationId="{61FCE242-5843-42CB-B58B-1E289911A1AB}"/>
          </ac:spMkLst>
        </pc:spChg>
        <pc:spChg chg="add del mod">
          <ac:chgData name="Darshan Lama" userId="9e365fc244def1f7" providerId="LiveId" clId="{51E953B1-3385-4E8F-9031-2F48DB71DA6D}" dt="2021-11-01T18:14:53.719" v="1454" actId="21"/>
          <ac:spMkLst>
            <pc:docMk/>
            <pc:sldMk cId="877929975" sldId="258"/>
            <ac:spMk id="56" creationId="{C50DE9D8-FD82-4684-9ED8-826B4EC01B44}"/>
          </ac:spMkLst>
        </pc:spChg>
        <pc:spChg chg="mod">
          <ac:chgData name="Darshan Lama" userId="9e365fc244def1f7" providerId="LiveId" clId="{51E953B1-3385-4E8F-9031-2F48DB71DA6D}" dt="2021-11-01T18:16:32.315" v="1503" actId="1076"/>
          <ac:spMkLst>
            <pc:docMk/>
            <pc:sldMk cId="877929975" sldId="258"/>
            <ac:spMk id="57" creationId="{116FB6B7-1CB4-4813-99A3-137C82BE19D1}"/>
          </ac:spMkLst>
        </pc:spChg>
        <pc:spChg chg="add mod">
          <ac:chgData name="Darshan Lama" userId="9e365fc244def1f7" providerId="LiveId" clId="{51E953B1-3385-4E8F-9031-2F48DB71DA6D}" dt="2021-11-01T18:16:14.566" v="1502" actId="113"/>
          <ac:spMkLst>
            <pc:docMk/>
            <pc:sldMk cId="877929975" sldId="258"/>
            <ac:spMk id="60" creationId="{2612304B-28B0-47DA-889C-122F296ACAB8}"/>
          </ac:spMkLst>
        </pc:spChg>
        <pc:spChg chg="del mod">
          <ac:chgData name="Darshan Lama" userId="9e365fc244def1f7" providerId="LiveId" clId="{51E953B1-3385-4E8F-9031-2F48DB71DA6D}" dt="2021-11-01T18:13:25.728" v="1385"/>
          <ac:spMkLst>
            <pc:docMk/>
            <pc:sldMk cId="877929975" sldId="258"/>
            <ac:spMk id="61" creationId="{0ABCF938-7F69-41DA-A492-F98171623883}"/>
          </ac:spMkLst>
        </pc:spChg>
        <pc:spChg chg="mod">
          <ac:chgData name="Darshan Lama" userId="9e365fc244def1f7" providerId="LiveId" clId="{51E953B1-3385-4E8F-9031-2F48DB71DA6D}" dt="2021-11-01T18:16:32.315" v="1503" actId="1076"/>
          <ac:spMkLst>
            <pc:docMk/>
            <pc:sldMk cId="877929975" sldId="258"/>
            <ac:spMk id="63" creationId="{939B7CC5-439E-403C-9383-8988F3AAD7AF}"/>
          </ac:spMkLst>
        </pc:spChg>
        <pc:spChg chg="del">
          <ac:chgData name="Darshan Lama" userId="9e365fc244def1f7" providerId="LiveId" clId="{51E953B1-3385-4E8F-9031-2F48DB71DA6D}" dt="2021-11-01T18:12:10.832" v="1372" actId="478"/>
          <ac:spMkLst>
            <pc:docMk/>
            <pc:sldMk cId="877929975" sldId="258"/>
            <ac:spMk id="70" creationId="{DD2DB9C5-BF51-4EC7-9BB4-A353966906BB}"/>
          </ac:spMkLst>
        </pc:spChg>
      </pc:sldChg>
      <pc:sldChg chg="modSp mod">
        <pc:chgData name="Darshan Lama" userId="9e365fc244def1f7" providerId="LiveId" clId="{51E953B1-3385-4E8F-9031-2F48DB71DA6D}" dt="2021-11-01T17:58:37.273" v="226" actId="20577"/>
        <pc:sldMkLst>
          <pc:docMk/>
          <pc:sldMk cId="0" sldId="268"/>
        </pc:sldMkLst>
        <pc:spChg chg="mod">
          <ac:chgData name="Darshan Lama" userId="9e365fc244def1f7" providerId="LiveId" clId="{51E953B1-3385-4E8F-9031-2F48DB71DA6D}" dt="2021-11-01T17:58:37.273" v="226" actId="20577"/>
          <ac:spMkLst>
            <pc:docMk/>
            <pc:sldMk cId="0" sldId="268"/>
            <ac:spMk id="60" creationId="{00000000-0000-0000-0000-000000000000}"/>
          </ac:spMkLst>
        </pc:spChg>
      </pc:sldChg>
      <pc:sldChg chg="modSp mod">
        <pc:chgData name="Darshan Lama" userId="9e365fc244def1f7" providerId="LiveId" clId="{51E953B1-3385-4E8F-9031-2F48DB71DA6D}" dt="2021-11-01T18:02:33.576" v="539" actId="20577"/>
        <pc:sldMkLst>
          <pc:docMk/>
          <pc:sldMk cId="573750445" sldId="274"/>
        </pc:sldMkLst>
        <pc:spChg chg="mod">
          <ac:chgData name="Darshan Lama" userId="9e365fc244def1f7" providerId="LiveId" clId="{51E953B1-3385-4E8F-9031-2F48DB71DA6D}" dt="2021-11-01T18:02:33.576" v="539" actId="20577"/>
          <ac:spMkLst>
            <pc:docMk/>
            <pc:sldMk cId="573750445" sldId="274"/>
            <ac:spMk id="5" creationId="{52A17B77-4609-4EA4-9FBE-CEC7B2BDE3F6}"/>
          </ac:spMkLst>
        </pc:spChg>
      </pc:sldChg>
      <pc:sldChg chg="modSp mod">
        <pc:chgData name="Darshan Lama" userId="9e365fc244def1f7" providerId="LiveId" clId="{51E953B1-3385-4E8F-9031-2F48DB71DA6D}" dt="2021-11-01T18:09:36.706" v="1186" actId="20577"/>
        <pc:sldMkLst>
          <pc:docMk/>
          <pc:sldMk cId="2076176640" sldId="275"/>
        </pc:sldMkLst>
        <pc:spChg chg="mod">
          <ac:chgData name="Darshan Lama" userId="9e365fc244def1f7" providerId="LiveId" clId="{51E953B1-3385-4E8F-9031-2F48DB71DA6D}" dt="2021-11-01T18:09:36.706" v="1186" actId="20577"/>
          <ac:spMkLst>
            <pc:docMk/>
            <pc:sldMk cId="2076176640" sldId="275"/>
            <ac:spMk id="5" creationId="{52A17B77-4609-4EA4-9FBE-CEC7B2BDE3F6}"/>
          </ac:spMkLst>
        </pc:spChg>
      </pc:sldChg>
      <pc:sldChg chg="modSp mod">
        <pc:chgData name="Darshan Lama" userId="9e365fc244def1f7" providerId="LiveId" clId="{51E953B1-3385-4E8F-9031-2F48DB71DA6D}" dt="2021-11-01T18:11:51.578" v="1368" actId="20577"/>
        <pc:sldMkLst>
          <pc:docMk/>
          <pc:sldMk cId="2775589869" sldId="276"/>
        </pc:sldMkLst>
        <pc:spChg chg="mod">
          <ac:chgData name="Darshan Lama" userId="9e365fc244def1f7" providerId="LiveId" clId="{51E953B1-3385-4E8F-9031-2F48DB71DA6D}" dt="2021-11-01T18:11:51.578" v="1368" actId="20577"/>
          <ac:spMkLst>
            <pc:docMk/>
            <pc:sldMk cId="2775589869" sldId="276"/>
            <ac:spMk id="5" creationId="{52A17B77-4609-4EA4-9FBE-CEC7B2BDE3F6}"/>
          </ac:spMkLst>
        </pc:spChg>
      </pc:sldChg>
      <pc:sldChg chg="new del">
        <pc:chgData name="Darshan Lama" userId="9e365fc244def1f7" providerId="LiveId" clId="{51E953B1-3385-4E8F-9031-2F48DB71DA6D}" dt="2021-11-01T17:51:23.639" v="1" actId="47"/>
        <pc:sldMkLst>
          <pc:docMk/>
          <pc:sldMk cId="1389377172" sldId="277"/>
        </pc:sldMkLst>
      </pc:sldChg>
      <pc:sldChg chg="modSp add mod">
        <pc:chgData name="Darshan Lama" userId="9e365fc244def1f7" providerId="LiveId" clId="{51E953B1-3385-4E8F-9031-2F48DB71DA6D}" dt="2021-11-01T17:58:13.839" v="215"/>
        <pc:sldMkLst>
          <pc:docMk/>
          <pc:sldMk cId="3292919617" sldId="277"/>
        </pc:sldMkLst>
        <pc:spChg chg="mod">
          <ac:chgData name="Darshan Lama" userId="9e365fc244def1f7" providerId="LiveId" clId="{51E953B1-3385-4E8F-9031-2F48DB71DA6D}" dt="2021-11-01T17:51:35.909" v="12" actId="20577"/>
          <ac:spMkLst>
            <pc:docMk/>
            <pc:sldMk cId="3292919617" sldId="277"/>
            <ac:spMk id="65" creationId="{00000000-0000-0000-0000-000000000000}"/>
          </ac:spMkLst>
        </pc:spChg>
        <pc:spChg chg="mod">
          <ac:chgData name="Darshan Lama" userId="9e365fc244def1f7" providerId="LiveId" clId="{51E953B1-3385-4E8F-9031-2F48DB71DA6D}" dt="2021-11-01T17:58:13.839" v="215"/>
          <ac:spMkLst>
            <pc:docMk/>
            <pc:sldMk cId="3292919617" sldId="277"/>
            <ac:spMk id="66" creationId="{00000000-0000-0000-0000-000000000000}"/>
          </ac:spMkLst>
        </pc:spChg>
      </pc:sldChg>
      <pc:sldChg chg="addSp modSp new mod">
        <pc:chgData name="Darshan Lama" userId="9e365fc244def1f7" providerId="LiveId" clId="{51E953B1-3385-4E8F-9031-2F48DB71DA6D}" dt="2021-11-01T18:17:56.524" v="1521" actId="1076"/>
        <pc:sldMkLst>
          <pc:docMk/>
          <pc:sldMk cId="263396761" sldId="278"/>
        </pc:sldMkLst>
        <pc:spChg chg="mod">
          <ac:chgData name="Darshan Lama" userId="9e365fc244def1f7" providerId="LiveId" clId="{51E953B1-3385-4E8F-9031-2F48DB71DA6D}" dt="2021-11-01T18:17:06.218" v="1512" actId="20577"/>
          <ac:spMkLst>
            <pc:docMk/>
            <pc:sldMk cId="263396761" sldId="278"/>
            <ac:spMk id="2" creationId="{6DD30328-053E-4200-831D-408BAFC5B22E}"/>
          </ac:spMkLst>
        </pc:spChg>
        <pc:spChg chg="add mod">
          <ac:chgData name="Darshan Lama" userId="9e365fc244def1f7" providerId="LiveId" clId="{51E953B1-3385-4E8F-9031-2F48DB71DA6D}" dt="2021-11-01T18:17:56.524" v="1521" actId="1076"/>
          <ac:spMkLst>
            <pc:docMk/>
            <pc:sldMk cId="263396761" sldId="278"/>
            <ac:spMk id="8" creationId="{60D7FE74-216A-4141-ABD1-0C63CB4D02B4}"/>
          </ac:spMkLst>
        </pc:spChg>
        <pc:picChg chg="add mod">
          <ac:chgData name="Darshan Lama" userId="9e365fc244def1f7" providerId="LiveId" clId="{51E953B1-3385-4E8F-9031-2F48DB71DA6D}" dt="2021-11-01T18:17:51.387" v="1519" actId="1076"/>
          <ac:picMkLst>
            <pc:docMk/>
            <pc:sldMk cId="263396761" sldId="278"/>
            <ac:picMk id="6" creationId="{18087CA3-D701-417A-9095-82F040649058}"/>
          </ac:picMkLst>
        </pc:picChg>
      </pc:sldChg>
      <pc:sldChg chg="addSp delSp modSp new mod">
        <pc:chgData name="Darshan Lama" userId="9e365fc244def1f7" providerId="LiveId" clId="{51E953B1-3385-4E8F-9031-2F48DB71DA6D}" dt="2021-11-01T18:19:55.394" v="1532" actId="1076"/>
        <pc:sldMkLst>
          <pc:docMk/>
          <pc:sldMk cId="4187864562" sldId="279"/>
        </pc:sldMkLst>
        <pc:spChg chg="mod">
          <ac:chgData name="Darshan Lama" userId="9e365fc244def1f7" providerId="LiveId" clId="{51E953B1-3385-4E8F-9031-2F48DB71DA6D}" dt="2021-11-01T18:18:59.173" v="1526"/>
          <ac:spMkLst>
            <pc:docMk/>
            <pc:sldMk cId="4187864562" sldId="279"/>
            <ac:spMk id="2" creationId="{57088262-21E8-43AD-805C-B92867FF4636}"/>
          </ac:spMkLst>
        </pc:spChg>
        <pc:picChg chg="add mod">
          <ac:chgData name="Darshan Lama" userId="9e365fc244def1f7" providerId="LiveId" clId="{51E953B1-3385-4E8F-9031-2F48DB71DA6D}" dt="2021-11-01T18:19:55.394" v="1532" actId="1076"/>
          <ac:picMkLst>
            <pc:docMk/>
            <pc:sldMk cId="4187864562" sldId="279"/>
            <ac:picMk id="6" creationId="{516492C3-B83A-4854-B480-688911A1045F}"/>
          </ac:picMkLst>
        </pc:picChg>
        <pc:picChg chg="add del mod">
          <ac:chgData name="Darshan Lama" userId="9e365fc244def1f7" providerId="LiveId" clId="{51E953B1-3385-4E8F-9031-2F48DB71DA6D}" dt="2021-11-01T18:19:51.026" v="1530" actId="21"/>
          <ac:picMkLst>
            <pc:docMk/>
            <pc:sldMk cId="4187864562" sldId="279"/>
            <ac:picMk id="8" creationId="{BED22C1E-4CAA-487F-A3F8-BBAA5AD423AC}"/>
          </ac:picMkLst>
        </pc:picChg>
      </pc:sldChg>
      <pc:sldChg chg="addSp delSp modSp add mod">
        <pc:chgData name="Darshan Lama" userId="9e365fc244def1f7" providerId="LiveId" clId="{51E953B1-3385-4E8F-9031-2F48DB71DA6D}" dt="2021-11-01T18:20:11.018" v="1540" actId="1076"/>
        <pc:sldMkLst>
          <pc:docMk/>
          <pc:sldMk cId="3647964398" sldId="280"/>
        </pc:sldMkLst>
        <pc:picChg chg="del">
          <ac:chgData name="Darshan Lama" userId="9e365fc244def1f7" providerId="LiveId" clId="{51E953B1-3385-4E8F-9031-2F48DB71DA6D}" dt="2021-11-01T18:20:01.494" v="1534" actId="478"/>
          <ac:picMkLst>
            <pc:docMk/>
            <pc:sldMk cId="3647964398" sldId="280"/>
            <ac:picMk id="6" creationId="{516492C3-B83A-4854-B480-688911A1045F}"/>
          </ac:picMkLst>
        </pc:picChg>
        <pc:picChg chg="add mod">
          <ac:chgData name="Darshan Lama" userId="9e365fc244def1f7" providerId="LiveId" clId="{51E953B1-3385-4E8F-9031-2F48DB71DA6D}" dt="2021-11-01T18:20:11.018" v="1540" actId="1076"/>
          <ac:picMkLst>
            <pc:docMk/>
            <pc:sldMk cId="3647964398" sldId="280"/>
            <ac:picMk id="7" creationId="{E4882AE3-CC40-4B87-BCC3-BDB75622BDCC}"/>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CE295E"/>
              </a:solidFill>
              <a:ln w="19050">
                <a:noFill/>
              </a:ln>
              <a:effectLst/>
            </c:spPr>
            <c:extLst>
              <c:ext xmlns:c16="http://schemas.microsoft.com/office/drawing/2014/chart" uri="{C3380CC4-5D6E-409C-BE32-E72D297353CC}">
                <c16:uniqueId val="{00000001-5B32-498A-BA96-D0931BA13C43}"/>
              </c:ext>
            </c:extLst>
          </c:dPt>
          <c:dPt>
            <c:idx val="1"/>
            <c:bubble3D val="0"/>
            <c:spPr>
              <a:solidFill>
                <a:schemeClr val="tx1">
                  <a:lumMod val="75000"/>
                  <a:lumOff val="25000"/>
                </a:schemeClr>
              </a:solidFill>
              <a:ln w="19050">
                <a:noFill/>
              </a:ln>
              <a:effectLst/>
            </c:spPr>
            <c:extLst>
              <c:ext xmlns:c16="http://schemas.microsoft.com/office/drawing/2014/chart" uri="{C3380CC4-5D6E-409C-BE32-E72D297353CC}">
                <c16:uniqueId val="{00000003-5B32-498A-BA96-D0931BA13C43}"/>
              </c:ext>
            </c:extLst>
          </c:dPt>
          <c:dPt>
            <c:idx val="2"/>
            <c:bubble3D val="0"/>
            <c:spPr>
              <a:solidFill>
                <a:srgbClr val="7F7F7F"/>
              </a:solidFill>
              <a:ln w="19050">
                <a:noFill/>
              </a:ln>
              <a:effectLst/>
            </c:spPr>
            <c:extLst>
              <c:ext xmlns:c16="http://schemas.microsoft.com/office/drawing/2014/chart" uri="{C3380CC4-5D6E-409C-BE32-E72D297353CC}">
                <c16:uniqueId val="{00000005-5B32-498A-BA96-D0931BA13C43}"/>
              </c:ext>
            </c:extLst>
          </c:dPt>
          <c:dPt>
            <c:idx val="3"/>
            <c:bubble3D val="0"/>
            <c:spPr>
              <a:solidFill>
                <a:srgbClr val="A6A6A6"/>
              </a:solidFill>
              <a:ln w="19050">
                <a:noFill/>
              </a:ln>
              <a:effectLst/>
            </c:spPr>
            <c:extLst>
              <c:ext xmlns:c16="http://schemas.microsoft.com/office/drawing/2014/chart" uri="{C3380CC4-5D6E-409C-BE32-E72D297353CC}">
                <c16:uniqueId val="{00000007-5B32-498A-BA96-D0931BA13C43}"/>
              </c:ext>
            </c:extLst>
          </c:dPt>
          <c:cat>
            <c:strRef>
              <c:f>Sheet1!$A$2:$A$5</c:f>
              <c:strCache>
                <c:ptCount val="4"/>
                <c:pt idx="0">
                  <c:v>Lorem Ipsum 01</c:v>
                </c:pt>
                <c:pt idx="1">
                  <c:v>Lorem Ipsum 02</c:v>
                </c:pt>
                <c:pt idx="2">
                  <c:v>Lorem Ipsum 03</c:v>
                </c:pt>
                <c:pt idx="3">
                  <c:v>Lorem Ipsum 04</c:v>
                </c:pt>
              </c:strCache>
            </c:strRef>
          </c:cat>
          <c:val>
            <c:numRef>
              <c:f>Sheet1!$B$2:$B$5</c:f>
              <c:numCache>
                <c:formatCode>0%</c:formatCode>
                <c:ptCount val="4"/>
                <c:pt idx="0">
                  <c:v>0.5</c:v>
                </c:pt>
                <c:pt idx="1">
                  <c:v>0.25</c:v>
                </c:pt>
                <c:pt idx="2">
                  <c:v>0.2</c:v>
                </c:pt>
                <c:pt idx="3">
                  <c:v>0.05</c:v>
                </c:pt>
              </c:numCache>
            </c:numRef>
          </c:val>
          <c:extLst>
            <c:ext xmlns:c16="http://schemas.microsoft.com/office/drawing/2014/chart" uri="{C3380CC4-5D6E-409C-BE32-E72D297353CC}">
              <c16:uniqueId val="{00000008-5B32-498A-BA96-D0931BA13C4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11/1/2021</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11/1/2021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9e1beda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9e1beda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e1beda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e1beda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9e1beda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9e1beda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73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55521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3698489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283444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4349-CB5E-436E-A3C2-6D3165DC9E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45ADEF-916D-460C-9B0C-3722449E4732}"/>
              </a:ext>
            </a:extLst>
          </p:cNvPr>
          <p:cNvSpPr>
            <a:spLocks noGrp="1"/>
          </p:cNvSpPr>
          <p:nvPr>
            <p:ph type="dt" sz="half" idx="10"/>
          </p:nvPr>
        </p:nvSpPr>
        <p:spPr/>
        <p:txBody>
          <a:bodyPr/>
          <a:lstStyle/>
          <a:p>
            <a:fld id="{E1037C31-9E7A-4F99-8774-A0E530DE1A42}" type="datetimeFigureOut">
              <a:rPr lang="en-US" smtClean="0"/>
              <a:t>10/31/2021</a:t>
            </a:fld>
            <a:endParaRPr lang="en-US" dirty="0"/>
          </a:p>
        </p:txBody>
      </p:sp>
      <p:sp>
        <p:nvSpPr>
          <p:cNvPr id="4" name="Footer Placeholder 3">
            <a:extLst>
              <a:ext uri="{FF2B5EF4-FFF2-40B4-BE49-F238E27FC236}">
                <a16:creationId xmlns:a16="http://schemas.microsoft.com/office/drawing/2014/main" id="{73627892-C278-49E5-9EB5-B42108DC2D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AFAB012-8CF8-4F5B-A92F-44260F89F454}"/>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0761195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989A5-5B4A-4927-9417-87945274D7D9}"/>
              </a:ext>
            </a:extLst>
          </p:cNvPr>
          <p:cNvSpPr>
            <a:spLocks noGrp="1"/>
          </p:cNvSpPr>
          <p:nvPr>
            <p:ph type="dt" sz="half" idx="10"/>
          </p:nvPr>
        </p:nvSpPr>
        <p:spPr/>
        <p:txBody>
          <a:bodyPr/>
          <a:lstStyle/>
          <a:p>
            <a:fld id="{C278504F-A551-4DE0-9316-4DCD1D8CC752}" type="datetimeFigureOut">
              <a:rPr lang="en-US" smtClean="0"/>
              <a:t>10/31/2021</a:t>
            </a:fld>
            <a:endParaRPr lang="en-US" dirty="0"/>
          </a:p>
        </p:txBody>
      </p:sp>
      <p:sp>
        <p:nvSpPr>
          <p:cNvPr id="3" name="Footer Placeholder 2">
            <a:extLst>
              <a:ext uri="{FF2B5EF4-FFF2-40B4-BE49-F238E27FC236}">
                <a16:creationId xmlns:a16="http://schemas.microsoft.com/office/drawing/2014/main" id="{CC9B563A-B3CD-49CE-833F-70020FA9A7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BC917AD-7DBD-4DF4-989A-F519F3E21EA1}"/>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51127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DB06-E4BB-48B0-AC39-CEE236303F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270C7F-6C09-4528-992E-272A80E93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B48036-C961-45A2-983F-0A59EE9ED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8183C-953E-46E2-90E9-C13DEA3B4655}"/>
              </a:ext>
            </a:extLst>
          </p:cNvPr>
          <p:cNvSpPr>
            <a:spLocks noGrp="1"/>
          </p:cNvSpPr>
          <p:nvPr>
            <p:ph type="dt" sz="half" idx="10"/>
          </p:nvPr>
        </p:nvSpPr>
        <p:spPr/>
        <p:txBody>
          <a:bodyPr/>
          <a:lstStyle/>
          <a:p>
            <a:fld id="{D1BE4249-C0D0-4B06-8692-E8BB871AF643}" type="datetimeFigureOut">
              <a:rPr lang="en-US" smtClean="0"/>
              <a:t>10/31/2021</a:t>
            </a:fld>
            <a:endParaRPr lang="en-US" dirty="0"/>
          </a:p>
        </p:txBody>
      </p:sp>
      <p:sp>
        <p:nvSpPr>
          <p:cNvPr id="6" name="Footer Placeholder 5">
            <a:extLst>
              <a:ext uri="{FF2B5EF4-FFF2-40B4-BE49-F238E27FC236}">
                <a16:creationId xmlns:a16="http://schemas.microsoft.com/office/drawing/2014/main" id="{CC3291DA-180D-4998-A430-9B2E530263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CE431C-87D4-4981-81EC-A52B4EF66D2F}"/>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8726636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AE64-EB77-4896-9E68-6C9B1A564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EF829-3BC0-4F35-8E8D-92E71383D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B460F3-BE7D-47E1-A4FD-3ED9AFEA8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EB50F4-F83D-45BC-A7D5-DC002B4C2807}"/>
              </a:ext>
            </a:extLst>
          </p:cNvPr>
          <p:cNvSpPr>
            <a:spLocks noGrp="1"/>
          </p:cNvSpPr>
          <p:nvPr>
            <p:ph type="dt" sz="half" idx="10"/>
          </p:nvPr>
        </p:nvSpPr>
        <p:spPr/>
        <p:txBody>
          <a:bodyPr/>
          <a:lstStyle/>
          <a:p>
            <a:fld id="{042B0DB6-F5C7-45FB-8CF3-31B45F9C2DAC}" type="datetimeFigureOut">
              <a:rPr lang="en-US" smtClean="0"/>
              <a:t>10/31/2021</a:t>
            </a:fld>
            <a:endParaRPr lang="en-US" dirty="0"/>
          </a:p>
        </p:txBody>
      </p:sp>
      <p:sp>
        <p:nvSpPr>
          <p:cNvPr id="6" name="Footer Placeholder 5">
            <a:extLst>
              <a:ext uri="{FF2B5EF4-FFF2-40B4-BE49-F238E27FC236}">
                <a16:creationId xmlns:a16="http://schemas.microsoft.com/office/drawing/2014/main" id="{0D239D4E-E4FC-42E8-B479-3A33EB979F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D6DD96-C562-4E26-B3AD-9D76011347F8}"/>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2618548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8A78D-44B4-46A7-A0E0-DA2333DBFA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E4E305-D4A8-4599-9BCC-3C453DE05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B7A9E-852E-4AD1-A622-6BD0D13345FD}"/>
              </a:ext>
            </a:extLst>
          </p:cNvPr>
          <p:cNvSpPr>
            <a:spLocks noGrp="1"/>
          </p:cNvSpPr>
          <p:nvPr>
            <p:ph type="dt" sz="half" idx="10"/>
          </p:nvPr>
        </p:nvSpPr>
        <p:spPr/>
        <p:txBody>
          <a:bodyPr/>
          <a:lstStyle/>
          <a:p>
            <a:fld id="{E9F9C37B-1D36-470B-8223-D6C91242EC14}" type="datetimeFigureOut">
              <a:rPr lang="en-US" smtClean="0"/>
              <a:t>10/31/2021</a:t>
            </a:fld>
            <a:endParaRPr lang="en-US" dirty="0"/>
          </a:p>
        </p:txBody>
      </p:sp>
      <p:sp>
        <p:nvSpPr>
          <p:cNvPr id="5" name="Footer Placeholder 4">
            <a:extLst>
              <a:ext uri="{FF2B5EF4-FFF2-40B4-BE49-F238E27FC236}">
                <a16:creationId xmlns:a16="http://schemas.microsoft.com/office/drawing/2014/main" id="{E992E548-1153-4037-B7D4-660468DB2F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91D248-4152-4EF6-B74B-3137CB48F342}"/>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6718682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D23B3D-F2DD-48F3-B372-951A0E056F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9F70F-01A2-48A1-8938-679BE07BE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77247-450C-4C31-A692-EA10ECF5974A}"/>
              </a:ext>
            </a:extLst>
          </p:cNvPr>
          <p:cNvSpPr>
            <a:spLocks noGrp="1"/>
          </p:cNvSpPr>
          <p:nvPr>
            <p:ph type="dt" sz="half" idx="10"/>
          </p:nvPr>
        </p:nvSpPr>
        <p:spPr/>
        <p:txBody>
          <a:bodyPr/>
          <a:lstStyle/>
          <a:p>
            <a:fld id="{67C6F52A-A82B-47A2-A83A-8C4C91F2D59F}" type="datetimeFigureOut">
              <a:rPr lang="en-US" smtClean="0"/>
              <a:t>10/31/2021</a:t>
            </a:fld>
            <a:endParaRPr lang="en-US" dirty="0"/>
          </a:p>
        </p:txBody>
      </p:sp>
      <p:sp>
        <p:nvSpPr>
          <p:cNvPr id="5" name="Footer Placeholder 4">
            <a:extLst>
              <a:ext uri="{FF2B5EF4-FFF2-40B4-BE49-F238E27FC236}">
                <a16:creationId xmlns:a16="http://schemas.microsoft.com/office/drawing/2014/main" id="{3D846180-AC07-4C9E-99D0-3B0FFC2FAE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EB5880-DD32-4CBC-BC02-8372215A4BC1}"/>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2301692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120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C4A9-3BFD-44F0-AE2F-3A799E47B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4FAC6B-DBE6-473E-AE80-4734621D3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D4DAC4-F939-4136-AB05-137C8F04B175}"/>
              </a:ext>
            </a:extLst>
          </p:cNvPr>
          <p:cNvSpPr>
            <a:spLocks noGrp="1"/>
          </p:cNvSpPr>
          <p:nvPr>
            <p:ph type="dt" sz="half" idx="10"/>
          </p:nvPr>
        </p:nvSpPr>
        <p:spPr/>
        <p:txBody>
          <a:bodyPr/>
          <a:lstStyle/>
          <a:p>
            <a:fld id="{1160EA64-D806-43AC-9DF2-F8C432F32B4C}" type="datetimeFigureOut">
              <a:rPr lang="en-US" smtClean="0"/>
              <a:t>10/31/2021</a:t>
            </a:fld>
            <a:endParaRPr lang="en-US" dirty="0"/>
          </a:p>
        </p:txBody>
      </p:sp>
      <p:sp>
        <p:nvSpPr>
          <p:cNvPr id="5" name="Footer Placeholder 4">
            <a:extLst>
              <a:ext uri="{FF2B5EF4-FFF2-40B4-BE49-F238E27FC236}">
                <a16:creationId xmlns:a16="http://schemas.microsoft.com/office/drawing/2014/main" id="{08230612-3F59-4353-8663-82E86FFFB6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EDF571-0C4B-48BB-91CE-FE95D2E72371}"/>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750024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4E5D-54A8-4F78-B8D6-8213A895B2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8E6DC-4213-4ECA-B16F-A479586A2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110F3-D00E-466C-8150-0AF930E391A4}"/>
              </a:ext>
            </a:extLst>
          </p:cNvPr>
          <p:cNvSpPr>
            <a:spLocks noGrp="1"/>
          </p:cNvSpPr>
          <p:nvPr>
            <p:ph type="dt" sz="half" idx="10"/>
          </p:nvPr>
        </p:nvSpPr>
        <p:spPr/>
        <p:txBody>
          <a:bodyPr/>
          <a:lstStyle/>
          <a:p>
            <a:fld id="{F070A7B3-6521-4DCA-87E5-044747A908C1}" type="datetimeFigureOut">
              <a:rPr lang="en-US" smtClean="0"/>
              <a:t>10/31/2021</a:t>
            </a:fld>
            <a:endParaRPr lang="en-US" dirty="0"/>
          </a:p>
        </p:txBody>
      </p:sp>
      <p:sp>
        <p:nvSpPr>
          <p:cNvPr id="5" name="Footer Placeholder 4">
            <a:extLst>
              <a:ext uri="{FF2B5EF4-FFF2-40B4-BE49-F238E27FC236}">
                <a16:creationId xmlns:a16="http://schemas.microsoft.com/office/drawing/2014/main" id="{FDAC83DB-2C45-49B9-B6D6-5A3A4C8CA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3051C3-D3D8-4D7C-96C6-6A2D55363BC6}"/>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4721474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47D1-1546-454F-B256-FBAF0C8D9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960EF3-1E04-407D-B67C-46E36FF2E9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4F60C-DFD2-4166-A246-62C49CDD8272}"/>
              </a:ext>
            </a:extLst>
          </p:cNvPr>
          <p:cNvSpPr>
            <a:spLocks noGrp="1"/>
          </p:cNvSpPr>
          <p:nvPr>
            <p:ph type="dt" sz="half" idx="10"/>
          </p:nvPr>
        </p:nvSpPr>
        <p:spPr/>
        <p:txBody>
          <a:bodyPr/>
          <a:lstStyle/>
          <a:p>
            <a:fld id="{1160EA64-D806-43AC-9DF2-F8C432F32B4C}" type="datetimeFigureOut">
              <a:rPr lang="en-US" smtClean="0"/>
              <a:t>10/31/2021</a:t>
            </a:fld>
            <a:endParaRPr lang="en-US" dirty="0"/>
          </a:p>
        </p:txBody>
      </p:sp>
      <p:sp>
        <p:nvSpPr>
          <p:cNvPr id="5" name="Footer Placeholder 4">
            <a:extLst>
              <a:ext uri="{FF2B5EF4-FFF2-40B4-BE49-F238E27FC236}">
                <a16:creationId xmlns:a16="http://schemas.microsoft.com/office/drawing/2014/main" id="{D87737FB-985E-417D-8D06-CE87EACC2E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7955E8-7A1C-46B4-BFE4-FF682DD37918}"/>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615397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D502-CB2B-4BDC-9F1F-0C6EDB58F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D5819-15A2-43AD-B63A-C2A69D6C8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92992-02F6-4113-9B13-1BDA746D5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9445B-0E1E-49C2-9E53-9F37A60EF31B}"/>
              </a:ext>
            </a:extLst>
          </p:cNvPr>
          <p:cNvSpPr>
            <a:spLocks noGrp="1"/>
          </p:cNvSpPr>
          <p:nvPr>
            <p:ph type="dt" sz="half" idx="10"/>
          </p:nvPr>
        </p:nvSpPr>
        <p:spPr/>
        <p:txBody>
          <a:bodyPr/>
          <a:lstStyle/>
          <a:p>
            <a:fld id="{AB134690-1557-4C89-A502-4959FE7FAD70}" type="datetimeFigureOut">
              <a:rPr lang="en-US" smtClean="0"/>
              <a:t>10/31/2021</a:t>
            </a:fld>
            <a:endParaRPr lang="en-US" dirty="0"/>
          </a:p>
        </p:txBody>
      </p:sp>
      <p:sp>
        <p:nvSpPr>
          <p:cNvPr id="6" name="Footer Placeholder 5">
            <a:extLst>
              <a:ext uri="{FF2B5EF4-FFF2-40B4-BE49-F238E27FC236}">
                <a16:creationId xmlns:a16="http://schemas.microsoft.com/office/drawing/2014/main" id="{0BB11AED-22C7-4ED7-8B99-AD7CFCDFE0C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76D5EC-74BE-43E6-AA1F-9D225C54C303}"/>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624445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FACF-F084-4EB5-A511-79124E35DD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34BD8-EA64-4DA0-B3AA-76986AC2A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5D93E-4E34-475C-89E2-586E954BB9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495AD8-D9F0-4417-8660-2BFE2DDEC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D2848-2B84-46FF-8085-C2B1AC2501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3AB7A2-25C6-49CB-BA57-9C50FDA596AE}"/>
              </a:ext>
            </a:extLst>
          </p:cNvPr>
          <p:cNvSpPr>
            <a:spLocks noGrp="1"/>
          </p:cNvSpPr>
          <p:nvPr>
            <p:ph type="dt" sz="half" idx="10"/>
          </p:nvPr>
        </p:nvSpPr>
        <p:spPr/>
        <p:txBody>
          <a:bodyPr/>
          <a:lstStyle/>
          <a:p>
            <a:fld id="{1160EA64-D806-43AC-9DF2-F8C432F32B4C}" type="datetimeFigureOut">
              <a:rPr lang="en-US" smtClean="0"/>
              <a:t>10/31/2021</a:t>
            </a:fld>
            <a:endParaRPr lang="en-US" dirty="0"/>
          </a:p>
        </p:txBody>
      </p:sp>
      <p:sp>
        <p:nvSpPr>
          <p:cNvPr id="8" name="Footer Placeholder 7">
            <a:extLst>
              <a:ext uri="{FF2B5EF4-FFF2-40B4-BE49-F238E27FC236}">
                <a16:creationId xmlns:a16="http://schemas.microsoft.com/office/drawing/2014/main" id="{7610D561-EF1D-4BB6-969C-88BB543E462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EC8FC9C-BBA1-4635-B71E-11729982A9FC}"/>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927480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84B42-9927-4414-884D-6013E5828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35BC74-560C-462E-A32E-DD07CA422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AD48A-1179-4AA2-A09B-7300D2A0C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5B5FC43-3FF2-4B19-B425-18F6EB4DD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Logo Here</a:t>
            </a:r>
            <a:endParaRPr lang="en-US" dirty="0"/>
          </a:p>
        </p:txBody>
      </p:sp>
      <p:sp>
        <p:nvSpPr>
          <p:cNvPr id="6" name="Slide Number Placeholder 5">
            <a:extLst>
              <a:ext uri="{FF2B5EF4-FFF2-40B4-BE49-F238E27FC236}">
                <a16:creationId xmlns:a16="http://schemas.microsoft.com/office/drawing/2014/main" id="{6F980593-4F62-4FF7-8AE0-38B5484AA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2817709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pic>
        <p:nvPicPr>
          <p:cNvPr id="1026" name="Picture 2" descr="Airbnb vector Logos">
            <a:extLst>
              <a:ext uri="{FF2B5EF4-FFF2-40B4-BE49-F238E27FC236}">
                <a16:creationId xmlns:a16="http://schemas.microsoft.com/office/drawing/2014/main" id="{DAFDFE93-0E95-4BB5-AEAF-49CA1DEF4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898" y="1120795"/>
            <a:ext cx="3133725" cy="3133725"/>
          </a:xfrm>
          <a:prstGeom prst="rect">
            <a:avLst/>
          </a:prstGeom>
          <a:noFill/>
          <a:extLst>
            <a:ext uri="{909E8E84-426E-40DD-AFC4-6F175D3DCCD1}">
              <a14:hiddenFill xmlns:a14="http://schemas.microsoft.com/office/drawing/2010/main">
                <a:solidFill>
                  <a:srgbClr val="FFFFFF"/>
                </a:solidFill>
              </a14:hiddenFill>
            </a:ext>
          </a:extLst>
        </p:spPr>
      </p:pic>
      <p:sp>
        <p:nvSpPr>
          <p:cNvPr id="24" name="Google Shape;54;p13">
            <a:extLst>
              <a:ext uri="{FF2B5EF4-FFF2-40B4-BE49-F238E27FC236}">
                <a16:creationId xmlns:a16="http://schemas.microsoft.com/office/drawing/2014/main" id="{2CB583D6-8EF6-416B-8E46-005FED87A41F}"/>
              </a:ext>
            </a:extLst>
          </p:cNvPr>
          <p:cNvSpPr txBox="1">
            <a:spLocks/>
          </p:cNvSpPr>
          <p:nvPr/>
        </p:nvSpPr>
        <p:spPr>
          <a:xfrm>
            <a:off x="2927311" y="3955946"/>
            <a:ext cx="6743700" cy="1171558"/>
          </a:xfrm>
          <a:prstGeom prst="rect">
            <a:avLst/>
          </a:prstGeom>
          <a:noFill/>
          <a:ln w="38100" cap="sq">
            <a:noFill/>
            <a:miter lim="800000"/>
          </a:ln>
        </p:spPr>
        <p:txBody>
          <a:bodyPr spcFirstLastPara="1" vert="horz" lIns="91425" tIns="91425" rIns="91425" bIns="91425" rtlCol="0" anchor="ctr" anchorCtr="0">
            <a:normAutofit fontScale="70000" lnSpcReduction="20000"/>
          </a:bodyPr>
          <a:lstStyle>
            <a:lvl1pPr algn="ctr" defTabSz="914400" rtl="0" eaLnBrk="1" latinLnBrk="0" hangingPunct="1">
              <a:lnSpc>
                <a:spcPct val="90000"/>
              </a:lnSpc>
              <a:spcBef>
                <a:spcPct val="0"/>
              </a:spcBef>
              <a:buNone/>
              <a:defRPr sz="3600" kern="1200" cap="all" baseline="0">
                <a:solidFill>
                  <a:schemeClr val="tx1">
                    <a:lumMod val="75000"/>
                    <a:lumOff val="25000"/>
                  </a:schemeClr>
                </a:solidFill>
                <a:latin typeface="+mj-lt"/>
                <a:ea typeface="+mj-ea"/>
                <a:cs typeface="+mj-cs"/>
              </a:defRPr>
            </a:lvl1pPr>
          </a:lstStyle>
          <a:p>
            <a:pPr>
              <a:spcBef>
                <a:spcPts val="0"/>
              </a:spcBef>
            </a:pPr>
            <a:r>
              <a:rPr lang="en-US" dirty="0">
                <a:solidFill>
                  <a:schemeClr val="bg1"/>
                </a:solidFill>
                <a:latin typeface="+mn-lt"/>
              </a:rPr>
              <a:t>Post-Covid Business Recovery Analysis</a:t>
            </a:r>
          </a:p>
          <a:p>
            <a:pPr>
              <a:spcBef>
                <a:spcPts val="0"/>
              </a:spcBef>
            </a:pPr>
            <a:endParaRPr lang="en-US" dirty="0">
              <a:solidFill>
                <a:schemeClr val="bg1"/>
              </a:solidFill>
              <a:latin typeface="+mn-lt"/>
            </a:endParaRPr>
          </a:p>
          <a:p>
            <a:pPr>
              <a:spcBef>
                <a:spcPts val="0"/>
              </a:spcBef>
            </a:pPr>
            <a:r>
              <a:rPr lang="en-US" dirty="0">
                <a:solidFill>
                  <a:schemeClr val="bg1"/>
                </a:solidFill>
                <a:latin typeface="+mn-lt"/>
              </a:rPr>
              <a:t>(NYC)</a:t>
            </a:r>
          </a:p>
        </p:txBody>
      </p:sp>
    </p:spTree>
    <p:extLst>
      <p:ext uri="{BB962C8B-B14F-4D97-AF65-F5344CB8AC3E}">
        <p14:creationId xmlns:p14="http://schemas.microsoft.com/office/powerpoint/2010/main" val="310594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4"/>
                                        </p:tgtEl>
                                        <p:attrNameLst>
                                          <p:attrName>style.visibility</p:attrName>
                                        </p:attrNameLst>
                                      </p:cBhvr>
                                      <p:to>
                                        <p:strVal val="visible"/>
                                      </p:to>
                                    </p:set>
                                    <p:animEffect transition="in" filter="fade">
                                      <p:cBhvr>
                                        <p:cTn id="7" dur="7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228600" y="2162175"/>
            <a:ext cx="11630078" cy="431220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47">
            <a:extLst>
              <a:ext uri="{FF2B5EF4-FFF2-40B4-BE49-F238E27FC236}">
                <a16:creationId xmlns:a16="http://schemas.microsoft.com/office/drawing/2014/main" id="{853D56A8-B36E-4520-9327-AFD45439C181}"/>
              </a:ext>
            </a:extLst>
          </p:cNvPr>
          <p:cNvSpPr txBox="1"/>
          <p:nvPr/>
        </p:nvSpPr>
        <p:spPr>
          <a:xfrm>
            <a:off x="1590675" y="1120295"/>
            <a:ext cx="9201150" cy="64633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sz="1400" b="1" i="1" dirty="0"/>
              <a:t>68%</a:t>
            </a:r>
            <a:r>
              <a:rPr lang="en-US" sz="1400" i="1" dirty="0"/>
              <a:t> of the </a:t>
            </a:r>
            <a:r>
              <a:rPr lang="en-US" sz="1400" b="1" i="1" dirty="0"/>
              <a:t>properties</a:t>
            </a:r>
            <a:r>
              <a:rPr lang="en-US" sz="1400" i="1" dirty="0"/>
              <a:t> have </a:t>
            </a:r>
            <a:r>
              <a:rPr lang="en-US" sz="1400" b="1" i="1" dirty="0"/>
              <a:t>Minimum Nights </a:t>
            </a:r>
            <a:r>
              <a:rPr lang="en-US" sz="1400" i="1" dirty="0"/>
              <a:t>requirement of </a:t>
            </a:r>
            <a:r>
              <a:rPr lang="en-US" sz="1400" b="1" i="1" dirty="0"/>
              <a:t>less than 3 days</a:t>
            </a:r>
          </a:p>
          <a:p>
            <a:pPr marL="457200" lvl="0" indent="-342900" algn="l" rtl="0">
              <a:spcBef>
                <a:spcPts val="0"/>
              </a:spcBef>
              <a:spcAft>
                <a:spcPts val="0"/>
              </a:spcAft>
              <a:buSzPts val="1800"/>
              <a:buChar char="●"/>
            </a:pPr>
            <a:r>
              <a:rPr lang="en-US" sz="1400" b="1" i="1" dirty="0"/>
              <a:t>64% </a:t>
            </a:r>
            <a:r>
              <a:rPr lang="en-US" sz="1400" i="1" dirty="0"/>
              <a:t>of the </a:t>
            </a:r>
            <a:r>
              <a:rPr lang="en-US" sz="1400" b="1" i="1" dirty="0"/>
              <a:t>Bookings </a:t>
            </a:r>
            <a:r>
              <a:rPr lang="en-US" sz="1400" i="1" dirty="0"/>
              <a:t>are for stays </a:t>
            </a:r>
            <a:r>
              <a:rPr lang="en-US" sz="1400" b="1" i="1" dirty="0"/>
              <a:t>less than 2 days. </a:t>
            </a:r>
          </a:p>
          <a:p>
            <a:pPr marL="457200" lvl="0" indent="-342900" algn="l" rtl="0">
              <a:spcBef>
                <a:spcPts val="0"/>
              </a:spcBef>
              <a:spcAft>
                <a:spcPts val="0"/>
              </a:spcAft>
              <a:buSzPts val="1800"/>
              <a:buChar char="●"/>
            </a:pPr>
            <a:r>
              <a:rPr lang="en-US" sz="1400" b="1" i="1" dirty="0"/>
              <a:t>85% </a:t>
            </a:r>
            <a:r>
              <a:rPr lang="en-US" sz="1400" i="1" dirty="0"/>
              <a:t>of the </a:t>
            </a:r>
            <a:r>
              <a:rPr lang="en-US" sz="1400" b="1" i="1" dirty="0"/>
              <a:t>Bookings </a:t>
            </a:r>
            <a:r>
              <a:rPr lang="en-US" sz="1400" i="1" dirty="0"/>
              <a:t>are in the summer months of </a:t>
            </a:r>
            <a:r>
              <a:rPr lang="en-US" sz="1400" b="1" i="1" dirty="0"/>
              <a:t>May, June &amp; July</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003163" y="1977509"/>
            <a:ext cx="3576073" cy="369332"/>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Other Preferences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755940" y="1120295"/>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83619"/>
            <a:ext cx="10515600" cy="498598"/>
          </a:xfrm>
        </p:spPr>
        <p:txBody>
          <a:bodyPr/>
          <a:lstStyle/>
          <a:p>
            <a:r>
              <a:rPr lang="en-US" dirty="0"/>
              <a:t>Key Findings – </a:t>
            </a:r>
            <a:r>
              <a:rPr lang="en-US" i="1" dirty="0"/>
              <a:t>Other Preferences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10</a:t>
            </a:fld>
            <a:endParaRPr lang="en-US" dirty="0"/>
          </a:p>
        </p:txBody>
      </p:sp>
      <p:pic>
        <p:nvPicPr>
          <p:cNvPr id="150" name="Picture 6" descr="Airbnb Logo PNG Transparent &amp;amp; SVG Vector - Freebie Supply">
            <a:extLst>
              <a:ext uri="{FF2B5EF4-FFF2-40B4-BE49-F238E27FC236}">
                <a16:creationId xmlns:a16="http://schemas.microsoft.com/office/drawing/2014/main" id="{64928418-2DE9-4911-91F5-CD08DE84B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D5F469-C5C2-49EF-8987-7C10E6EF965E}"/>
              </a:ext>
            </a:extLst>
          </p:cNvPr>
          <p:cNvPicPr>
            <a:picLocks noChangeAspect="1"/>
          </p:cNvPicPr>
          <p:nvPr/>
        </p:nvPicPr>
        <p:blipFill>
          <a:blip r:embed="rId4"/>
          <a:stretch>
            <a:fillRect/>
          </a:stretch>
        </p:blipFill>
        <p:spPr>
          <a:xfrm>
            <a:off x="333322" y="2613495"/>
            <a:ext cx="4662382" cy="3838013"/>
          </a:xfrm>
          <a:prstGeom prst="rect">
            <a:avLst/>
          </a:prstGeom>
        </p:spPr>
      </p:pic>
      <p:pic>
        <p:nvPicPr>
          <p:cNvPr id="5" name="Picture 4">
            <a:extLst>
              <a:ext uri="{FF2B5EF4-FFF2-40B4-BE49-F238E27FC236}">
                <a16:creationId xmlns:a16="http://schemas.microsoft.com/office/drawing/2014/main" id="{A45AD4E3-BC2E-440F-9A43-A4416F416F24}"/>
              </a:ext>
            </a:extLst>
          </p:cNvPr>
          <p:cNvPicPr>
            <a:picLocks noChangeAspect="1"/>
          </p:cNvPicPr>
          <p:nvPr/>
        </p:nvPicPr>
        <p:blipFill>
          <a:blip r:embed="rId5"/>
          <a:stretch>
            <a:fillRect/>
          </a:stretch>
        </p:blipFill>
        <p:spPr>
          <a:xfrm>
            <a:off x="333322" y="5824253"/>
            <a:ext cx="1419423" cy="590632"/>
          </a:xfrm>
          <a:prstGeom prst="rect">
            <a:avLst/>
          </a:prstGeom>
        </p:spPr>
      </p:pic>
      <p:pic>
        <p:nvPicPr>
          <p:cNvPr id="7" name="Picture 6">
            <a:extLst>
              <a:ext uri="{FF2B5EF4-FFF2-40B4-BE49-F238E27FC236}">
                <a16:creationId xmlns:a16="http://schemas.microsoft.com/office/drawing/2014/main" id="{24014AE9-4818-4064-89C8-208514BF5894}"/>
              </a:ext>
            </a:extLst>
          </p:cNvPr>
          <p:cNvPicPr>
            <a:picLocks noChangeAspect="1"/>
          </p:cNvPicPr>
          <p:nvPr/>
        </p:nvPicPr>
        <p:blipFill>
          <a:blip r:embed="rId6"/>
          <a:stretch>
            <a:fillRect/>
          </a:stretch>
        </p:blipFill>
        <p:spPr>
          <a:xfrm>
            <a:off x="5257800" y="2924175"/>
            <a:ext cx="6463170" cy="3324472"/>
          </a:xfrm>
          <a:prstGeom prst="rect">
            <a:avLst/>
          </a:prstGeom>
        </p:spPr>
      </p:pic>
      <p:sp>
        <p:nvSpPr>
          <p:cNvPr id="22" name="TextBox 21">
            <a:extLst>
              <a:ext uri="{FF2B5EF4-FFF2-40B4-BE49-F238E27FC236}">
                <a16:creationId xmlns:a16="http://schemas.microsoft.com/office/drawing/2014/main" id="{A6223A2E-E8B8-4F6C-A890-B5A97D89C630}"/>
              </a:ext>
            </a:extLst>
          </p:cNvPr>
          <p:cNvSpPr txBox="1"/>
          <p:nvPr/>
        </p:nvSpPr>
        <p:spPr>
          <a:xfrm>
            <a:off x="1373848" y="2512961"/>
            <a:ext cx="2581329" cy="276999"/>
          </a:xfrm>
          <a:prstGeom prst="rect">
            <a:avLst/>
          </a:prstGeom>
          <a:noFill/>
        </p:spPr>
        <p:txBody>
          <a:bodyPr wrap="square">
            <a:spAutoFit/>
          </a:bodyPr>
          <a:lstStyle/>
          <a:p>
            <a:r>
              <a:rPr lang="en-US" sz="1200" b="1" dirty="0">
                <a:solidFill>
                  <a:srgbClr val="000000"/>
                </a:solidFill>
                <a:effectLst/>
                <a:latin typeface="Segoe UI Light" panose="020B0502040204020203" pitchFamily="34" charset="0"/>
              </a:rPr>
              <a:t>Preference for Minimum Night </a:t>
            </a:r>
            <a:endParaRPr lang="en-US" sz="1200" b="1" dirty="0"/>
          </a:p>
        </p:txBody>
      </p:sp>
      <p:sp>
        <p:nvSpPr>
          <p:cNvPr id="23" name="TextBox 22">
            <a:extLst>
              <a:ext uri="{FF2B5EF4-FFF2-40B4-BE49-F238E27FC236}">
                <a16:creationId xmlns:a16="http://schemas.microsoft.com/office/drawing/2014/main" id="{CAFCCB47-5445-4F19-ABED-0709181B687C}"/>
              </a:ext>
            </a:extLst>
          </p:cNvPr>
          <p:cNvSpPr txBox="1"/>
          <p:nvPr/>
        </p:nvSpPr>
        <p:spPr>
          <a:xfrm>
            <a:off x="7198720" y="2509018"/>
            <a:ext cx="2581329" cy="276999"/>
          </a:xfrm>
          <a:prstGeom prst="rect">
            <a:avLst/>
          </a:prstGeom>
          <a:noFill/>
        </p:spPr>
        <p:txBody>
          <a:bodyPr wrap="square">
            <a:spAutoFit/>
          </a:bodyPr>
          <a:lstStyle/>
          <a:p>
            <a:r>
              <a:rPr lang="en-US" sz="1200" b="1" dirty="0">
                <a:solidFill>
                  <a:srgbClr val="000000"/>
                </a:solidFill>
                <a:effectLst/>
                <a:latin typeface="Segoe UI Light" panose="020B0502040204020203" pitchFamily="34" charset="0"/>
              </a:rPr>
              <a:t>Month-wise Booking Preference</a:t>
            </a:r>
            <a:endParaRPr lang="en-US" sz="1200" b="1" dirty="0"/>
          </a:p>
        </p:txBody>
      </p:sp>
    </p:spTree>
    <p:extLst>
      <p:ext uri="{BB962C8B-B14F-4D97-AF65-F5344CB8AC3E}">
        <p14:creationId xmlns:p14="http://schemas.microsoft.com/office/powerpoint/2010/main" val="249094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5C73-B75E-4888-A1F1-FD4BC70C76CA}"/>
              </a:ext>
            </a:extLst>
          </p:cNvPr>
          <p:cNvSpPr>
            <a:spLocks noGrp="1"/>
          </p:cNvSpPr>
          <p:nvPr>
            <p:ph type="title"/>
          </p:nvPr>
        </p:nvSpPr>
        <p:spPr/>
        <p:txBody>
          <a:bodyPr/>
          <a:lstStyle/>
          <a:p>
            <a:r>
              <a:rPr lang="en-US" dirty="0"/>
              <a:t>Recommendation</a:t>
            </a:r>
          </a:p>
        </p:txBody>
      </p:sp>
      <p:sp>
        <p:nvSpPr>
          <p:cNvPr id="4" name="Slide Number Placeholder 3">
            <a:extLst>
              <a:ext uri="{FF2B5EF4-FFF2-40B4-BE49-F238E27FC236}">
                <a16:creationId xmlns:a16="http://schemas.microsoft.com/office/drawing/2014/main" id="{16717C04-6AA5-4E34-9577-C10ED1D25D7D}"/>
              </a:ext>
            </a:extLst>
          </p:cNvPr>
          <p:cNvSpPr>
            <a:spLocks noGrp="1"/>
          </p:cNvSpPr>
          <p:nvPr>
            <p:ph type="sldNum" sz="quarter" idx="12"/>
          </p:nvPr>
        </p:nvSpPr>
        <p:spPr/>
        <p:txBody>
          <a:bodyPr/>
          <a:lstStyle/>
          <a:p>
            <a:fld id="{0FD50806-BABF-4915-9689-3B9956D1C75C}" type="slidenum">
              <a:rPr lang="en-US" smtClean="0"/>
              <a:pPr/>
              <a:t>11</a:t>
            </a:fld>
            <a:endParaRPr lang="en-US" dirty="0"/>
          </a:p>
        </p:txBody>
      </p:sp>
      <p:sp>
        <p:nvSpPr>
          <p:cNvPr id="5" name="TextBox 47">
            <a:extLst>
              <a:ext uri="{FF2B5EF4-FFF2-40B4-BE49-F238E27FC236}">
                <a16:creationId xmlns:a16="http://schemas.microsoft.com/office/drawing/2014/main" id="{52A17B77-4609-4EA4-9FBE-CEC7B2BDE3F6}"/>
              </a:ext>
            </a:extLst>
          </p:cNvPr>
          <p:cNvSpPr txBox="1"/>
          <p:nvPr/>
        </p:nvSpPr>
        <p:spPr>
          <a:xfrm>
            <a:off x="1764062" y="2044005"/>
            <a:ext cx="9484963" cy="276998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dirty="0"/>
              <a:t>Based on the Airbnb Survey Results, people are looking for extended stays and hence we should see an uptick in bookings for more than 7 nights and even an increase for 30+ nights. Better rates should be provided for longer stays. </a:t>
            </a:r>
          </a:p>
          <a:p>
            <a:pPr marL="114300" lvl="0" algn="l" rtl="0">
              <a:spcBef>
                <a:spcPts val="0"/>
              </a:spcBef>
              <a:spcAft>
                <a:spcPts val="0"/>
              </a:spcAft>
              <a:buSzPts val="1800"/>
            </a:pPr>
            <a:r>
              <a:rPr lang="en-US" dirty="0"/>
              <a:t> </a:t>
            </a:r>
          </a:p>
          <a:p>
            <a:pPr marL="457200" lvl="0" indent="-342900" algn="l" rtl="0">
              <a:spcBef>
                <a:spcPts val="0"/>
              </a:spcBef>
              <a:spcAft>
                <a:spcPts val="0"/>
              </a:spcAft>
              <a:buSzPts val="1800"/>
              <a:buChar char="●"/>
            </a:pPr>
            <a:r>
              <a:rPr lang="en-US" dirty="0"/>
              <a:t>As most of the bookings have been for 1, 2 or 3 nights, we need to advise the hosts that have kept their minimum stay for more than 4 days to allow even shorter duration stays to increase on bookings.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Further analyze the monthly trending data to understand how the bookings can be increased through the rest of the year.</a:t>
            </a:r>
          </a:p>
        </p:txBody>
      </p:sp>
      <p:pic>
        <p:nvPicPr>
          <p:cNvPr id="6" name="Picture 6" descr="Airbnb Logo PNG Transparent &amp;amp; SVG Vector - Freebie Supply">
            <a:extLst>
              <a:ext uri="{FF2B5EF4-FFF2-40B4-BE49-F238E27FC236}">
                <a16:creationId xmlns:a16="http://schemas.microsoft.com/office/drawing/2014/main" id="{7B9EF0AC-B0F3-49B4-86E6-09D58E4F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58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729F9623-784F-4084-9743-611E4F720FF8}"/>
              </a:ext>
              <a:ext uri="{C183D7F6-B498-43B3-948B-1728B52AA6E4}">
                <adec:decorative xmlns:adec="http://schemas.microsoft.com/office/drawing/2017/decorative" val="1"/>
              </a:ext>
            </a:extLst>
          </p:cNvPr>
          <p:cNvSpPr/>
          <p:nvPr/>
        </p:nvSpPr>
        <p:spPr>
          <a:xfrm>
            <a:off x="5275685" y="4711309"/>
            <a:ext cx="6101297" cy="1243382"/>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47">
            <a:extLst>
              <a:ext uri="{FF2B5EF4-FFF2-40B4-BE49-F238E27FC236}">
                <a16:creationId xmlns:a16="http://schemas.microsoft.com/office/drawing/2014/main" id="{61FCE242-5843-42CB-B58B-1E289911A1AB}"/>
              </a:ext>
            </a:extLst>
          </p:cNvPr>
          <p:cNvSpPr txBox="1"/>
          <p:nvPr/>
        </p:nvSpPr>
        <p:spPr>
          <a:xfrm>
            <a:off x="5982567" y="4917501"/>
            <a:ext cx="4733895" cy="83099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There are 438 properties which require a minimum stay of 60 nights or more and 40 of those require 365 nights or more</a:t>
            </a:r>
          </a:p>
        </p:txBody>
      </p:sp>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5253209" y="3124616"/>
            <a:ext cx="6101297" cy="1243382"/>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5179446" y="1530376"/>
            <a:ext cx="6101297" cy="1243381"/>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Surprising Insights </a:t>
            </a:r>
          </a:p>
        </p:txBody>
      </p:sp>
      <p:sp>
        <p:nvSpPr>
          <p:cNvPr id="3" name="Footer Placeholder 2">
            <a:extLst>
              <a:ext uri="{FF2B5EF4-FFF2-40B4-BE49-F238E27FC236}">
                <a16:creationId xmlns:a16="http://schemas.microsoft.com/office/drawing/2014/main" id="{CF39A793-F356-45AC-A556-47A0CCFA47C5}"/>
              </a:ext>
            </a:extLst>
          </p:cNvPr>
          <p:cNvSpPr>
            <a:spLocks noGrp="1"/>
          </p:cNvSpPr>
          <p:nvPr>
            <p:ph type="ftr" sz="quarter" idx="11"/>
          </p:nvPr>
        </p:nvSpPr>
        <p:spPr/>
        <p:txBody>
          <a:bodyPr/>
          <a:lstStyle/>
          <a:p>
            <a:r>
              <a:rPr lang="en-US" dirty="0"/>
              <a:t>Your Logo Here</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12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1906347406"/>
              </p:ext>
            </p:extLst>
          </p:nvPr>
        </p:nvGraphicFramePr>
        <p:xfrm>
          <a:off x="749625" y="2041702"/>
          <a:ext cx="3781664" cy="3526921"/>
        </p:xfrm>
        <a:graphic>
          <a:graphicData uri="http://schemas.openxmlformats.org/drawingml/2006/chart">
            <c:chart xmlns:c="http://schemas.openxmlformats.org/drawingml/2006/chart" xmlns:r="http://schemas.openxmlformats.org/officeDocument/2006/relationships" r:id="rId3"/>
          </a:graphicData>
        </a:graphic>
      </p:graphicFrame>
      <p:sp>
        <p:nvSpPr>
          <p:cNvPr id="25" name="Oval 24">
            <a:extLst>
              <a:ext uri="{FF2B5EF4-FFF2-40B4-BE49-F238E27FC236}">
                <a16:creationId xmlns:a16="http://schemas.microsoft.com/office/drawing/2014/main" id="{A35CE616-64EE-4786-BC53-A3398F142D45}"/>
              </a:ext>
              <a:ext uri="{C183D7F6-B498-43B3-948B-1728B52AA6E4}">
                <adec:decorative xmlns:adec="http://schemas.microsoft.com/office/drawing/2017/decorative" val="1"/>
              </a:ext>
            </a:extLst>
          </p:cNvPr>
          <p:cNvSpPr/>
          <p:nvPr/>
        </p:nvSpPr>
        <p:spPr>
          <a:xfrm>
            <a:off x="1545852" y="2710558"/>
            <a:ext cx="2189210" cy="218921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60091" y="3330808"/>
            <a:ext cx="4733895" cy="83099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bg1"/>
                </a:solidFill>
              </a:rPr>
              <a:t>There are about 5000 properties that show 0 availability and had 0 bookings. These are either hidden or zombie listings. </a:t>
            </a:r>
          </a:p>
        </p:txBody>
      </p:sp>
      <p:pic>
        <p:nvPicPr>
          <p:cNvPr id="50" name="Picture 6" descr="Airbnb Logo PNG Transparent &amp;amp; SVG Vector - Freebie Supply">
            <a:extLst>
              <a:ext uri="{FF2B5EF4-FFF2-40B4-BE49-F238E27FC236}">
                <a16:creationId xmlns:a16="http://schemas.microsoft.com/office/drawing/2014/main" id="{3D9C439C-6DDA-41C6-9433-7EC63764D1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Puzzle pieces with solid fill">
            <a:extLst>
              <a:ext uri="{FF2B5EF4-FFF2-40B4-BE49-F238E27FC236}">
                <a16:creationId xmlns:a16="http://schemas.microsoft.com/office/drawing/2014/main" id="{977B3718-3602-47F3-9523-B045FBA8AE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8848" y="3253073"/>
            <a:ext cx="1047751" cy="1047751"/>
          </a:xfrm>
          <a:prstGeom prst="rect">
            <a:avLst/>
          </a:prstGeom>
        </p:spPr>
      </p:pic>
      <p:sp>
        <p:nvSpPr>
          <p:cNvPr id="60" name="TextBox 59">
            <a:extLst>
              <a:ext uri="{FF2B5EF4-FFF2-40B4-BE49-F238E27FC236}">
                <a16:creationId xmlns:a16="http://schemas.microsoft.com/office/drawing/2014/main" id="{2612304B-28B0-47DA-889C-122F296ACAB8}"/>
              </a:ext>
            </a:extLst>
          </p:cNvPr>
          <p:cNvSpPr txBox="1"/>
          <p:nvPr/>
        </p:nvSpPr>
        <p:spPr>
          <a:xfrm>
            <a:off x="5877749" y="1780032"/>
            <a:ext cx="4993406" cy="646331"/>
          </a:xfrm>
          <a:prstGeom prst="rect">
            <a:avLst/>
          </a:prstGeom>
          <a:noFill/>
        </p:spPr>
        <p:txBody>
          <a:bodyPr wrap="square">
            <a:spAutoFit/>
          </a:bodyPr>
          <a:lstStyle/>
          <a:p>
            <a:r>
              <a:rPr lang="en-US" b="1" dirty="0"/>
              <a:t>About 10,000, 20% of all the properties listed for NYC, have reported 0 bookings. </a:t>
            </a:r>
          </a:p>
        </p:txBody>
      </p:sp>
    </p:spTree>
    <p:extLst>
      <p:ext uri="{BB962C8B-B14F-4D97-AF65-F5344CB8AC3E}">
        <p14:creationId xmlns:p14="http://schemas.microsoft.com/office/powerpoint/2010/main" val="87792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pic>
        <p:nvPicPr>
          <p:cNvPr id="15" name="Picture 6" descr="Airbnb Logo PNG Transparent &amp;amp; SVG Vector - Freebie Supply">
            <a:extLst>
              <a:ext uri="{FF2B5EF4-FFF2-40B4-BE49-F238E27FC236}">
                <a16:creationId xmlns:a16="http://schemas.microsoft.com/office/drawing/2014/main" id="{335D8F4C-0CB2-4C26-BA7E-B7CB63DA6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D8999D8-C632-4624-A749-2087A2A5499D}"/>
              </a:ext>
            </a:extLst>
          </p:cNvPr>
          <p:cNvSpPr txBox="1"/>
          <p:nvPr/>
        </p:nvSpPr>
        <p:spPr>
          <a:xfrm>
            <a:off x="6673046" y="5926784"/>
            <a:ext cx="2113079" cy="646331"/>
          </a:xfrm>
          <a:prstGeom prst="rect">
            <a:avLst/>
          </a:prstGeom>
          <a:noFill/>
        </p:spPr>
        <p:txBody>
          <a:bodyPr wrap="none" rtlCol="0">
            <a:spAutoFit/>
          </a:bodyPr>
          <a:lstStyle/>
          <a:p>
            <a:pPr marL="285750" indent="-285750">
              <a:buFontTx/>
              <a:buChar char="-"/>
            </a:pPr>
            <a:r>
              <a:rPr lang="en-US" dirty="0">
                <a:solidFill>
                  <a:schemeClr val="bg1"/>
                </a:solidFill>
              </a:rPr>
              <a:t>Darshan Lama </a:t>
            </a:r>
          </a:p>
          <a:p>
            <a:pPr marL="285750" indent="-285750">
              <a:buFontTx/>
              <a:buChar char="-"/>
            </a:pPr>
            <a:r>
              <a:rPr lang="en-US" dirty="0">
                <a:solidFill>
                  <a:schemeClr val="bg1"/>
                </a:solidFill>
              </a:rPr>
              <a:t>Chaitanya Kumar</a:t>
            </a:r>
          </a:p>
        </p:txBody>
      </p:sp>
    </p:spTree>
    <p:extLst>
      <p:ext uri="{BB962C8B-B14F-4D97-AF65-F5344CB8AC3E}">
        <p14:creationId xmlns:p14="http://schemas.microsoft.com/office/powerpoint/2010/main" val="68607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0328-053E-4200-831D-408BAFC5B22E}"/>
              </a:ext>
            </a:extLst>
          </p:cNvPr>
          <p:cNvSpPr>
            <a:spLocks noGrp="1"/>
          </p:cNvSpPr>
          <p:nvPr>
            <p:ph type="title"/>
          </p:nvPr>
        </p:nvSpPr>
        <p:spPr/>
        <p:txBody>
          <a:bodyPr/>
          <a:lstStyle/>
          <a:p>
            <a:r>
              <a:rPr lang="en-US" dirty="0"/>
              <a:t>Appendix</a:t>
            </a:r>
          </a:p>
        </p:txBody>
      </p:sp>
      <p:sp>
        <p:nvSpPr>
          <p:cNvPr id="3" name="Footer Placeholder 2">
            <a:extLst>
              <a:ext uri="{FF2B5EF4-FFF2-40B4-BE49-F238E27FC236}">
                <a16:creationId xmlns:a16="http://schemas.microsoft.com/office/drawing/2014/main" id="{7005885E-065E-4CB1-AB49-1D472F592EEA}"/>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AF09A3EF-1C36-46DF-A8C1-C764310361AC}"/>
              </a:ext>
            </a:extLst>
          </p:cNvPr>
          <p:cNvSpPr>
            <a:spLocks noGrp="1"/>
          </p:cNvSpPr>
          <p:nvPr>
            <p:ph type="sldNum" sz="quarter" idx="12"/>
          </p:nvPr>
        </p:nvSpPr>
        <p:spPr/>
        <p:txBody>
          <a:bodyPr/>
          <a:lstStyle/>
          <a:p>
            <a:fld id="{0FD50806-BABF-4915-9689-3B9956D1C75C}" type="slidenum">
              <a:rPr lang="en-US" smtClean="0"/>
              <a:pPr/>
              <a:t>14</a:t>
            </a:fld>
            <a:endParaRPr lang="en-US" dirty="0"/>
          </a:p>
        </p:txBody>
      </p:sp>
      <p:pic>
        <p:nvPicPr>
          <p:cNvPr id="6" name="Picture 5">
            <a:extLst>
              <a:ext uri="{FF2B5EF4-FFF2-40B4-BE49-F238E27FC236}">
                <a16:creationId xmlns:a16="http://schemas.microsoft.com/office/drawing/2014/main" id="{18087CA3-D701-417A-9095-82F040649058}"/>
              </a:ext>
            </a:extLst>
          </p:cNvPr>
          <p:cNvPicPr>
            <a:picLocks noChangeAspect="1"/>
          </p:cNvPicPr>
          <p:nvPr/>
        </p:nvPicPr>
        <p:blipFill>
          <a:blip r:embed="rId2"/>
          <a:stretch>
            <a:fillRect/>
          </a:stretch>
        </p:blipFill>
        <p:spPr>
          <a:xfrm>
            <a:off x="2358746" y="2076450"/>
            <a:ext cx="7066045" cy="4103332"/>
          </a:xfrm>
          <a:prstGeom prst="rect">
            <a:avLst/>
          </a:prstGeom>
        </p:spPr>
      </p:pic>
      <p:sp>
        <p:nvSpPr>
          <p:cNvPr id="8" name="TextBox 7">
            <a:extLst>
              <a:ext uri="{FF2B5EF4-FFF2-40B4-BE49-F238E27FC236}">
                <a16:creationId xmlns:a16="http://schemas.microsoft.com/office/drawing/2014/main" id="{60D7FE74-216A-4141-ABD1-0C63CB4D02B4}"/>
              </a:ext>
            </a:extLst>
          </p:cNvPr>
          <p:cNvSpPr txBox="1"/>
          <p:nvPr/>
        </p:nvSpPr>
        <p:spPr>
          <a:xfrm>
            <a:off x="2358746" y="1227267"/>
            <a:ext cx="6096000" cy="646331"/>
          </a:xfrm>
          <a:prstGeom prst="rect">
            <a:avLst/>
          </a:prstGeom>
          <a:noFill/>
        </p:spPr>
        <p:txBody>
          <a:bodyPr wrap="square">
            <a:spAutoFit/>
          </a:bodyPr>
          <a:lstStyle/>
          <a:p>
            <a:r>
              <a:rPr lang="en-US" b="1" dirty="0"/>
              <a:t>About 10,000, 20% of all the properties listed for NYC, have reported 0 bookings. </a:t>
            </a:r>
          </a:p>
        </p:txBody>
      </p:sp>
    </p:spTree>
    <p:extLst>
      <p:ext uri="{BB962C8B-B14F-4D97-AF65-F5344CB8AC3E}">
        <p14:creationId xmlns:p14="http://schemas.microsoft.com/office/powerpoint/2010/main" val="2633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8262-21E8-43AD-805C-B92867FF4636}"/>
              </a:ext>
            </a:extLst>
          </p:cNvPr>
          <p:cNvSpPr>
            <a:spLocks noGrp="1"/>
          </p:cNvSpPr>
          <p:nvPr>
            <p:ph type="title"/>
          </p:nvPr>
        </p:nvSpPr>
        <p:spPr/>
        <p:txBody>
          <a:bodyPr/>
          <a:lstStyle/>
          <a:p>
            <a:r>
              <a:rPr lang="en-US" dirty="0"/>
              <a:t>Appendix</a:t>
            </a:r>
          </a:p>
        </p:txBody>
      </p:sp>
      <p:sp>
        <p:nvSpPr>
          <p:cNvPr id="3" name="Footer Placeholder 2">
            <a:extLst>
              <a:ext uri="{FF2B5EF4-FFF2-40B4-BE49-F238E27FC236}">
                <a16:creationId xmlns:a16="http://schemas.microsoft.com/office/drawing/2014/main" id="{7F3AB4B2-5746-4379-A0FA-86546D4C9F7F}"/>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DCAB818F-E5F6-4DAA-836F-FE4229FB7FC2}"/>
              </a:ext>
            </a:extLst>
          </p:cNvPr>
          <p:cNvSpPr>
            <a:spLocks noGrp="1"/>
          </p:cNvSpPr>
          <p:nvPr>
            <p:ph type="sldNum" sz="quarter" idx="12"/>
          </p:nvPr>
        </p:nvSpPr>
        <p:spPr/>
        <p:txBody>
          <a:bodyPr/>
          <a:lstStyle/>
          <a:p>
            <a:fld id="{0FD50806-BABF-4915-9689-3B9956D1C75C}" type="slidenum">
              <a:rPr lang="en-US" smtClean="0"/>
              <a:pPr/>
              <a:t>15</a:t>
            </a:fld>
            <a:endParaRPr lang="en-US" dirty="0"/>
          </a:p>
        </p:txBody>
      </p:sp>
      <p:pic>
        <p:nvPicPr>
          <p:cNvPr id="6" name="Picture 5">
            <a:extLst>
              <a:ext uri="{FF2B5EF4-FFF2-40B4-BE49-F238E27FC236}">
                <a16:creationId xmlns:a16="http://schemas.microsoft.com/office/drawing/2014/main" id="{516492C3-B83A-4854-B480-688911A1045F}"/>
              </a:ext>
            </a:extLst>
          </p:cNvPr>
          <p:cNvPicPr>
            <a:picLocks noChangeAspect="1"/>
          </p:cNvPicPr>
          <p:nvPr/>
        </p:nvPicPr>
        <p:blipFill>
          <a:blip r:embed="rId2"/>
          <a:stretch>
            <a:fillRect/>
          </a:stretch>
        </p:blipFill>
        <p:spPr>
          <a:xfrm>
            <a:off x="1112615" y="2396699"/>
            <a:ext cx="10565035" cy="2692949"/>
          </a:xfrm>
          <a:prstGeom prst="rect">
            <a:avLst/>
          </a:prstGeom>
        </p:spPr>
      </p:pic>
    </p:spTree>
    <p:extLst>
      <p:ext uri="{BB962C8B-B14F-4D97-AF65-F5344CB8AC3E}">
        <p14:creationId xmlns:p14="http://schemas.microsoft.com/office/powerpoint/2010/main" val="418786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8262-21E8-43AD-805C-B92867FF4636}"/>
              </a:ext>
            </a:extLst>
          </p:cNvPr>
          <p:cNvSpPr>
            <a:spLocks noGrp="1"/>
          </p:cNvSpPr>
          <p:nvPr>
            <p:ph type="title"/>
          </p:nvPr>
        </p:nvSpPr>
        <p:spPr/>
        <p:txBody>
          <a:bodyPr/>
          <a:lstStyle/>
          <a:p>
            <a:r>
              <a:rPr lang="en-US" dirty="0"/>
              <a:t>Appendix</a:t>
            </a:r>
          </a:p>
        </p:txBody>
      </p:sp>
      <p:sp>
        <p:nvSpPr>
          <p:cNvPr id="3" name="Footer Placeholder 2">
            <a:extLst>
              <a:ext uri="{FF2B5EF4-FFF2-40B4-BE49-F238E27FC236}">
                <a16:creationId xmlns:a16="http://schemas.microsoft.com/office/drawing/2014/main" id="{7F3AB4B2-5746-4379-A0FA-86546D4C9F7F}"/>
              </a:ext>
            </a:extLst>
          </p:cNvPr>
          <p:cNvSpPr>
            <a:spLocks noGrp="1"/>
          </p:cNvSpPr>
          <p:nvPr>
            <p:ph type="ftr" sz="quarter" idx="11"/>
          </p:nvPr>
        </p:nvSpPr>
        <p:spPr/>
        <p:txBody>
          <a:bodyPr/>
          <a:lstStyle/>
          <a:p>
            <a:r>
              <a:rPr lang="en-US"/>
              <a:t>Your Logo Here</a:t>
            </a:r>
            <a:endParaRPr lang="en-US" dirty="0"/>
          </a:p>
        </p:txBody>
      </p:sp>
      <p:sp>
        <p:nvSpPr>
          <p:cNvPr id="4" name="Slide Number Placeholder 3">
            <a:extLst>
              <a:ext uri="{FF2B5EF4-FFF2-40B4-BE49-F238E27FC236}">
                <a16:creationId xmlns:a16="http://schemas.microsoft.com/office/drawing/2014/main" id="{DCAB818F-E5F6-4DAA-836F-FE4229FB7FC2}"/>
              </a:ext>
            </a:extLst>
          </p:cNvPr>
          <p:cNvSpPr>
            <a:spLocks noGrp="1"/>
          </p:cNvSpPr>
          <p:nvPr>
            <p:ph type="sldNum" sz="quarter" idx="12"/>
          </p:nvPr>
        </p:nvSpPr>
        <p:spPr/>
        <p:txBody>
          <a:bodyPr/>
          <a:lstStyle/>
          <a:p>
            <a:fld id="{0FD50806-BABF-4915-9689-3B9956D1C75C}" type="slidenum">
              <a:rPr lang="en-US" smtClean="0"/>
              <a:pPr/>
              <a:t>16</a:t>
            </a:fld>
            <a:endParaRPr lang="en-US" dirty="0"/>
          </a:p>
        </p:txBody>
      </p:sp>
      <p:pic>
        <p:nvPicPr>
          <p:cNvPr id="7" name="Picture 6">
            <a:extLst>
              <a:ext uri="{FF2B5EF4-FFF2-40B4-BE49-F238E27FC236}">
                <a16:creationId xmlns:a16="http://schemas.microsoft.com/office/drawing/2014/main" id="{E4882AE3-CC40-4B87-BCC3-BDB75622BDCC}"/>
              </a:ext>
            </a:extLst>
          </p:cNvPr>
          <p:cNvPicPr>
            <a:picLocks noChangeAspect="1"/>
          </p:cNvPicPr>
          <p:nvPr/>
        </p:nvPicPr>
        <p:blipFill>
          <a:blip r:embed="rId2"/>
          <a:stretch>
            <a:fillRect/>
          </a:stretch>
        </p:blipFill>
        <p:spPr>
          <a:xfrm>
            <a:off x="1933575" y="1531464"/>
            <a:ext cx="8858250" cy="4800718"/>
          </a:xfrm>
          <a:prstGeom prst="rect">
            <a:avLst/>
          </a:prstGeom>
        </p:spPr>
      </p:pic>
    </p:spTree>
    <p:extLst>
      <p:ext uri="{BB962C8B-B14F-4D97-AF65-F5344CB8AC3E}">
        <p14:creationId xmlns:p14="http://schemas.microsoft.com/office/powerpoint/2010/main" val="364796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58"/>
        <p:cNvGrpSpPr/>
        <p:nvPr/>
      </p:nvGrpSpPr>
      <p:grpSpPr>
        <a:xfrm>
          <a:off x="0" y="0"/>
          <a:ext cx="0" cy="0"/>
          <a:chOff x="0" y="0"/>
          <a:chExt cx="0" cy="0"/>
        </a:xfrm>
      </p:grpSpPr>
      <p:sp>
        <p:nvSpPr>
          <p:cNvPr id="8" name="Google Shape;65;p15">
            <a:extLst>
              <a:ext uri="{FF2B5EF4-FFF2-40B4-BE49-F238E27FC236}">
                <a16:creationId xmlns:a16="http://schemas.microsoft.com/office/drawing/2014/main" id="{DA6995F0-6B9F-4898-BA84-041B772E5353}"/>
              </a:ext>
            </a:extLst>
          </p:cNvPr>
          <p:cNvSpPr txBox="1">
            <a:spLocks noGrp="1"/>
          </p:cNvSpPr>
          <p:nvPr>
            <p:ph type="title"/>
          </p:nvPr>
        </p:nvSpPr>
        <p:spPr>
          <a:xfrm>
            <a:off x="913795" y="963506"/>
            <a:ext cx="3740815" cy="4827693"/>
          </a:xfrm>
          <a:prstGeom prst="rect">
            <a:avLst/>
          </a:prstGeom>
        </p:spPr>
        <p:txBody>
          <a:bodyPr spcFirstLastPara="1" vert="horz" lIns="91440" tIns="45720" rIns="91440" bIns="45720" rtlCol="0" anchor="ctr" anchorCtr="0">
            <a:normAutofit/>
          </a:bodyPr>
          <a:lstStyle/>
          <a:p>
            <a:pPr algn="r" defTabSz="457200">
              <a:spcBef>
                <a:spcPct val="0"/>
              </a:spcBef>
            </a:pPr>
            <a:r>
              <a:rPr lang="en-US" cap="all" spc="267" dirty="0">
                <a:latin typeface="Segoe UI Light" panose="020B0502040204020203" pitchFamily="34" charset="0"/>
                <a:cs typeface="Segoe UI Light" panose="020B0502040204020203" pitchFamily="34" charset="0"/>
              </a:rPr>
              <a:t>Agenda</a:t>
            </a:r>
          </a:p>
          <a:p>
            <a:pPr algn="r" defTabSz="457200">
              <a:spcBef>
                <a:spcPct val="0"/>
              </a:spcBef>
            </a:pPr>
            <a:endParaRPr lang="en-US" cap="all" spc="267" dirty="0">
              <a:latin typeface="Segoe UI Light" panose="020B0502040204020203" pitchFamily="34" charset="0"/>
              <a:cs typeface="Segoe UI Light" panose="020B0502040204020203" pitchFamily="34" charset="0"/>
            </a:endParaRPr>
          </a:p>
        </p:txBody>
      </p:sp>
      <p:sp>
        <p:nvSpPr>
          <p:cNvPr id="60" name="Google Shape;60;p14"/>
          <p:cNvSpPr txBox="1">
            <a:spLocks noGrp="1"/>
          </p:cNvSpPr>
          <p:nvPr>
            <p:ph type="body" idx="1"/>
          </p:nvPr>
        </p:nvSpPr>
        <p:spPr>
          <a:xfrm>
            <a:off x="5307765" y="963506"/>
            <a:ext cx="5959791" cy="4827695"/>
          </a:xfrm>
          <a:prstGeom prst="rect">
            <a:avLst/>
          </a:prstGeom>
          <a:effectLst/>
        </p:spPr>
        <p:txBody>
          <a:bodyPr spcFirstLastPara="1" vert="horz" lIns="91440" tIns="45720" rIns="91440" bIns="45720" rtlCol="0" anchor="ctr" anchorCtr="0">
            <a:normAutofit/>
          </a:bodyPr>
          <a:lstStyle/>
          <a:p>
            <a:pPr marL="761993" indent="-457200"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Objective</a:t>
            </a:r>
          </a:p>
          <a:p>
            <a:pPr marL="761993" indent="-457200" defTabSz="457200">
              <a:spcBef>
                <a:spcPct val="20000"/>
              </a:spcBef>
              <a:spcAft>
                <a:spcPts val="600"/>
              </a:spcAft>
              <a:buSzPct val="70000"/>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Background</a:t>
            </a:r>
            <a:endParaRPr lang="en-US" dirty="0">
              <a:solidFill>
                <a:schemeClr val="tx1"/>
              </a:solidFill>
              <a:latin typeface="Segoe UI Light" panose="020B0502040204020203" pitchFamily="34" charset="0"/>
              <a:cs typeface="Segoe UI Light" panose="020B0502040204020203" pitchFamily="34" charset="0"/>
            </a:endParaRPr>
          </a:p>
          <a:p>
            <a:pPr marL="761993" indent="-457200"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Post Pandemic Travel Trends </a:t>
            </a:r>
          </a:p>
          <a:p>
            <a:pPr marL="761993" indent="-457200"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Key Findings</a:t>
            </a:r>
          </a:p>
          <a:p>
            <a:pPr marL="761993" indent="-457200"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Recommendations</a:t>
            </a:r>
          </a:p>
          <a:p>
            <a:pPr marL="761993" indent="-457200"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Appendix</a:t>
            </a:r>
          </a:p>
          <a:p>
            <a:pPr indent="-304792" defTabSz="457200">
              <a:spcBef>
                <a:spcPct val="20000"/>
              </a:spcBef>
              <a:spcAft>
                <a:spcPts val="600"/>
              </a:spcAft>
              <a:buSzPct val="70000"/>
              <a:buFont typeface="Wingdings 2" charset="2"/>
              <a:buChar char="•"/>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9" name="Picture 6" descr="Airbnb Logo PNG Transparent &amp;amp; SVG Vector - Freebie Supply">
            <a:extLst>
              <a:ext uri="{FF2B5EF4-FFF2-40B4-BE49-F238E27FC236}">
                <a16:creationId xmlns:a16="http://schemas.microsoft.com/office/drawing/2014/main" id="{E7FC4E3F-E08C-489F-AD1B-F53646B9E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913795" y="963506"/>
            <a:ext cx="3740815" cy="4827693"/>
          </a:xfrm>
          <a:prstGeom prst="rect">
            <a:avLst/>
          </a:prstGeom>
        </p:spPr>
        <p:txBody>
          <a:bodyPr spcFirstLastPara="1" vert="horz" lIns="91440" tIns="45720" rIns="91440" bIns="45720" rtlCol="0" anchor="ctr" anchorCtr="0">
            <a:normAutofit/>
          </a:bodyPr>
          <a:lstStyle/>
          <a:p>
            <a:pPr algn="r" defTabSz="457200">
              <a:spcBef>
                <a:spcPct val="0"/>
              </a:spcBef>
            </a:pPr>
            <a:r>
              <a:rPr lang="en-US" spc="-67" dirty="0">
                <a:latin typeface="Segoe UI Light" panose="020B0502040204020203" pitchFamily="34" charset="0"/>
                <a:cs typeface="Segoe UI Light" panose="020B0502040204020203" pitchFamily="34" charset="0"/>
              </a:rPr>
              <a:t>OBJECTIVE</a:t>
            </a:r>
          </a:p>
          <a:p>
            <a:pPr algn="r" defTabSz="457200">
              <a:spcBef>
                <a:spcPct val="0"/>
              </a:spcBef>
            </a:pPr>
            <a:endParaRPr lang="en-US" spc="-67" dirty="0">
              <a:latin typeface="Segoe UI Light" panose="020B0502040204020203" pitchFamily="34" charset="0"/>
              <a:cs typeface="Segoe UI Light" panose="020B0502040204020203" pitchFamily="34" charset="0"/>
            </a:endParaRPr>
          </a:p>
        </p:txBody>
      </p:sp>
      <p:sp>
        <p:nvSpPr>
          <p:cNvPr id="66" name="Google Shape;66;p15"/>
          <p:cNvSpPr txBox="1">
            <a:spLocks noGrp="1"/>
          </p:cNvSpPr>
          <p:nvPr>
            <p:ph type="body" idx="1"/>
          </p:nvPr>
        </p:nvSpPr>
        <p:spPr>
          <a:xfrm>
            <a:off x="5307765" y="963507"/>
            <a:ext cx="5959791" cy="4827694"/>
          </a:xfrm>
          <a:prstGeom prst="rect">
            <a:avLst/>
          </a:prstGeom>
          <a:effectLst/>
        </p:spPr>
        <p:txBody>
          <a:bodyPr spcFirstLastPara="1" vert="horz" lIns="91440" tIns="45720" rIns="91440" bIns="45720" rtlCol="0" anchor="ctr" anchorCtr="0">
            <a:normAutofit/>
          </a:bodyPr>
          <a:lstStyle/>
          <a:p>
            <a:pPr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Understand Key Insights from Pre-Covid Period (2011-2019) Data.</a:t>
            </a:r>
          </a:p>
          <a:p>
            <a:pPr defTabSz="457200">
              <a:spcBef>
                <a:spcPct val="20000"/>
              </a:spcBef>
              <a:spcAft>
                <a:spcPts val="600"/>
              </a:spcAft>
              <a:buSzPct val="70000"/>
              <a:buFont typeface="Wingdings" panose="05000000000000000000" pitchFamily="2" charset="2"/>
              <a:buChar char="§"/>
            </a:pPr>
            <a:r>
              <a:rPr lang="en-US" dirty="0">
                <a:solidFill>
                  <a:schemeClr val="tx1"/>
                </a:solidFill>
                <a:latin typeface="Segoe UI Light" panose="020B0502040204020203" pitchFamily="34" charset="0"/>
                <a:cs typeface="Segoe UI Light" panose="020B0502040204020203" pitchFamily="34" charset="0"/>
              </a:rPr>
              <a:t>Post Covid Business Analysis &amp; Growth Opportunities.</a:t>
            </a:r>
          </a:p>
          <a:p>
            <a:pPr defTabSz="457200">
              <a:spcBef>
                <a:spcPct val="20000"/>
              </a:spcBef>
              <a:spcAft>
                <a:spcPts val="600"/>
              </a:spcAft>
              <a:buSzPct val="70000"/>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Identify</a:t>
            </a:r>
            <a:r>
              <a:rPr lang="en-US" dirty="0">
                <a:solidFill>
                  <a:schemeClr val="tx1"/>
                </a:solidFill>
                <a:latin typeface="Segoe UI Light" panose="020B0502040204020203" pitchFamily="34" charset="0"/>
                <a:cs typeface="Segoe UI Light" panose="020B0502040204020203" pitchFamily="34" charset="0"/>
              </a:rPr>
              <a:t> Customer Preferences for Post Covid Travel Rebound.</a:t>
            </a:r>
          </a:p>
        </p:txBody>
      </p:sp>
      <p:pic>
        <p:nvPicPr>
          <p:cNvPr id="2054" name="Picture 6" descr="Airbnb Logo PNG Transparent &amp;amp; SVG Vector - Freebie Supply">
            <a:extLst>
              <a:ext uri="{FF2B5EF4-FFF2-40B4-BE49-F238E27FC236}">
                <a16:creationId xmlns:a16="http://schemas.microsoft.com/office/drawing/2014/main" id="{18C59D54-5C2F-491C-BBCA-1648DF933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913795" y="963506"/>
            <a:ext cx="3740815" cy="4827693"/>
          </a:xfrm>
          <a:prstGeom prst="rect">
            <a:avLst/>
          </a:prstGeom>
        </p:spPr>
        <p:txBody>
          <a:bodyPr spcFirstLastPara="1" vert="horz" lIns="91440" tIns="45720" rIns="91440" bIns="45720" rtlCol="0" anchor="ctr" anchorCtr="0">
            <a:normAutofit/>
          </a:bodyPr>
          <a:lstStyle/>
          <a:p>
            <a:pPr algn="r" defTabSz="457200">
              <a:spcBef>
                <a:spcPct val="0"/>
              </a:spcBef>
            </a:pPr>
            <a:r>
              <a:rPr lang="en-US" spc="-67" dirty="0">
                <a:latin typeface="Segoe UI Light" panose="020B0502040204020203" pitchFamily="34" charset="0"/>
                <a:cs typeface="Segoe UI Light" panose="020B0502040204020203" pitchFamily="34" charset="0"/>
              </a:rPr>
              <a:t>Background</a:t>
            </a:r>
          </a:p>
          <a:p>
            <a:pPr algn="r" defTabSz="457200">
              <a:spcBef>
                <a:spcPct val="0"/>
              </a:spcBef>
            </a:pPr>
            <a:endParaRPr lang="en-US" spc="-67" dirty="0">
              <a:latin typeface="Segoe UI Light" panose="020B0502040204020203" pitchFamily="34" charset="0"/>
              <a:cs typeface="Segoe UI Light" panose="020B0502040204020203" pitchFamily="34" charset="0"/>
            </a:endParaRPr>
          </a:p>
        </p:txBody>
      </p:sp>
      <p:sp>
        <p:nvSpPr>
          <p:cNvPr id="66" name="Google Shape;66;p15"/>
          <p:cNvSpPr txBox="1">
            <a:spLocks noGrp="1"/>
          </p:cNvSpPr>
          <p:nvPr>
            <p:ph type="body" idx="1"/>
          </p:nvPr>
        </p:nvSpPr>
        <p:spPr>
          <a:xfrm>
            <a:off x="5307765" y="963507"/>
            <a:ext cx="6274635" cy="4827694"/>
          </a:xfrm>
          <a:prstGeom prst="rect">
            <a:avLst/>
          </a:prstGeom>
          <a:effectLst/>
        </p:spPr>
        <p:txBody>
          <a:bodyPr spcFirstLastPara="1" vert="horz" lIns="91440" tIns="45720" rIns="91440" bIns="45720" rtlCol="0" anchor="ctr" anchorCtr="0">
            <a:normAutofit/>
          </a:bodyPr>
          <a:lstStyle/>
          <a:p>
            <a:pPr defTabSz="457200">
              <a:spcBef>
                <a:spcPct val="20000"/>
              </a:spcBef>
              <a:spcAft>
                <a:spcPts val="600"/>
              </a:spcAft>
              <a:buSzPct val="70000"/>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Given Dataset Contains:</a:t>
            </a:r>
          </a:p>
          <a:p>
            <a:pPr lvl="1">
              <a:buFont typeface="Arial" panose="020B0604020202020204" pitchFamily="34" charset="0"/>
              <a:buChar char="•"/>
            </a:pPr>
            <a:r>
              <a:rPr lang="en-US" sz="1800" b="0" i="0" u="none" strike="noStrike" dirty="0">
                <a:solidFill>
                  <a:srgbClr val="000000"/>
                </a:solidFill>
                <a:effectLst/>
                <a:latin typeface="Segoe UI Light" panose="020B0502040204020203" pitchFamily="34" charset="0"/>
                <a:cs typeface="Segoe UI Light" panose="020B0502040204020203" pitchFamily="34" charset="0"/>
              </a:rPr>
              <a:t>Region - New York</a:t>
            </a:r>
          </a:p>
          <a:p>
            <a:pPr lvl="1">
              <a:buFont typeface="Arial" panose="020B0604020202020204" pitchFamily="34" charset="0"/>
              <a:buChar char="•"/>
            </a:pPr>
            <a:r>
              <a:rPr lang="en-US" sz="1800" dirty="0">
                <a:solidFill>
                  <a:srgbClr val="000000"/>
                </a:solidFill>
                <a:latin typeface="Segoe UI Light" panose="020B0502040204020203" pitchFamily="34" charset="0"/>
                <a:cs typeface="Segoe UI Light" panose="020B0502040204020203" pitchFamily="34" charset="0"/>
              </a:rPr>
              <a:t>Districts – 5 (Manhattan, Brooklyn, Bronx, Queen &amp; Staten Island. </a:t>
            </a:r>
            <a:endParaRPr lang="en-US" sz="3200" b="0" dirty="0">
              <a:effectLst/>
              <a:latin typeface="Segoe UI Light" panose="020B0502040204020203" pitchFamily="34" charset="0"/>
              <a:cs typeface="Segoe UI Light" panose="020B0502040204020203" pitchFamily="34" charset="0"/>
            </a:endParaRPr>
          </a:p>
          <a:p>
            <a:pPr lvl="1">
              <a:buFont typeface="Arial" panose="020B0604020202020204" pitchFamily="34" charset="0"/>
              <a:buChar char="•"/>
            </a:pPr>
            <a:r>
              <a:rPr lang="en-US" sz="1800" b="0" i="0" u="none" strike="noStrike" dirty="0">
                <a:solidFill>
                  <a:srgbClr val="000000"/>
                </a:solidFill>
                <a:effectLst/>
                <a:latin typeface="Segoe UI Light" panose="020B0502040204020203" pitchFamily="34" charset="0"/>
                <a:cs typeface="Segoe UI Light" panose="020B0502040204020203" pitchFamily="34" charset="0"/>
              </a:rPr>
              <a:t>Total count of Properties: 48,895</a:t>
            </a:r>
            <a:endParaRPr lang="en-US" sz="3200" b="0" dirty="0">
              <a:effectLst/>
              <a:latin typeface="Segoe UI Light" panose="020B0502040204020203" pitchFamily="34" charset="0"/>
              <a:cs typeface="Segoe UI Light" panose="020B0502040204020203" pitchFamily="34" charset="0"/>
            </a:endParaRPr>
          </a:p>
          <a:p>
            <a:pPr lvl="1">
              <a:buFont typeface="Arial" panose="020B0604020202020204" pitchFamily="34" charset="0"/>
              <a:buChar char="•"/>
            </a:pPr>
            <a:r>
              <a:rPr lang="en-US" sz="1800" b="0" i="0" u="none" strike="noStrike" dirty="0">
                <a:solidFill>
                  <a:srgbClr val="000000"/>
                </a:solidFill>
                <a:effectLst/>
                <a:latin typeface="Segoe UI Light" panose="020B0502040204020203" pitchFamily="34" charset="0"/>
                <a:cs typeface="Segoe UI Light" panose="020B0502040204020203" pitchFamily="34" charset="0"/>
              </a:rPr>
              <a:t>Total number of Reviews(Bookings): 1,138,005</a:t>
            </a:r>
            <a:endParaRPr lang="en-US" sz="1800" b="0" i="0" u="none" strike="noStrike" dirty="0">
              <a:effectLst/>
              <a:latin typeface="Segoe UI Light" panose="020B0502040204020203" pitchFamily="34" charset="0"/>
              <a:cs typeface="Segoe UI Light" panose="020B0502040204020203" pitchFamily="34" charset="0"/>
            </a:endParaRPr>
          </a:p>
          <a:p>
            <a:pPr>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Assumptions:</a:t>
            </a:r>
          </a:p>
          <a:p>
            <a:pPr lvl="1">
              <a:buFont typeface="Wingdings" panose="05000000000000000000" pitchFamily="2" charset="2"/>
              <a:buChar char="§"/>
            </a:pPr>
            <a:r>
              <a:rPr lang="en-US" sz="1800" b="0" dirty="0">
                <a:effectLst/>
                <a:latin typeface="Segoe UI Light" panose="020B0502040204020203" pitchFamily="34" charset="0"/>
                <a:cs typeface="Segoe UI Light" panose="020B0502040204020203" pitchFamily="34" charset="0"/>
              </a:rPr>
              <a:t>The reviews are post-stay reviews responded within 1-2 days and hence one review can be considered as one booking. </a:t>
            </a:r>
          </a:p>
          <a:p>
            <a:pPr lvl="1">
              <a:buFont typeface="Wingdings" panose="05000000000000000000" pitchFamily="2" charset="2"/>
              <a:buChar char="§"/>
            </a:pPr>
            <a:r>
              <a:rPr lang="en-US" sz="1800" b="0" dirty="0">
                <a:effectLst/>
                <a:latin typeface="Segoe UI Light" panose="020B0502040204020203" pitchFamily="34" charset="0"/>
                <a:cs typeface="Segoe UI Light" panose="020B0502040204020203" pitchFamily="34" charset="0"/>
              </a:rPr>
              <a:t>We assumed that company progress was on track pre-covid</a:t>
            </a:r>
          </a:p>
        </p:txBody>
      </p:sp>
      <p:pic>
        <p:nvPicPr>
          <p:cNvPr id="2054" name="Picture 6" descr="Airbnb Logo PNG Transparent &amp;amp; SVG Vector - Freebie Supply">
            <a:extLst>
              <a:ext uri="{FF2B5EF4-FFF2-40B4-BE49-F238E27FC236}">
                <a16:creationId xmlns:a16="http://schemas.microsoft.com/office/drawing/2014/main" id="{18C59D54-5C2F-491C-BBCA-1648DF933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91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C401-1609-4B68-AD7B-8E40FDADC6F0}"/>
              </a:ext>
            </a:extLst>
          </p:cNvPr>
          <p:cNvSpPr>
            <a:spLocks noGrp="1"/>
          </p:cNvSpPr>
          <p:nvPr>
            <p:ph type="title"/>
          </p:nvPr>
        </p:nvSpPr>
        <p:spPr>
          <a:xfrm>
            <a:off x="913795" y="963506"/>
            <a:ext cx="3740815" cy="4827693"/>
          </a:xfrm>
        </p:spPr>
        <p:txBody>
          <a:bodyPr spcFirstLastPara="1" vert="horz" lIns="91440" tIns="45720" rIns="91440" bIns="45720" rtlCol="0" anchor="ctr" anchorCtr="0">
            <a:normAutofit/>
          </a:bodyPr>
          <a:lstStyle/>
          <a:p>
            <a:pPr algn="r" defTabSz="457200">
              <a:spcBef>
                <a:spcPct val="0"/>
              </a:spcBef>
            </a:pPr>
            <a:r>
              <a:rPr lang="en-US" spc="-67" dirty="0">
                <a:latin typeface="Segoe UI Light" panose="020B0502040204020203" pitchFamily="34" charset="0"/>
                <a:cs typeface="Segoe UI Light" panose="020B0502040204020203" pitchFamily="34" charset="0"/>
              </a:rPr>
              <a:t>Post Pandemic Travel Trends</a:t>
            </a:r>
            <a:br>
              <a:rPr lang="en-US" spc="-67" dirty="0">
                <a:latin typeface="Segoe UI Light" panose="020B0502040204020203" pitchFamily="34" charset="0"/>
                <a:cs typeface="Segoe UI Light" panose="020B0502040204020203" pitchFamily="34" charset="0"/>
              </a:rPr>
            </a:br>
            <a:r>
              <a:rPr lang="en-US" sz="2400" spc="-67" dirty="0">
                <a:latin typeface="Segoe UI Light" panose="020B0502040204020203" pitchFamily="34" charset="0"/>
                <a:cs typeface="Segoe UI Light" panose="020B0502040204020203" pitchFamily="34" charset="0"/>
              </a:rPr>
              <a:t>- Airbnb Survey Findings</a:t>
            </a:r>
            <a:endParaRPr lang="en-US" spc="-67" dirty="0">
              <a:latin typeface="Segoe UI Light" panose="020B0502040204020203" pitchFamily="34" charset="0"/>
              <a:cs typeface="Segoe UI Light" panose="020B0502040204020203" pitchFamily="34" charset="0"/>
            </a:endParaRPr>
          </a:p>
        </p:txBody>
      </p:sp>
      <p:sp>
        <p:nvSpPr>
          <p:cNvPr id="3" name="Text Placeholder 2">
            <a:extLst>
              <a:ext uri="{FF2B5EF4-FFF2-40B4-BE49-F238E27FC236}">
                <a16:creationId xmlns:a16="http://schemas.microsoft.com/office/drawing/2014/main" id="{4F1B0C7F-3462-45DC-B5B2-9B81A6BCC9A7}"/>
              </a:ext>
            </a:extLst>
          </p:cNvPr>
          <p:cNvSpPr>
            <a:spLocks noGrp="1"/>
          </p:cNvSpPr>
          <p:nvPr>
            <p:ph type="body" idx="1"/>
          </p:nvPr>
        </p:nvSpPr>
        <p:spPr>
          <a:xfrm>
            <a:off x="5307765" y="963507"/>
            <a:ext cx="5959791" cy="4827694"/>
          </a:xfrm>
          <a:effectLst/>
        </p:spPr>
        <p:txBody>
          <a:bodyPr spcFirstLastPara="1" vert="horz" lIns="91440" tIns="45720" rIns="91440" bIns="45720" rtlCol="0" anchor="ctr" anchorCtr="0">
            <a:normAutofit fontScale="92500"/>
          </a:bodyPr>
          <a:lstStyle/>
          <a:p>
            <a:pPr defTabSz="457200">
              <a:spcBef>
                <a:spcPct val="20000"/>
              </a:spcBef>
              <a:spcAft>
                <a:spcPts val="600"/>
              </a:spcAft>
              <a:buSzPct val="70000"/>
            </a:pPr>
            <a:r>
              <a:rPr lang="en-US" i="0" dirty="0">
                <a:solidFill>
                  <a:schemeClr val="tx1"/>
                </a:solidFill>
                <a:latin typeface="Segoe UI Light" panose="020B0502040204020203" pitchFamily="34" charset="0"/>
                <a:cs typeface="Segoe UI Light" panose="020B0502040204020203" pitchFamily="34" charset="0"/>
              </a:rPr>
              <a:t>People will travel </a:t>
            </a:r>
            <a:r>
              <a:rPr lang="en-US" b="1" i="0" dirty="0">
                <a:solidFill>
                  <a:schemeClr val="tx1"/>
                </a:solidFill>
                <a:latin typeface="Segoe UI Light" panose="020B0502040204020203" pitchFamily="34" charset="0"/>
                <a:cs typeface="Segoe UI Light" panose="020B0502040204020203" pitchFamily="34" charset="0"/>
              </a:rPr>
              <a:t>less for business </a:t>
            </a:r>
            <a:r>
              <a:rPr lang="en-US" i="0" dirty="0">
                <a:solidFill>
                  <a:schemeClr val="tx1"/>
                </a:solidFill>
                <a:latin typeface="Segoe UI Light" panose="020B0502040204020203" pitchFamily="34" charset="0"/>
                <a:cs typeface="Segoe UI Light" panose="020B0502040204020203" pitchFamily="34" charset="0"/>
              </a:rPr>
              <a:t>and </a:t>
            </a:r>
            <a:r>
              <a:rPr lang="en-US" b="1" i="0" dirty="0">
                <a:solidFill>
                  <a:schemeClr val="tx1"/>
                </a:solidFill>
                <a:latin typeface="Segoe UI Light" panose="020B0502040204020203" pitchFamily="34" charset="0"/>
                <a:cs typeface="Segoe UI Light" panose="020B0502040204020203" pitchFamily="34" charset="0"/>
              </a:rPr>
              <a:t>more for pleasure</a:t>
            </a:r>
          </a:p>
          <a:p>
            <a:pPr defTabSz="457200">
              <a:spcBef>
                <a:spcPct val="20000"/>
              </a:spcBef>
              <a:spcAft>
                <a:spcPts val="600"/>
              </a:spcAft>
              <a:buSzPct val="70000"/>
            </a:pPr>
            <a:r>
              <a:rPr lang="en-US" i="0" dirty="0">
                <a:solidFill>
                  <a:schemeClr val="tx1"/>
                </a:solidFill>
                <a:latin typeface="Segoe UI Light" panose="020B0502040204020203" pitchFamily="34" charset="0"/>
                <a:cs typeface="Segoe UI Light" panose="020B0502040204020203" pitchFamily="34" charset="0"/>
              </a:rPr>
              <a:t>People want travel that is </a:t>
            </a:r>
            <a:r>
              <a:rPr lang="en-US" b="1" i="0" dirty="0">
                <a:solidFill>
                  <a:schemeClr val="tx1"/>
                </a:solidFill>
                <a:latin typeface="Segoe UI Light" panose="020B0502040204020203" pitchFamily="34" charset="0"/>
                <a:cs typeface="Segoe UI Light" panose="020B0502040204020203" pitchFamily="34" charset="0"/>
              </a:rPr>
              <a:t>affordable</a:t>
            </a:r>
          </a:p>
          <a:p>
            <a:pPr defTabSz="457200">
              <a:spcBef>
                <a:spcPct val="20000"/>
              </a:spcBef>
              <a:spcAft>
                <a:spcPts val="600"/>
              </a:spcAft>
              <a:buSzPct val="70000"/>
            </a:pPr>
            <a:r>
              <a:rPr lang="en-US" i="0" dirty="0">
                <a:solidFill>
                  <a:schemeClr val="tx1"/>
                </a:solidFill>
                <a:latin typeface="Segoe UI Light" panose="020B0502040204020203" pitchFamily="34" charset="0"/>
                <a:cs typeface="Segoe UI Light" panose="020B0502040204020203" pitchFamily="34" charset="0"/>
              </a:rPr>
              <a:t>People want to </a:t>
            </a:r>
            <a:r>
              <a:rPr lang="en-US" b="1" i="0" dirty="0">
                <a:solidFill>
                  <a:schemeClr val="tx1"/>
                </a:solidFill>
                <a:latin typeface="Segoe UI Light" panose="020B0502040204020203" pitchFamily="34" charset="0"/>
                <a:cs typeface="Segoe UI Light" panose="020B0502040204020203" pitchFamily="34" charset="0"/>
              </a:rPr>
              <a:t>stay safe</a:t>
            </a:r>
          </a:p>
          <a:p>
            <a:pPr defTabSz="457200">
              <a:spcBef>
                <a:spcPct val="20000"/>
              </a:spcBef>
              <a:spcAft>
                <a:spcPts val="600"/>
              </a:spcAft>
              <a:buSzPct val="70000"/>
            </a:pPr>
            <a:r>
              <a:rPr lang="en-US" i="0" dirty="0">
                <a:solidFill>
                  <a:schemeClr val="tx1"/>
                </a:solidFill>
                <a:latin typeface="Segoe UI Light" panose="020B0502040204020203" pitchFamily="34" charset="0"/>
                <a:cs typeface="Segoe UI Light" panose="020B0502040204020203" pitchFamily="34" charset="0"/>
              </a:rPr>
              <a:t>People want to </a:t>
            </a:r>
            <a:r>
              <a:rPr lang="en-US" b="1" i="0" dirty="0">
                <a:solidFill>
                  <a:schemeClr val="tx1"/>
                </a:solidFill>
                <a:latin typeface="Segoe UI Light" panose="020B0502040204020203" pitchFamily="34" charset="0"/>
                <a:cs typeface="Segoe UI Light" panose="020B0502040204020203" pitchFamily="34" charset="0"/>
              </a:rPr>
              <a:t>travel nearby</a:t>
            </a:r>
            <a:r>
              <a:rPr lang="en-US" i="0" dirty="0">
                <a:solidFill>
                  <a:schemeClr val="tx1"/>
                </a:solidFill>
                <a:latin typeface="Segoe UI Light" panose="020B0502040204020203" pitchFamily="34" charset="0"/>
                <a:cs typeface="Segoe UI Light" panose="020B0502040204020203" pitchFamily="34" charset="0"/>
              </a:rPr>
              <a:t>, by car</a:t>
            </a:r>
          </a:p>
          <a:p>
            <a:pPr defTabSz="457200">
              <a:spcBef>
                <a:spcPct val="20000"/>
              </a:spcBef>
              <a:spcAft>
                <a:spcPts val="600"/>
              </a:spcAft>
              <a:buSzPct val="70000"/>
            </a:pPr>
            <a:r>
              <a:rPr lang="en-US" dirty="0">
                <a:solidFill>
                  <a:schemeClr val="tx1"/>
                </a:solidFill>
                <a:latin typeface="Segoe UI Light" panose="020B0502040204020203" pitchFamily="34" charset="0"/>
                <a:cs typeface="Segoe UI Light" panose="020B0502040204020203" pitchFamily="34" charset="0"/>
              </a:rPr>
              <a:t>M</a:t>
            </a:r>
            <a:r>
              <a:rPr lang="en-US" i="0" dirty="0">
                <a:solidFill>
                  <a:schemeClr val="tx1"/>
                </a:solidFill>
                <a:latin typeface="Segoe UI Light" panose="020B0502040204020203" pitchFamily="34" charset="0"/>
                <a:cs typeface="Segoe UI Light" panose="020B0502040204020203" pitchFamily="34" charset="0"/>
              </a:rPr>
              <a:t>ore travelers will look outside top destinations and </a:t>
            </a:r>
            <a:r>
              <a:rPr lang="en-US" b="1" i="0" dirty="0">
                <a:solidFill>
                  <a:schemeClr val="tx1"/>
                </a:solidFill>
                <a:latin typeface="Segoe UI Light" panose="020B0502040204020203" pitchFamily="34" charset="0"/>
                <a:cs typeface="Segoe UI Light" panose="020B0502040204020203" pitchFamily="34" charset="0"/>
              </a:rPr>
              <a:t>consider smaller communities</a:t>
            </a:r>
          </a:p>
          <a:p>
            <a:pPr defTabSz="457200">
              <a:spcBef>
                <a:spcPct val="20000"/>
              </a:spcBef>
              <a:spcAft>
                <a:spcPts val="600"/>
              </a:spcAft>
              <a:buSzPct val="70000"/>
            </a:pPr>
            <a:r>
              <a:rPr lang="en-US" b="1" i="0" dirty="0">
                <a:solidFill>
                  <a:schemeClr val="tx1"/>
                </a:solidFill>
                <a:latin typeface="Segoe UI Light" panose="020B0502040204020203" pitchFamily="34" charset="0"/>
                <a:cs typeface="Segoe UI Light" panose="020B0502040204020203" pitchFamily="34" charset="0"/>
              </a:rPr>
              <a:t>Sustainable travel </a:t>
            </a:r>
            <a:r>
              <a:rPr lang="en-US" i="0" dirty="0">
                <a:solidFill>
                  <a:schemeClr val="tx1"/>
                </a:solidFill>
                <a:latin typeface="Segoe UI Light" panose="020B0502040204020203" pitchFamily="34" charset="0"/>
                <a:cs typeface="Segoe UI Light" panose="020B0502040204020203" pitchFamily="34" charset="0"/>
              </a:rPr>
              <a:t>is also top of mind</a:t>
            </a:r>
            <a:endParaRPr lang="en-US" dirty="0">
              <a:solidFill>
                <a:schemeClr val="tx1"/>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3763956-6662-404D-9A0F-446241AC6E75}"/>
              </a:ext>
            </a:extLst>
          </p:cNvPr>
          <p:cNvSpPr txBox="1"/>
          <p:nvPr/>
        </p:nvSpPr>
        <p:spPr>
          <a:xfrm>
            <a:off x="396939" y="6152048"/>
            <a:ext cx="6096000" cy="338554"/>
          </a:xfrm>
          <a:prstGeom prst="rect">
            <a:avLst/>
          </a:prstGeom>
          <a:noFill/>
        </p:spPr>
        <p:txBody>
          <a:bodyPr wrap="square">
            <a:spAutoFit/>
          </a:bodyPr>
          <a:lstStyle/>
          <a:p>
            <a:pPr defTabSz="609585">
              <a:spcAft>
                <a:spcPts val="800"/>
              </a:spcAft>
            </a:pPr>
            <a:r>
              <a:rPr lang="en-US" sz="1600" spc="-67" dirty="0">
                <a:latin typeface="Segoe UI Light" panose="020B0502040204020203" pitchFamily="34" charset="0"/>
                <a:cs typeface="Segoe UI Light" panose="020B0502040204020203" pitchFamily="34" charset="0"/>
              </a:rPr>
              <a:t>(Airbnb Survey) </a:t>
            </a:r>
            <a:r>
              <a:rPr lang="en-US" sz="1600" dirty="0">
                <a:solidFill>
                  <a:prstClr val="white"/>
                </a:solidFill>
                <a:latin typeface="Segoe UI Light" panose="020B0502040204020203" pitchFamily="34" charset="0"/>
                <a:cs typeface="Segoe UI Light" panose="020B0502040204020203" pitchFamily="34" charset="0"/>
              </a:rPr>
              <a:t>: https://news.airbnb.com/2021-travel/</a:t>
            </a:r>
          </a:p>
        </p:txBody>
      </p:sp>
      <p:pic>
        <p:nvPicPr>
          <p:cNvPr id="11" name="Picture 6" descr="Airbnb Logo PNG Transparent &amp;amp; SVG Vector - Freebie Supply">
            <a:extLst>
              <a:ext uri="{FF2B5EF4-FFF2-40B4-BE49-F238E27FC236}">
                <a16:creationId xmlns:a16="http://schemas.microsoft.com/office/drawing/2014/main" id="{64F977F9-E018-4293-A1BC-6D5FB53C0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0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228600" y="2162175"/>
            <a:ext cx="11630078" cy="431220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a:extLst>
              <a:ext uri="{FF2B5EF4-FFF2-40B4-BE49-F238E27FC236}">
                <a16:creationId xmlns:a16="http://schemas.microsoft.com/office/drawing/2014/main" id="{634A4F9E-61F7-4D26-8491-5F945D5C4E29}"/>
              </a:ext>
              <a:ext uri="{C183D7F6-B498-43B3-948B-1728B52AA6E4}">
                <adec:decorative xmlns:adec="http://schemas.microsoft.com/office/drawing/2017/decorative" val="1"/>
              </a:ext>
            </a:extLst>
          </p:cNvPr>
          <p:cNvSpPr/>
          <p:nvPr/>
        </p:nvSpPr>
        <p:spPr>
          <a:xfrm>
            <a:off x="659101" y="5252569"/>
            <a:ext cx="482603" cy="482603"/>
          </a:xfrm>
          <a:prstGeom prst="ellipse">
            <a:avLst/>
          </a:prstGeom>
          <a:solidFill>
            <a:srgbClr val="CE295E"/>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47">
            <a:extLst>
              <a:ext uri="{FF2B5EF4-FFF2-40B4-BE49-F238E27FC236}">
                <a16:creationId xmlns:a16="http://schemas.microsoft.com/office/drawing/2014/main" id="{73E51D0F-C13A-4F6C-9EE5-4C796F23FB96}"/>
              </a:ext>
            </a:extLst>
          </p:cNvPr>
          <p:cNvSpPr txBox="1"/>
          <p:nvPr/>
        </p:nvSpPr>
        <p:spPr>
          <a:xfrm>
            <a:off x="407985" y="2560572"/>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Brooklyn</a:t>
            </a:r>
          </a:p>
        </p:txBody>
      </p:sp>
      <p:grpSp>
        <p:nvGrpSpPr>
          <p:cNvPr id="36" name="Group 35">
            <a:extLst>
              <a:ext uri="{FF2B5EF4-FFF2-40B4-BE49-F238E27FC236}">
                <a16:creationId xmlns:a16="http://schemas.microsoft.com/office/drawing/2014/main" id="{BC09A931-854B-4B37-8A67-C4A960EAA344}"/>
              </a:ext>
              <a:ext uri="{C183D7F6-B498-43B3-948B-1728B52AA6E4}">
                <adec:decorative xmlns:adec="http://schemas.microsoft.com/office/drawing/2017/decorative" val="1"/>
              </a:ext>
            </a:extLst>
          </p:cNvPr>
          <p:cNvGrpSpPr/>
          <p:nvPr/>
        </p:nvGrpSpPr>
        <p:grpSpPr>
          <a:xfrm>
            <a:off x="1548960" y="2560572"/>
            <a:ext cx="3468226" cy="8207"/>
            <a:chOff x="5388790" y="1573212"/>
            <a:chExt cx="2917010" cy="8207"/>
          </a:xfrm>
        </p:grpSpPr>
        <p:sp>
          <p:nvSpPr>
            <p:cNvPr id="38" name="Line 7">
              <a:extLst>
                <a:ext uri="{FF2B5EF4-FFF2-40B4-BE49-F238E27FC236}">
                  <a16:creationId xmlns:a16="http://schemas.microsoft.com/office/drawing/2014/main" id="{22B7E11D-808D-4182-B244-491256DE8E7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Line 7">
              <a:extLst>
                <a:ext uri="{FF2B5EF4-FFF2-40B4-BE49-F238E27FC236}">
                  <a16:creationId xmlns:a16="http://schemas.microsoft.com/office/drawing/2014/main" id="{FA2F8884-7496-43BC-B283-17B2238D781E}"/>
                </a:ext>
              </a:extLst>
            </p:cNvPr>
            <p:cNvSpPr>
              <a:spLocks noChangeShapeType="1"/>
            </p:cNvSpPr>
            <p:nvPr/>
          </p:nvSpPr>
          <p:spPr bwMode="auto">
            <a:xfrm>
              <a:off x="5388790" y="1573212"/>
              <a:ext cx="2812081" cy="8207"/>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37" name="TextBox 57">
            <a:extLst>
              <a:ext uri="{FF2B5EF4-FFF2-40B4-BE49-F238E27FC236}">
                <a16:creationId xmlns:a16="http://schemas.microsoft.com/office/drawing/2014/main" id="{FEFA5DFF-96A6-492A-A4E7-4C845C063B38}"/>
              </a:ext>
            </a:extLst>
          </p:cNvPr>
          <p:cNvSpPr txBox="1"/>
          <p:nvPr/>
        </p:nvSpPr>
        <p:spPr>
          <a:xfrm>
            <a:off x="5133267" y="2460798"/>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486K</a:t>
            </a:r>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826044" y="5397044"/>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8" name="Oval 107">
            <a:extLst>
              <a:ext uri="{FF2B5EF4-FFF2-40B4-BE49-F238E27FC236}">
                <a16:creationId xmlns:a16="http://schemas.microsoft.com/office/drawing/2014/main" id="{25402DE0-9847-4060-BCBB-3815517CAE80}"/>
              </a:ext>
              <a:ext uri="{C183D7F6-B498-43B3-948B-1728B52AA6E4}">
                <adec:decorative xmlns:adec="http://schemas.microsoft.com/office/drawing/2017/decorative" val="1"/>
              </a:ext>
            </a:extLst>
          </p:cNvPr>
          <p:cNvSpPr/>
          <p:nvPr/>
        </p:nvSpPr>
        <p:spPr>
          <a:xfrm>
            <a:off x="661274" y="5867174"/>
            <a:ext cx="482603" cy="482603"/>
          </a:xfrm>
          <a:prstGeom prst="ellipse">
            <a:avLst/>
          </a:prstGeom>
          <a:solidFill>
            <a:schemeClr val="tx1">
              <a:lumMod val="75000"/>
              <a:lumOff val="25000"/>
            </a:schemeClr>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820032" y="6025474"/>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11" name="TextBox 47">
            <a:extLst>
              <a:ext uri="{FF2B5EF4-FFF2-40B4-BE49-F238E27FC236}">
                <a16:creationId xmlns:a16="http://schemas.microsoft.com/office/drawing/2014/main" id="{853D56A8-B36E-4520-9327-AFD45439C181}"/>
              </a:ext>
            </a:extLst>
          </p:cNvPr>
          <p:cNvSpPr txBox="1"/>
          <p:nvPr/>
        </p:nvSpPr>
        <p:spPr>
          <a:xfrm>
            <a:off x="1794076" y="1033747"/>
            <a:ext cx="8499125" cy="64633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sz="1400" b="1" i="1" dirty="0"/>
              <a:t>Brooklyn</a:t>
            </a:r>
            <a:r>
              <a:rPr lang="en-US" sz="1400" i="1" dirty="0"/>
              <a:t> and </a:t>
            </a:r>
            <a:r>
              <a:rPr lang="en-US" sz="1400" b="1" i="1" dirty="0"/>
              <a:t>Manhattan</a:t>
            </a:r>
            <a:r>
              <a:rPr lang="en-US" sz="1400" i="1" dirty="0"/>
              <a:t> have the highest booking and are the most </a:t>
            </a:r>
            <a:r>
              <a:rPr lang="en-US" sz="1400" b="1" i="1" dirty="0"/>
              <a:t>popular districts</a:t>
            </a:r>
            <a:r>
              <a:rPr lang="en-US" sz="1400" i="1" dirty="0"/>
              <a:t>.</a:t>
            </a:r>
          </a:p>
          <a:p>
            <a:pPr marL="457200" lvl="0" indent="-342900" algn="l" rtl="0">
              <a:spcBef>
                <a:spcPts val="0"/>
              </a:spcBef>
              <a:spcAft>
                <a:spcPts val="0"/>
              </a:spcAft>
              <a:buSzPts val="1800"/>
              <a:buChar char="●"/>
            </a:pPr>
            <a:r>
              <a:rPr lang="en-US" sz="1400" b="1" i="1" dirty="0"/>
              <a:t>Bedford</a:t>
            </a:r>
            <a:r>
              <a:rPr lang="en-US" sz="1400" i="1" dirty="0"/>
              <a:t> &amp; </a:t>
            </a:r>
            <a:r>
              <a:rPr lang="en-US" sz="1400" b="1" i="1" dirty="0"/>
              <a:t>Williamsburg</a:t>
            </a:r>
            <a:r>
              <a:rPr lang="en-US" sz="1400" i="1" dirty="0"/>
              <a:t> in Brooklyn, and </a:t>
            </a:r>
            <a:r>
              <a:rPr lang="en-US" sz="1400" b="1" i="1" dirty="0"/>
              <a:t>Harlem</a:t>
            </a:r>
            <a:r>
              <a:rPr lang="en-US" sz="1400" i="1" dirty="0"/>
              <a:t> in Manhattan had the </a:t>
            </a:r>
            <a:r>
              <a:rPr lang="en-US" sz="1400" b="1" i="1" dirty="0"/>
              <a:t>highest bookings </a:t>
            </a:r>
            <a:r>
              <a:rPr lang="en-US" sz="1400" i="1" dirty="0"/>
              <a:t>in 2019.</a:t>
            </a:r>
          </a:p>
          <a:p>
            <a:pPr marL="457200" lvl="0" indent="-342900" algn="l" rtl="0">
              <a:spcBef>
                <a:spcPts val="0"/>
              </a:spcBef>
              <a:spcAft>
                <a:spcPts val="0"/>
              </a:spcAft>
              <a:buSzPts val="1800"/>
              <a:buChar char="●"/>
            </a:pPr>
            <a:r>
              <a:rPr lang="en-US" sz="1400" b="1" i="1" dirty="0"/>
              <a:t>Hell’s Kitchen </a:t>
            </a:r>
            <a:r>
              <a:rPr lang="en-US" sz="1400" i="1" dirty="0"/>
              <a:t>&amp; </a:t>
            </a:r>
            <a:r>
              <a:rPr lang="en-US" sz="1400" b="1" i="1" dirty="0"/>
              <a:t>East Village </a:t>
            </a:r>
            <a:r>
              <a:rPr lang="en-US" sz="1400" i="1" dirty="0"/>
              <a:t>in Manhattan reported </a:t>
            </a:r>
            <a:r>
              <a:rPr lang="en-US" sz="1400" b="1" i="1" dirty="0"/>
              <a:t>higher revenue </a:t>
            </a:r>
            <a:r>
              <a:rPr lang="en-US" sz="1400" i="1" dirty="0"/>
              <a:t>with lower bookings.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1794076" y="1966862"/>
            <a:ext cx="3576073" cy="369332"/>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Popular </a:t>
            </a:r>
            <a:r>
              <a:rPr lang="en-US" sz="1600" dirty="0" err="1"/>
              <a:t>Neighboorhoods</a:t>
            </a:r>
            <a:endParaRPr lang="en-US" sz="1600" dirty="0"/>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755940" y="1120295"/>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83619"/>
            <a:ext cx="10515600" cy="498598"/>
          </a:xfrm>
        </p:spPr>
        <p:txBody>
          <a:bodyPr/>
          <a:lstStyle/>
          <a:p>
            <a:r>
              <a:rPr lang="en-US" dirty="0"/>
              <a:t>Key Findings - </a:t>
            </a:r>
            <a:r>
              <a:rPr lang="en-US" i="1" dirty="0"/>
              <a:t>Neighborhoods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6</a:t>
            </a:fld>
            <a:endParaRPr lang="en-US" dirty="0"/>
          </a:p>
        </p:txBody>
      </p:sp>
      <p:sp>
        <p:nvSpPr>
          <p:cNvPr id="70" name="TextBox 47">
            <a:extLst>
              <a:ext uri="{FF2B5EF4-FFF2-40B4-BE49-F238E27FC236}">
                <a16:creationId xmlns:a16="http://schemas.microsoft.com/office/drawing/2014/main" id="{5A29CA26-AAEF-4C4A-8558-E9A2B539D2C1}"/>
              </a:ext>
            </a:extLst>
          </p:cNvPr>
          <p:cNvSpPr txBox="1"/>
          <p:nvPr/>
        </p:nvSpPr>
        <p:spPr>
          <a:xfrm>
            <a:off x="1308647" y="5374986"/>
            <a:ext cx="1160989"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Total Bookings</a:t>
            </a:r>
          </a:p>
        </p:txBody>
      </p:sp>
      <p:sp>
        <p:nvSpPr>
          <p:cNvPr id="71" name="TextBox 47">
            <a:extLst>
              <a:ext uri="{FF2B5EF4-FFF2-40B4-BE49-F238E27FC236}">
                <a16:creationId xmlns:a16="http://schemas.microsoft.com/office/drawing/2014/main" id="{30CC7D5F-D463-4FE2-9E52-33F7FDEAFD81}"/>
              </a:ext>
            </a:extLst>
          </p:cNvPr>
          <p:cNvSpPr txBox="1"/>
          <p:nvPr/>
        </p:nvSpPr>
        <p:spPr>
          <a:xfrm>
            <a:off x="1302635" y="5994690"/>
            <a:ext cx="1632658"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Avg Price Per Night</a:t>
            </a:r>
          </a:p>
        </p:txBody>
      </p:sp>
      <p:grpSp>
        <p:nvGrpSpPr>
          <p:cNvPr id="72" name="Group 71">
            <a:extLst>
              <a:ext uri="{FF2B5EF4-FFF2-40B4-BE49-F238E27FC236}">
                <a16:creationId xmlns:a16="http://schemas.microsoft.com/office/drawing/2014/main" id="{79431AF1-CB5B-4E5B-A09A-F19D82D99FF5}"/>
              </a:ext>
              <a:ext uri="{C183D7F6-B498-43B3-948B-1728B52AA6E4}">
                <adec:decorative xmlns:adec="http://schemas.microsoft.com/office/drawing/2017/decorative" val="1"/>
              </a:ext>
            </a:extLst>
          </p:cNvPr>
          <p:cNvGrpSpPr/>
          <p:nvPr/>
        </p:nvGrpSpPr>
        <p:grpSpPr>
          <a:xfrm>
            <a:off x="1548962" y="2750004"/>
            <a:ext cx="3468225" cy="1244"/>
            <a:chOff x="5388791" y="1571969"/>
            <a:chExt cx="2917009" cy="1244"/>
          </a:xfrm>
        </p:grpSpPr>
        <p:sp>
          <p:nvSpPr>
            <p:cNvPr id="74" name="Line 7">
              <a:extLst>
                <a:ext uri="{FF2B5EF4-FFF2-40B4-BE49-F238E27FC236}">
                  <a16:creationId xmlns:a16="http://schemas.microsoft.com/office/drawing/2014/main" id="{E336692B-1C43-4BF5-992C-39E8BA600C8D}"/>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6" name="Line 7">
              <a:extLst>
                <a:ext uri="{FF2B5EF4-FFF2-40B4-BE49-F238E27FC236}">
                  <a16:creationId xmlns:a16="http://schemas.microsoft.com/office/drawing/2014/main" id="{CBFF5DDC-199D-429F-AAA6-028034D1C99A}"/>
                </a:ext>
              </a:extLst>
            </p:cNvPr>
            <p:cNvSpPr>
              <a:spLocks noChangeShapeType="1"/>
            </p:cNvSpPr>
            <p:nvPr/>
          </p:nvSpPr>
          <p:spPr bwMode="auto">
            <a:xfrm flipV="1">
              <a:off x="5388791" y="1571969"/>
              <a:ext cx="1718686" cy="1244"/>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77" name="TextBox 65">
            <a:extLst>
              <a:ext uri="{FF2B5EF4-FFF2-40B4-BE49-F238E27FC236}">
                <a16:creationId xmlns:a16="http://schemas.microsoft.com/office/drawing/2014/main" id="{24E9108F-13FC-47A3-A13A-70E6626EC6D8}"/>
              </a:ext>
            </a:extLst>
          </p:cNvPr>
          <p:cNvSpPr txBox="1"/>
          <p:nvPr/>
        </p:nvSpPr>
        <p:spPr>
          <a:xfrm>
            <a:off x="5133267" y="2651473"/>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$118</a:t>
            </a:r>
          </a:p>
        </p:txBody>
      </p:sp>
      <p:sp>
        <p:nvSpPr>
          <p:cNvPr id="87" name="TextBox 47">
            <a:extLst>
              <a:ext uri="{FF2B5EF4-FFF2-40B4-BE49-F238E27FC236}">
                <a16:creationId xmlns:a16="http://schemas.microsoft.com/office/drawing/2014/main" id="{94192EDE-032B-4697-82D4-BDF622778002}"/>
              </a:ext>
            </a:extLst>
          </p:cNvPr>
          <p:cNvSpPr txBox="1"/>
          <p:nvPr/>
        </p:nvSpPr>
        <p:spPr>
          <a:xfrm>
            <a:off x="388479" y="3117805"/>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Manhattan</a:t>
            </a:r>
          </a:p>
        </p:txBody>
      </p:sp>
      <p:grpSp>
        <p:nvGrpSpPr>
          <p:cNvPr id="100" name="Group 99">
            <a:extLst>
              <a:ext uri="{FF2B5EF4-FFF2-40B4-BE49-F238E27FC236}">
                <a16:creationId xmlns:a16="http://schemas.microsoft.com/office/drawing/2014/main" id="{74CEE729-F203-49D8-AD11-760C9A2DDBE3}"/>
              </a:ext>
              <a:ext uri="{C183D7F6-B498-43B3-948B-1728B52AA6E4}">
                <adec:decorative xmlns:adec="http://schemas.microsoft.com/office/drawing/2017/decorative" val="1"/>
              </a:ext>
            </a:extLst>
          </p:cNvPr>
          <p:cNvGrpSpPr/>
          <p:nvPr/>
        </p:nvGrpSpPr>
        <p:grpSpPr>
          <a:xfrm>
            <a:off x="1529454" y="3117805"/>
            <a:ext cx="3468226" cy="5241"/>
            <a:chOff x="5388790" y="1573212"/>
            <a:chExt cx="2917010" cy="5241"/>
          </a:xfrm>
        </p:grpSpPr>
        <p:sp>
          <p:nvSpPr>
            <p:cNvPr id="101" name="Line 7">
              <a:extLst>
                <a:ext uri="{FF2B5EF4-FFF2-40B4-BE49-F238E27FC236}">
                  <a16:creationId xmlns:a16="http://schemas.microsoft.com/office/drawing/2014/main" id="{12CF3774-8801-4886-B119-436712EC9EC2}"/>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Line 7">
              <a:extLst>
                <a:ext uri="{FF2B5EF4-FFF2-40B4-BE49-F238E27FC236}">
                  <a16:creationId xmlns:a16="http://schemas.microsoft.com/office/drawing/2014/main" id="{23EC88DE-DFF1-4063-BA1C-2F5BC6EAAAE3}"/>
                </a:ext>
              </a:extLst>
            </p:cNvPr>
            <p:cNvSpPr>
              <a:spLocks noChangeShapeType="1"/>
            </p:cNvSpPr>
            <p:nvPr/>
          </p:nvSpPr>
          <p:spPr bwMode="auto">
            <a:xfrm>
              <a:off x="5388790" y="1573212"/>
              <a:ext cx="2653085" cy="5241"/>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3" name="TextBox 57">
            <a:extLst>
              <a:ext uri="{FF2B5EF4-FFF2-40B4-BE49-F238E27FC236}">
                <a16:creationId xmlns:a16="http://schemas.microsoft.com/office/drawing/2014/main" id="{12C4DCAB-AE8B-4F6E-BEB4-5E8AD9F184C6}"/>
              </a:ext>
            </a:extLst>
          </p:cNvPr>
          <p:cNvSpPr txBox="1"/>
          <p:nvPr/>
        </p:nvSpPr>
        <p:spPr>
          <a:xfrm>
            <a:off x="5113761" y="3018031"/>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454K</a:t>
            </a:r>
          </a:p>
        </p:txBody>
      </p:sp>
      <p:grpSp>
        <p:nvGrpSpPr>
          <p:cNvPr id="112" name="Group 111">
            <a:extLst>
              <a:ext uri="{FF2B5EF4-FFF2-40B4-BE49-F238E27FC236}">
                <a16:creationId xmlns:a16="http://schemas.microsoft.com/office/drawing/2014/main" id="{902CCDDE-6AA1-42A9-8B4A-6F52AB4D764D}"/>
              </a:ext>
              <a:ext uri="{C183D7F6-B498-43B3-948B-1728B52AA6E4}">
                <adec:decorative xmlns:adec="http://schemas.microsoft.com/office/drawing/2017/decorative" val="1"/>
              </a:ext>
            </a:extLst>
          </p:cNvPr>
          <p:cNvGrpSpPr/>
          <p:nvPr/>
        </p:nvGrpSpPr>
        <p:grpSpPr>
          <a:xfrm>
            <a:off x="1529456" y="3307235"/>
            <a:ext cx="3468225" cy="1246"/>
            <a:chOff x="5388791" y="1571967"/>
            <a:chExt cx="2917009" cy="1246"/>
          </a:xfrm>
        </p:grpSpPr>
        <p:sp>
          <p:nvSpPr>
            <p:cNvPr id="113" name="Line 7">
              <a:extLst>
                <a:ext uri="{FF2B5EF4-FFF2-40B4-BE49-F238E27FC236}">
                  <a16:creationId xmlns:a16="http://schemas.microsoft.com/office/drawing/2014/main" id="{9C616CC3-61DB-474B-845B-6A55B2148973}"/>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4" name="Line 7">
              <a:extLst>
                <a:ext uri="{FF2B5EF4-FFF2-40B4-BE49-F238E27FC236}">
                  <a16:creationId xmlns:a16="http://schemas.microsoft.com/office/drawing/2014/main" id="{37C88D2C-0B6C-4938-9456-87C3A9908FD8}"/>
                </a:ext>
              </a:extLst>
            </p:cNvPr>
            <p:cNvSpPr>
              <a:spLocks noChangeShapeType="1"/>
            </p:cNvSpPr>
            <p:nvPr/>
          </p:nvSpPr>
          <p:spPr bwMode="auto">
            <a:xfrm flipV="1">
              <a:off x="5388792" y="1571967"/>
              <a:ext cx="2582205" cy="1245"/>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5" name="TextBox 65">
            <a:extLst>
              <a:ext uri="{FF2B5EF4-FFF2-40B4-BE49-F238E27FC236}">
                <a16:creationId xmlns:a16="http://schemas.microsoft.com/office/drawing/2014/main" id="{1D734685-B869-4554-91F2-11E93FEC72D8}"/>
              </a:ext>
            </a:extLst>
          </p:cNvPr>
          <p:cNvSpPr txBox="1"/>
          <p:nvPr/>
        </p:nvSpPr>
        <p:spPr>
          <a:xfrm>
            <a:off x="5113761" y="3208706"/>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$180</a:t>
            </a:r>
          </a:p>
        </p:txBody>
      </p:sp>
      <p:sp>
        <p:nvSpPr>
          <p:cNvPr id="116" name="TextBox 47">
            <a:extLst>
              <a:ext uri="{FF2B5EF4-FFF2-40B4-BE49-F238E27FC236}">
                <a16:creationId xmlns:a16="http://schemas.microsoft.com/office/drawing/2014/main" id="{16B7ECE2-36FD-4153-8C7A-854CD5ECD629}"/>
              </a:ext>
            </a:extLst>
          </p:cNvPr>
          <p:cNvSpPr txBox="1"/>
          <p:nvPr/>
        </p:nvSpPr>
        <p:spPr>
          <a:xfrm>
            <a:off x="388479" y="3675038"/>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Queens</a:t>
            </a:r>
          </a:p>
        </p:txBody>
      </p:sp>
      <p:grpSp>
        <p:nvGrpSpPr>
          <p:cNvPr id="117" name="Group 116">
            <a:extLst>
              <a:ext uri="{FF2B5EF4-FFF2-40B4-BE49-F238E27FC236}">
                <a16:creationId xmlns:a16="http://schemas.microsoft.com/office/drawing/2014/main" id="{22130FC7-D298-4D07-AD9C-7552F76DCC79}"/>
              </a:ext>
              <a:ext uri="{C183D7F6-B498-43B3-948B-1728B52AA6E4}">
                <adec:decorative xmlns:adec="http://schemas.microsoft.com/office/drawing/2017/decorative" val="1"/>
              </a:ext>
            </a:extLst>
          </p:cNvPr>
          <p:cNvGrpSpPr/>
          <p:nvPr/>
        </p:nvGrpSpPr>
        <p:grpSpPr>
          <a:xfrm>
            <a:off x="1529456" y="3675038"/>
            <a:ext cx="3468225" cy="5239"/>
            <a:chOff x="5388791" y="1573212"/>
            <a:chExt cx="2917009" cy="5239"/>
          </a:xfrm>
        </p:grpSpPr>
        <p:sp>
          <p:nvSpPr>
            <p:cNvPr id="118" name="Line 7">
              <a:extLst>
                <a:ext uri="{FF2B5EF4-FFF2-40B4-BE49-F238E27FC236}">
                  <a16:creationId xmlns:a16="http://schemas.microsoft.com/office/drawing/2014/main" id="{A4AFA982-2ECA-43A0-B5A2-39969272F792}"/>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9" name="Line 7">
              <a:extLst>
                <a:ext uri="{FF2B5EF4-FFF2-40B4-BE49-F238E27FC236}">
                  <a16:creationId xmlns:a16="http://schemas.microsoft.com/office/drawing/2014/main" id="{5C439395-5E25-4813-964F-E46854F7AB24}"/>
                </a:ext>
              </a:extLst>
            </p:cNvPr>
            <p:cNvSpPr>
              <a:spLocks noChangeShapeType="1"/>
            </p:cNvSpPr>
            <p:nvPr/>
          </p:nvSpPr>
          <p:spPr bwMode="auto">
            <a:xfrm>
              <a:off x="5388792" y="1573212"/>
              <a:ext cx="820007" cy="5239"/>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20" name="TextBox 57">
            <a:extLst>
              <a:ext uri="{FF2B5EF4-FFF2-40B4-BE49-F238E27FC236}">
                <a16:creationId xmlns:a16="http://schemas.microsoft.com/office/drawing/2014/main" id="{67B4ED1B-27C8-4A18-B8F4-8F42C54BFED2}"/>
              </a:ext>
            </a:extLst>
          </p:cNvPr>
          <p:cNvSpPr txBox="1"/>
          <p:nvPr/>
        </p:nvSpPr>
        <p:spPr>
          <a:xfrm>
            <a:off x="5113761" y="3575264"/>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157K</a:t>
            </a:r>
          </a:p>
        </p:txBody>
      </p:sp>
      <p:grpSp>
        <p:nvGrpSpPr>
          <p:cNvPr id="121" name="Group 120">
            <a:extLst>
              <a:ext uri="{FF2B5EF4-FFF2-40B4-BE49-F238E27FC236}">
                <a16:creationId xmlns:a16="http://schemas.microsoft.com/office/drawing/2014/main" id="{C1574CCB-C0FD-48FF-9A52-03AC6495084F}"/>
              </a:ext>
              <a:ext uri="{C183D7F6-B498-43B3-948B-1728B52AA6E4}">
                <adec:decorative xmlns:adec="http://schemas.microsoft.com/office/drawing/2017/decorative" val="1"/>
              </a:ext>
            </a:extLst>
          </p:cNvPr>
          <p:cNvGrpSpPr/>
          <p:nvPr/>
        </p:nvGrpSpPr>
        <p:grpSpPr>
          <a:xfrm>
            <a:off x="1529456" y="3860476"/>
            <a:ext cx="3468225" cy="5238"/>
            <a:chOff x="5388791" y="1567975"/>
            <a:chExt cx="2917009" cy="5238"/>
          </a:xfrm>
        </p:grpSpPr>
        <p:sp>
          <p:nvSpPr>
            <p:cNvPr id="126" name="Line 7">
              <a:extLst>
                <a:ext uri="{FF2B5EF4-FFF2-40B4-BE49-F238E27FC236}">
                  <a16:creationId xmlns:a16="http://schemas.microsoft.com/office/drawing/2014/main" id="{08CD8E16-97E8-4EC0-8E11-41828AD5F820}"/>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7" name="Line 7">
              <a:extLst>
                <a:ext uri="{FF2B5EF4-FFF2-40B4-BE49-F238E27FC236}">
                  <a16:creationId xmlns:a16="http://schemas.microsoft.com/office/drawing/2014/main" id="{E7CA220B-8649-4F8B-9F5D-0B89A1379CEC}"/>
                </a:ext>
              </a:extLst>
            </p:cNvPr>
            <p:cNvSpPr>
              <a:spLocks noChangeShapeType="1"/>
            </p:cNvSpPr>
            <p:nvPr/>
          </p:nvSpPr>
          <p:spPr bwMode="auto">
            <a:xfrm flipV="1">
              <a:off x="5388791" y="1567975"/>
              <a:ext cx="1344312" cy="5238"/>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1" name="TextBox 65">
            <a:extLst>
              <a:ext uri="{FF2B5EF4-FFF2-40B4-BE49-F238E27FC236}">
                <a16:creationId xmlns:a16="http://schemas.microsoft.com/office/drawing/2014/main" id="{D286E871-BB8A-4FFB-88EB-98F3824AA2B7}"/>
              </a:ext>
            </a:extLst>
          </p:cNvPr>
          <p:cNvSpPr txBox="1"/>
          <p:nvPr/>
        </p:nvSpPr>
        <p:spPr>
          <a:xfrm>
            <a:off x="5113761" y="3765939"/>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$95</a:t>
            </a:r>
          </a:p>
        </p:txBody>
      </p:sp>
      <p:sp>
        <p:nvSpPr>
          <p:cNvPr id="132" name="TextBox 47">
            <a:extLst>
              <a:ext uri="{FF2B5EF4-FFF2-40B4-BE49-F238E27FC236}">
                <a16:creationId xmlns:a16="http://schemas.microsoft.com/office/drawing/2014/main" id="{77D88BA8-49FA-42F4-8B03-55F7AF6371EA}"/>
              </a:ext>
            </a:extLst>
          </p:cNvPr>
          <p:cNvSpPr txBox="1"/>
          <p:nvPr/>
        </p:nvSpPr>
        <p:spPr>
          <a:xfrm>
            <a:off x="388479" y="4230202"/>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Bronx</a:t>
            </a:r>
          </a:p>
        </p:txBody>
      </p:sp>
      <p:grpSp>
        <p:nvGrpSpPr>
          <p:cNvPr id="133" name="Group 132">
            <a:extLst>
              <a:ext uri="{FF2B5EF4-FFF2-40B4-BE49-F238E27FC236}">
                <a16:creationId xmlns:a16="http://schemas.microsoft.com/office/drawing/2014/main" id="{4485846F-CE6B-453C-90EA-4F120D6B4378}"/>
              </a:ext>
              <a:ext uri="{C183D7F6-B498-43B3-948B-1728B52AA6E4}">
                <adec:decorative xmlns:adec="http://schemas.microsoft.com/office/drawing/2017/decorative" val="1"/>
              </a:ext>
            </a:extLst>
          </p:cNvPr>
          <p:cNvGrpSpPr/>
          <p:nvPr/>
        </p:nvGrpSpPr>
        <p:grpSpPr>
          <a:xfrm>
            <a:off x="1529456" y="4230006"/>
            <a:ext cx="3468225" cy="197"/>
            <a:chOff x="5388791" y="1573016"/>
            <a:chExt cx="2917009" cy="197"/>
          </a:xfrm>
        </p:grpSpPr>
        <p:sp>
          <p:nvSpPr>
            <p:cNvPr id="134" name="Line 7">
              <a:extLst>
                <a:ext uri="{FF2B5EF4-FFF2-40B4-BE49-F238E27FC236}">
                  <a16:creationId xmlns:a16="http://schemas.microsoft.com/office/drawing/2014/main" id="{6725D912-C6FB-4B11-A3D2-1C0966AA350F}"/>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5" name="Line 7">
              <a:extLst>
                <a:ext uri="{FF2B5EF4-FFF2-40B4-BE49-F238E27FC236}">
                  <a16:creationId xmlns:a16="http://schemas.microsoft.com/office/drawing/2014/main" id="{87994A4E-0980-483E-8988-39418E1E9191}"/>
                </a:ext>
              </a:extLst>
            </p:cNvPr>
            <p:cNvSpPr>
              <a:spLocks noChangeShapeType="1"/>
            </p:cNvSpPr>
            <p:nvPr/>
          </p:nvSpPr>
          <p:spPr bwMode="auto">
            <a:xfrm flipV="1">
              <a:off x="5388791" y="1573016"/>
              <a:ext cx="169203" cy="197"/>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6" name="TextBox 57">
            <a:extLst>
              <a:ext uri="{FF2B5EF4-FFF2-40B4-BE49-F238E27FC236}">
                <a16:creationId xmlns:a16="http://schemas.microsoft.com/office/drawing/2014/main" id="{25E13C08-D9C9-4DB4-88DD-05FF63590E72}"/>
              </a:ext>
            </a:extLst>
          </p:cNvPr>
          <p:cNvSpPr txBox="1"/>
          <p:nvPr/>
        </p:nvSpPr>
        <p:spPr>
          <a:xfrm>
            <a:off x="5113761" y="4130428"/>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27K</a:t>
            </a:r>
          </a:p>
        </p:txBody>
      </p:sp>
      <p:grpSp>
        <p:nvGrpSpPr>
          <p:cNvPr id="137" name="Group 136">
            <a:extLst>
              <a:ext uri="{FF2B5EF4-FFF2-40B4-BE49-F238E27FC236}">
                <a16:creationId xmlns:a16="http://schemas.microsoft.com/office/drawing/2014/main" id="{DA732274-2FBE-4A1E-9E59-C85D7E33B6CA}"/>
              </a:ext>
              <a:ext uri="{C183D7F6-B498-43B3-948B-1728B52AA6E4}">
                <adec:decorative xmlns:adec="http://schemas.microsoft.com/office/drawing/2017/decorative" val="1"/>
              </a:ext>
            </a:extLst>
          </p:cNvPr>
          <p:cNvGrpSpPr/>
          <p:nvPr/>
        </p:nvGrpSpPr>
        <p:grpSpPr>
          <a:xfrm>
            <a:off x="1529456" y="4419633"/>
            <a:ext cx="3468225" cy="1245"/>
            <a:chOff x="5388791" y="1571968"/>
            <a:chExt cx="2917009" cy="1245"/>
          </a:xfrm>
        </p:grpSpPr>
        <p:sp>
          <p:nvSpPr>
            <p:cNvPr id="138" name="Line 7">
              <a:extLst>
                <a:ext uri="{FF2B5EF4-FFF2-40B4-BE49-F238E27FC236}">
                  <a16:creationId xmlns:a16="http://schemas.microsoft.com/office/drawing/2014/main" id="{FCF3C04E-246B-4098-8776-5B263B06EA10}"/>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9" name="Line 7">
              <a:extLst>
                <a:ext uri="{FF2B5EF4-FFF2-40B4-BE49-F238E27FC236}">
                  <a16:creationId xmlns:a16="http://schemas.microsoft.com/office/drawing/2014/main" id="{B79C87F5-CD1A-4099-84DB-9D82EEC4C2FB}"/>
                </a:ext>
              </a:extLst>
            </p:cNvPr>
            <p:cNvSpPr>
              <a:spLocks noChangeShapeType="1"/>
            </p:cNvSpPr>
            <p:nvPr/>
          </p:nvSpPr>
          <p:spPr bwMode="auto">
            <a:xfrm flipV="1">
              <a:off x="5388791" y="1571968"/>
              <a:ext cx="1182403" cy="1245"/>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40" name="TextBox 65">
            <a:extLst>
              <a:ext uri="{FF2B5EF4-FFF2-40B4-BE49-F238E27FC236}">
                <a16:creationId xmlns:a16="http://schemas.microsoft.com/office/drawing/2014/main" id="{FA5FE79C-EA9B-4AC3-8DCC-F41567D1FC53}"/>
              </a:ext>
            </a:extLst>
          </p:cNvPr>
          <p:cNvSpPr txBox="1"/>
          <p:nvPr/>
        </p:nvSpPr>
        <p:spPr>
          <a:xfrm>
            <a:off x="5113761" y="4321103"/>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$85</a:t>
            </a:r>
          </a:p>
        </p:txBody>
      </p:sp>
      <p:sp>
        <p:nvSpPr>
          <p:cNvPr id="141" name="TextBox 47">
            <a:extLst>
              <a:ext uri="{FF2B5EF4-FFF2-40B4-BE49-F238E27FC236}">
                <a16:creationId xmlns:a16="http://schemas.microsoft.com/office/drawing/2014/main" id="{DA9B7936-5DDC-43A4-8D48-5C25110ACA18}"/>
              </a:ext>
            </a:extLst>
          </p:cNvPr>
          <p:cNvSpPr txBox="1"/>
          <p:nvPr/>
        </p:nvSpPr>
        <p:spPr>
          <a:xfrm>
            <a:off x="388479" y="4809937"/>
            <a:ext cx="2223432" cy="215444"/>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75000"/>
                    <a:lumOff val="25000"/>
                  </a:schemeClr>
                </a:solidFill>
              </a:rPr>
              <a:t>Staten Island</a:t>
            </a:r>
          </a:p>
        </p:txBody>
      </p:sp>
      <p:grpSp>
        <p:nvGrpSpPr>
          <p:cNvPr id="142" name="Group 141">
            <a:extLst>
              <a:ext uri="{FF2B5EF4-FFF2-40B4-BE49-F238E27FC236}">
                <a16:creationId xmlns:a16="http://schemas.microsoft.com/office/drawing/2014/main" id="{6768195D-D78E-49F6-9C50-01DE3456FB82}"/>
              </a:ext>
              <a:ext uri="{C183D7F6-B498-43B3-948B-1728B52AA6E4}">
                <adec:decorative xmlns:adec="http://schemas.microsoft.com/office/drawing/2017/decorative" val="1"/>
              </a:ext>
            </a:extLst>
          </p:cNvPr>
          <p:cNvGrpSpPr/>
          <p:nvPr/>
        </p:nvGrpSpPr>
        <p:grpSpPr>
          <a:xfrm>
            <a:off x="1529456" y="4809856"/>
            <a:ext cx="3468225" cy="82"/>
            <a:chOff x="5388791" y="1573131"/>
            <a:chExt cx="2917009" cy="82"/>
          </a:xfrm>
        </p:grpSpPr>
        <p:sp>
          <p:nvSpPr>
            <p:cNvPr id="143" name="Line 7">
              <a:extLst>
                <a:ext uri="{FF2B5EF4-FFF2-40B4-BE49-F238E27FC236}">
                  <a16:creationId xmlns:a16="http://schemas.microsoft.com/office/drawing/2014/main" id="{288D0B5F-88A5-4A0C-8327-B1C5CFBC74FB}"/>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4" name="Line 7">
              <a:extLst>
                <a:ext uri="{FF2B5EF4-FFF2-40B4-BE49-F238E27FC236}">
                  <a16:creationId xmlns:a16="http://schemas.microsoft.com/office/drawing/2014/main" id="{43C0CC65-1481-4F48-A7A2-4F4DA80DC4DE}"/>
                </a:ext>
              </a:extLst>
            </p:cNvPr>
            <p:cNvSpPr>
              <a:spLocks noChangeShapeType="1"/>
            </p:cNvSpPr>
            <p:nvPr/>
          </p:nvSpPr>
          <p:spPr bwMode="auto">
            <a:xfrm flipV="1">
              <a:off x="5388791" y="1573131"/>
              <a:ext cx="74754" cy="82"/>
            </a:xfrm>
            <a:prstGeom prst="line">
              <a:avLst/>
            </a:prstGeom>
            <a:noFill/>
            <a:ln w="76200" cap="rnd">
              <a:solidFill>
                <a:srgbClr val="CE295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45" name="TextBox 57">
            <a:extLst>
              <a:ext uri="{FF2B5EF4-FFF2-40B4-BE49-F238E27FC236}">
                <a16:creationId xmlns:a16="http://schemas.microsoft.com/office/drawing/2014/main" id="{B1B90493-A5CF-4145-A544-3561E55EB162}"/>
              </a:ext>
            </a:extLst>
          </p:cNvPr>
          <p:cNvSpPr txBox="1"/>
          <p:nvPr/>
        </p:nvSpPr>
        <p:spPr>
          <a:xfrm>
            <a:off x="5113761" y="4710163"/>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12K</a:t>
            </a:r>
          </a:p>
        </p:txBody>
      </p:sp>
      <p:grpSp>
        <p:nvGrpSpPr>
          <p:cNvPr id="146" name="Group 145">
            <a:extLst>
              <a:ext uri="{FF2B5EF4-FFF2-40B4-BE49-F238E27FC236}">
                <a16:creationId xmlns:a16="http://schemas.microsoft.com/office/drawing/2014/main" id="{927FB28B-75FF-4901-95BF-46D9E783A717}"/>
              </a:ext>
              <a:ext uri="{C183D7F6-B498-43B3-948B-1728B52AA6E4}">
                <adec:decorative xmlns:adec="http://schemas.microsoft.com/office/drawing/2017/decorative" val="1"/>
              </a:ext>
            </a:extLst>
          </p:cNvPr>
          <p:cNvGrpSpPr/>
          <p:nvPr/>
        </p:nvGrpSpPr>
        <p:grpSpPr>
          <a:xfrm>
            <a:off x="1529456" y="5000609"/>
            <a:ext cx="3468225" cy="4"/>
            <a:chOff x="5388791" y="1573209"/>
            <a:chExt cx="2917009" cy="4"/>
          </a:xfrm>
        </p:grpSpPr>
        <p:sp>
          <p:nvSpPr>
            <p:cNvPr id="147" name="Line 7">
              <a:extLst>
                <a:ext uri="{FF2B5EF4-FFF2-40B4-BE49-F238E27FC236}">
                  <a16:creationId xmlns:a16="http://schemas.microsoft.com/office/drawing/2014/main" id="{0FCFE607-395E-4392-83BD-00DDD98DCA30}"/>
                </a:ext>
              </a:extLst>
            </p:cNvPr>
            <p:cNvSpPr>
              <a:spLocks noChangeShapeType="1"/>
            </p:cNvSpPr>
            <p:nvPr/>
          </p:nvSpPr>
          <p:spPr bwMode="auto">
            <a:xfrm>
              <a:off x="5388791" y="1573213"/>
              <a:ext cx="2917009" cy="0"/>
            </a:xfrm>
            <a:prstGeom prst="line">
              <a:avLst/>
            </a:prstGeom>
            <a:noFill/>
            <a:ln w="76200" cap="rnd">
              <a:solidFill>
                <a:schemeClr val="bg1">
                  <a:lumMod val="8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8" name="Line 7">
              <a:extLst>
                <a:ext uri="{FF2B5EF4-FFF2-40B4-BE49-F238E27FC236}">
                  <a16:creationId xmlns:a16="http://schemas.microsoft.com/office/drawing/2014/main" id="{8B6A947A-192E-4186-809D-0C639B1C9022}"/>
                </a:ext>
              </a:extLst>
            </p:cNvPr>
            <p:cNvSpPr>
              <a:spLocks noChangeShapeType="1"/>
            </p:cNvSpPr>
            <p:nvPr/>
          </p:nvSpPr>
          <p:spPr bwMode="auto">
            <a:xfrm flipV="1">
              <a:off x="5388791" y="1573209"/>
              <a:ext cx="1412618" cy="2"/>
            </a:xfrm>
            <a:prstGeom prst="line">
              <a:avLst/>
            </a:prstGeom>
            <a:noFill/>
            <a:ln w="76200" cap="rnd">
              <a:solidFill>
                <a:schemeClr val="tx1">
                  <a:lumMod val="75000"/>
                  <a:lumOff val="2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49" name="TextBox 65">
            <a:extLst>
              <a:ext uri="{FF2B5EF4-FFF2-40B4-BE49-F238E27FC236}">
                <a16:creationId xmlns:a16="http://schemas.microsoft.com/office/drawing/2014/main" id="{A31D1040-39D8-457F-814A-17C7F094AA0F}"/>
              </a:ext>
            </a:extLst>
          </p:cNvPr>
          <p:cNvSpPr txBox="1"/>
          <p:nvPr/>
        </p:nvSpPr>
        <p:spPr>
          <a:xfrm>
            <a:off x="5113761" y="4900838"/>
            <a:ext cx="534602" cy="18466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solidFill>
                  <a:schemeClr val="tx1">
                    <a:lumMod val="75000"/>
                    <a:lumOff val="25000"/>
                  </a:schemeClr>
                </a:solidFill>
              </a:rPr>
              <a:t>$99</a:t>
            </a:r>
          </a:p>
        </p:txBody>
      </p:sp>
      <p:pic>
        <p:nvPicPr>
          <p:cNvPr id="11" name="Picture 10">
            <a:extLst>
              <a:ext uri="{FF2B5EF4-FFF2-40B4-BE49-F238E27FC236}">
                <a16:creationId xmlns:a16="http://schemas.microsoft.com/office/drawing/2014/main" id="{F5FE996E-0EE2-46EF-B997-79D15951E569}"/>
              </a:ext>
            </a:extLst>
          </p:cNvPr>
          <p:cNvPicPr>
            <a:picLocks noChangeAspect="1"/>
          </p:cNvPicPr>
          <p:nvPr/>
        </p:nvPicPr>
        <p:blipFill>
          <a:blip r:embed="rId3"/>
          <a:stretch>
            <a:fillRect/>
          </a:stretch>
        </p:blipFill>
        <p:spPr>
          <a:xfrm>
            <a:off x="5643970" y="2442613"/>
            <a:ext cx="6184255" cy="3919364"/>
          </a:xfrm>
          <a:prstGeom prst="rect">
            <a:avLst/>
          </a:prstGeom>
        </p:spPr>
      </p:pic>
      <p:pic>
        <p:nvPicPr>
          <p:cNvPr id="13" name="Picture 12">
            <a:extLst>
              <a:ext uri="{FF2B5EF4-FFF2-40B4-BE49-F238E27FC236}">
                <a16:creationId xmlns:a16="http://schemas.microsoft.com/office/drawing/2014/main" id="{8DB63236-0CDE-44EF-B109-A0107F999AA4}"/>
              </a:ext>
            </a:extLst>
          </p:cNvPr>
          <p:cNvPicPr>
            <a:picLocks noChangeAspect="1"/>
          </p:cNvPicPr>
          <p:nvPr/>
        </p:nvPicPr>
        <p:blipFill>
          <a:blip r:embed="rId4"/>
          <a:stretch>
            <a:fillRect/>
          </a:stretch>
        </p:blipFill>
        <p:spPr>
          <a:xfrm>
            <a:off x="3563562" y="5479113"/>
            <a:ext cx="1567722" cy="679346"/>
          </a:xfrm>
          <a:prstGeom prst="rect">
            <a:avLst/>
          </a:prstGeom>
        </p:spPr>
      </p:pic>
      <p:pic>
        <p:nvPicPr>
          <p:cNvPr id="150" name="Picture 6" descr="Airbnb Logo PNG Transparent &amp;amp; SVG Vector - Freebie Supply">
            <a:extLst>
              <a:ext uri="{FF2B5EF4-FFF2-40B4-BE49-F238E27FC236}">
                <a16:creationId xmlns:a16="http://schemas.microsoft.com/office/drawing/2014/main" id="{64928418-2DE9-4911-91F5-CD08DE84B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90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5C73-B75E-4888-A1F1-FD4BC70C76CA}"/>
              </a:ext>
            </a:extLst>
          </p:cNvPr>
          <p:cNvSpPr>
            <a:spLocks noGrp="1"/>
          </p:cNvSpPr>
          <p:nvPr>
            <p:ph type="title"/>
          </p:nvPr>
        </p:nvSpPr>
        <p:spPr/>
        <p:txBody>
          <a:bodyPr/>
          <a:lstStyle/>
          <a:p>
            <a:r>
              <a:rPr lang="en-US" dirty="0"/>
              <a:t>Recommendation</a:t>
            </a:r>
          </a:p>
        </p:txBody>
      </p:sp>
      <p:sp>
        <p:nvSpPr>
          <p:cNvPr id="4" name="Slide Number Placeholder 3">
            <a:extLst>
              <a:ext uri="{FF2B5EF4-FFF2-40B4-BE49-F238E27FC236}">
                <a16:creationId xmlns:a16="http://schemas.microsoft.com/office/drawing/2014/main" id="{16717C04-6AA5-4E34-9577-C10ED1D25D7D}"/>
              </a:ext>
            </a:extLst>
          </p:cNvPr>
          <p:cNvSpPr>
            <a:spLocks noGrp="1"/>
          </p:cNvSpPr>
          <p:nvPr>
            <p:ph type="sldNum" sz="quarter" idx="12"/>
          </p:nvPr>
        </p:nvSpPr>
        <p:spPr/>
        <p:txBody>
          <a:bodyPr/>
          <a:lstStyle/>
          <a:p>
            <a:fld id="{0FD50806-BABF-4915-9689-3B9956D1C75C}" type="slidenum">
              <a:rPr lang="en-US" smtClean="0"/>
              <a:pPr/>
              <a:t>7</a:t>
            </a:fld>
            <a:endParaRPr lang="en-US" dirty="0"/>
          </a:p>
        </p:txBody>
      </p:sp>
      <p:sp>
        <p:nvSpPr>
          <p:cNvPr id="5" name="TextBox 47">
            <a:extLst>
              <a:ext uri="{FF2B5EF4-FFF2-40B4-BE49-F238E27FC236}">
                <a16:creationId xmlns:a16="http://schemas.microsoft.com/office/drawing/2014/main" id="{52A17B77-4609-4EA4-9FBE-CEC7B2BDE3F6}"/>
              </a:ext>
            </a:extLst>
          </p:cNvPr>
          <p:cNvSpPr txBox="1"/>
          <p:nvPr/>
        </p:nvSpPr>
        <p:spPr>
          <a:xfrm>
            <a:off x="1764062" y="2044005"/>
            <a:ext cx="9484963" cy="2492990"/>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dirty="0"/>
              <a:t>Focus on Manhattan and Brooklyn to drive revenue and promote neighborhoods such as Bedford and Williamsburg in Brooklyn along with Harlem &amp; Hell’s Kitchen in Manhattan to online users searching for stay in NYC.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Analyze and identify properties that have relatively high number bookings even with higher price per night to maximize the revenue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Identify properties that are in good neighborhoods within Bronx and Queens and are affordable. </a:t>
            </a:r>
          </a:p>
        </p:txBody>
      </p:sp>
      <p:pic>
        <p:nvPicPr>
          <p:cNvPr id="6" name="Picture 6" descr="Airbnb Logo PNG Transparent &amp;amp; SVG Vector - Freebie Supply">
            <a:extLst>
              <a:ext uri="{FF2B5EF4-FFF2-40B4-BE49-F238E27FC236}">
                <a16:creationId xmlns:a16="http://schemas.microsoft.com/office/drawing/2014/main" id="{7B9EF0AC-B0F3-49B4-86E6-09D58E4F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75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228600" y="2162175"/>
            <a:ext cx="11630078" cy="431220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47">
            <a:extLst>
              <a:ext uri="{FF2B5EF4-FFF2-40B4-BE49-F238E27FC236}">
                <a16:creationId xmlns:a16="http://schemas.microsoft.com/office/drawing/2014/main" id="{853D56A8-B36E-4520-9327-AFD45439C181}"/>
              </a:ext>
            </a:extLst>
          </p:cNvPr>
          <p:cNvSpPr txBox="1"/>
          <p:nvPr/>
        </p:nvSpPr>
        <p:spPr>
          <a:xfrm>
            <a:off x="1581150" y="1033747"/>
            <a:ext cx="9201150" cy="86177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sz="1400" i="1" dirty="0"/>
              <a:t>The room types </a:t>
            </a:r>
            <a:r>
              <a:rPr lang="en-US" sz="1400" b="1" i="1" dirty="0"/>
              <a:t>Entire Home/Apt </a:t>
            </a:r>
            <a:r>
              <a:rPr lang="en-US" sz="1400" i="1" dirty="0"/>
              <a:t>and</a:t>
            </a:r>
            <a:r>
              <a:rPr lang="en-US" sz="1400" b="1" i="1" dirty="0"/>
              <a:t> Private Rooms </a:t>
            </a:r>
            <a:r>
              <a:rPr lang="en-US" sz="1400" i="1" dirty="0"/>
              <a:t>are</a:t>
            </a:r>
            <a:r>
              <a:rPr lang="en-US" sz="1400" b="1" i="1" dirty="0"/>
              <a:t> preferred </a:t>
            </a:r>
            <a:r>
              <a:rPr lang="en-US" sz="1400" i="1" dirty="0"/>
              <a:t>over shared rooms</a:t>
            </a:r>
            <a:r>
              <a:rPr lang="en-US" sz="1400" b="1" i="1" dirty="0"/>
              <a:t>.</a:t>
            </a:r>
            <a:endParaRPr lang="en-US" sz="1400" i="1" dirty="0"/>
          </a:p>
          <a:p>
            <a:pPr marL="457200" lvl="0" indent="-342900" algn="l" rtl="0">
              <a:spcBef>
                <a:spcPts val="0"/>
              </a:spcBef>
              <a:spcAft>
                <a:spcPts val="0"/>
              </a:spcAft>
              <a:buSzPts val="1800"/>
              <a:buChar char="●"/>
            </a:pPr>
            <a:r>
              <a:rPr lang="en-US" sz="1400" b="1" i="1" dirty="0"/>
              <a:t>Entire Home/Apt </a:t>
            </a:r>
            <a:r>
              <a:rPr lang="en-US" sz="1400" i="1" dirty="0"/>
              <a:t>even with higher Avg Price Per Night </a:t>
            </a:r>
            <a:r>
              <a:rPr lang="en-US" sz="1400" b="1" i="1" dirty="0"/>
              <a:t>contributes to 52% </a:t>
            </a:r>
            <a:r>
              <a:rPr lang="en-US" sz="1400" i="1" dirty="0"/>
              <a:t>of the </a:t>
            </a:r>
            <a:r>
              <a:rPr lang="en-US" sz="1400" b="1" i="1" dirty="0"/>
              <a:t>bookings and 71% </a:t>
            </a:r>
            <a:r>
              <a:rPr lang="en-US" sz="1400" i="1" dirty="0"/>
              <a:t>of the </a:t>
            </a:r>
            <a:r>
              <a:rPr lang="en-US" sz="1400" b="1" i="1" dirty="0"/>
              <a:t>total</a:t>
            </a:r>
            <a:r>
              <a:rPr lang="en-US" sz="1400" i="1" dirty="0"/>
              <a:t> </a:t>
            </a:r>
            <a:r>
              <a:rPr lang="en-US" sz="1400" b="1" i="1" dirty="0"/>
              <a:t>revenue</a:t>
            </a:r>
            <a:r>
              <a:rPr lang="en-US" sz="1400" i="1" dirty="0"/>
              <a:t>.</a:t>
            </a:r>
          </a:p>
          <a:p>
            <a:pPr marL="457200" lvl="0" indent="-342900" algn="l" rtl="0">
              <a:spcBef>
                <a:spcPts val="0"/>
              </a:spcBef>
              <a:spcAft>
                <a:spcPts val="0"/>
              </a:spcAft>
              <a:buSzPts val="1800"/>
              <a:buChar char="●"/>
            </a:pPr>
            <a:r>
              <a:rPr lang="en-US" sz="1400" i="1" dirty="0"/>
              <a:t>Properties with most bookings had the Avg Price Per Night of </a:t>
            </a:r>
            <a:r>
              <a:rPr lang="en-US" sz="1400" b="1" i="1" dirty="0"/>
              <a:t>$155 for Entire Home/Apt</a:t>
            </a:r>
            <a:r>
              <a:rPr lang="en-US" sz="1400" i="1" dirty="0"/>
              <a:t>, </a:t>
            </a:r>
            <a:r>
              <a:rPr lang="en-US" sz="1400" b="1" i="1" dirty="0"/>
              <a:t>$81 for Private Room </a:t>
            </a:r>
            <a:r>
              <a:rPr lang="en-US" sz="1400" i="1" dirty="0"/>
              <a:t>and </a:t>
            </a:r>
            <a:r>
              <a:rPr lang="en-US" sz="1400" b="1" i="1" dirty="0"/>
              <a:t>$49 for Shared Room. </a:t>
            </a: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003163" y="1977509"/>
            <a:ext cx="3576073" cy="369332"/>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Preferred Room Types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755940" y="1120295"/>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83619"/>
            <a:ext cx="10515600" cy="498598"/>
          </a:xfrm>
        </p:spPr>
        <p:txBody>
          <a:bodyPr/>
          <a:lstStyle/>
          <a:p>
            <a:r>
              <a:rPr lang="en-US" dirty="0"/>
              <a:t>Key Findings – </a:t>
            </a:r>
            <a:r>
              <a:rPr lang="en-US" i="1" dirty="0"/>
              <a:t>Room Types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8</a:t>
            </a:fld>
            <a:endParaRPr lang="en-US" dirty="0"/>
          </a:p>
        </p:txBody>
      </p:sp>
      <p:pic>
        <p:nvPicPr>
          <p:cNvPr id="150" name="Picture 6" descr="Airbnb Logo PNG Transparent &amp;amp; SVG Vector - Freebie Supply">
            <a:extLst>
              <a:ext uri="{FF2B5EF4-FFF2-40B4-BE49-F238E27FC236}">
                <a16:creationId xmlns:a16="http://schemas.microsoft.com/office/drawing/2014/main" id="{64928418-2DE9-4911-91F5-CD08DE84B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3DFC871-8EF4-4D23-9E57-32674BC0F7B3}"/>
              </a:ext>
            </a:extLst>
          </p:cNvPr>
          <p:cNvPicPr>
            <a:picLocks noChangeAspect="1"/>
          </p:cNvPicPr>
          <p:nvPr/>
        </p:nvPicPr>
        <p:blipFill>
          <a:blip r:embed="rId4"/>
          <a:stretch>
            <a:fillRect/>
          </a:stretch>
        </p:blipFill>
        <p:spPr>
          <a:xfrm>
            <a:off x="333322" y="2725057"/>
            <a:ext cx="4333927" cy="3572206"/>
          </a:xfrm>
          <a:prstGeom prst="rect">
            <a:avLst/>
          </a:prstGeom>
        </p:spPr>
      </p:pic>
      <p:sp>
        <p:nvSpPr>
          <p:cNvPr id="10" name="TextBox 9">
            <a:extLst>
              <a:ext uri="{FF2B5EF4-FFF2-40B4-BE49-F238E27FC236}">
                <a16:creationId xmlns:a16="http://schemas.microsoft.com/office/drawing/2014/main" id="{EB42A074-9A0B-4704-8231-639B23620892}"/>
              </a:ext>
            </a:extLst>
          </p:cNvPr>
          <p:cNvSpPr txBox="1"/>
          <p:nvPr/>
        </p:nvSpPr>
        <p:spPr>
          <a:xfrm>
            <a:off x="1876425" y="6223292"/>
            <a:ext cx="1554336" cy="276999"/>
          </a:xfrm>
          <a:prstGeom prst="rect">
            <a:avLst/>
          </a:prstGeom>
          <a:noFill/>
        </p:spPr>
        <p:txBody>
          <a:bodyPr wrap="none" rtlCol="0">
            <a:spAutoFit/>
          </a:bodyPr>
          <a:lstStyle/>
          <a:p>
            <a:r>
              <a:rPr lang="en-US" sz="1200" dirty="0"/>
              <a:t>Number of bookings </a:t>
            </a:r>
          </a:p>
        </p:txBody>
      </p:sp>
      <p:pic>
        <p:nvPicPr>
          <p:cNvPr id="14" name="Picture 13">
            <a:extLst>
              <a:ext uri="{FF2B5EF4-FFF2-40B4-BE49-F238E27FC236}">
                <a16:creationId xmlns:a16="http://schemas.microsoft.com/office/drawing/2014/main" id="{9BE9838E-A328-40D4-9BD3-3A2E90CBA857}"/>
              </a:ext>
            </a:extLst>
          </p:cNvPr>
          <p:cNvPicPr>
            <a:picLocks noChangeAspect="1"/>
          </p:cNvPicPr>
          <p:nvPr/>
        </p:nvPicPr>
        <p:blipFill>
          <a:blip r:embed="rId5"/>
          <a:stretch>
            <a:fillRect/>
          </a:stretch>
        </p:blipFill>
        <p:spPr>
          <a:xfrm>
            <a:off x="4661549" y="3485397"/>
            <a:ext cx="3518426" cy="2308027"/>
          </a:xfrm>
          <a:prstGeom prst="rect">
            <a:avLst/>
          </a:prstGeom>
        </p:spPr>
      </p:pic>
      <p:pic>
        <p:nvPicPr>
          <p:cNvPr id="16" name="Picture 15">
            <a:extLst>
              <a:ext uri="{FF2B5EF4-FFF2-40B4-BE49-F238E27FC236}">
                <a16:creationId xmlns:a16="http://schemas.microsoft.com/office/drawing/2014/main" id="{A91BC809-E531-48ED-9B63-438B9D079F3B}"/>
              </a:ext>
            </a:extLst>
          </p:cNvPr>
          <p:cNvPicPr>
            <a:picLocks noChangeAspect="1"/>
          </p:cNvPicPr>
          <p:nvPr/>
        </p:nvPicPr>
        <p:blipFill>
          <a:blip r:embed="rId6"/>
          <a:stretch>
            <a:fillRect/>
          </a:stretch>
        </p:blipFill>
        <p:spPr>
          <a:xfrm>
            <a:off x="8186934" y="3158701"/>
            <a:ext cx="3664785" cy="2560777"/>
          </a:xfrm>
          <a:prstGeom prst="rect">
            <a:avLst/>
          </a:prstGeom>
        </p:spPr>
      </p:pic>
      <p:sp>
        <p:nvSpPr>
          <p:cNvPr id="96" name="TextBox 95">
            <a:extLst>
              <a:ext uri="{FF2B5EF4-FFF2-40B4-BE49-F238E27FC236}">
                <a16:creationId xmlns:a16="http://schemas.microsoft.com/office/drawing/2014/main" id="{58E42379-FCB9-4948-B014-A2C9AFE42839}"/>
              </a:ext>
            </a:extLst>
          </p:cNvPr>
          <p:cNvSpPr txBox="1"/>
          <p:nvPr/>
        </p:nvSpPr>
        <p:spPr>
          <a:xfrm>
            <a:off x="4997906" y="2470564"/>
            <a:ext cx="2581329" cy="276999"/>
          </a:xfrm>
          <a:prstGeom prst="rect">
            <a:avLst/>
          </a:prstGeom>
          <a:noFill/>
        </p:spPr>
        <p:txBody>
          <a:bodyPr wrap="square">
            <a:spAutoFit/>
          </a:bodyPr>
          <a:lstStyle/>
          <a:p>
            <a:r>
              <a:rPr lang="en-US" sz="1200" b="1" dirty="0">
                <a:solidFill>
                  <a:srgbClr val="000000"/>
                </a:solidFill>
                <a:effectLst/>
                <a:latin typeface="Segoe UI Light" panose="020B0502040204020203" pitchFamily="34" charset="0"/>
              </a:rPr>
              <a:t>Percentage Share of Total Properties</a:t>
            </a:r>
            <a:endParaRPr lang="en-US" sz="1200" b="1" dirty="0"/>
          </a:p>
        </p:txBody>
      </p:sp>
      <p:sp>
        <p:nvSpPr>
          <p:cNvPr id="97" name="TextBox 96">
            <a:extLst>
              <a:ext uri="{FF2B5EF4-FFF2-40B4-BE49-F238E27FC236}">
                <a16:creationId xmlns:a16="http://schemas.microsoft.com/office/drawing/2014/main" id="{0C35B63A-DD3A-4760-B23D-271436FF728F}"/>
              </a:ext>
            </a:extLst>
          </p:cNvPr>
          <p:cNvSpPr txBox="1"/>
          <p:nvPr/>
        </p:nvSpPr>
        <p:spPr>
          <a:xfrm>
            <a:off x="8428292" y="2470563"/>
            <a:ext cx="2581329" cy="276999"/>
          </a:xfrm>
          <a:prstGeom prst="rect">
            <a:avLst/>
          </a:prstGeom>
          <a:noFill/>
        </p:spPr>
        <p:txBody>
          <a:bodyPr wrap="square">
            <a:spAutoFit/>
          </a:bodyPr>
          <a:lstStyle/>
          <a:p>
            <a:r>
              <a:rPr lang="en-US" sz="1200" b="1" dirty="0">
                <a:solidFill>
                  <a:srgbClr val="000000"/>
                </a:solidFill>
                <a:effectLst/>
                <a:latin typeface="Segoe UI Light" panose="020B0502040204020203" pitchFamily="34" charset="0"/>
              </a:rPr>
              <a:t>Percentage Share of Total Revenues</a:t>
            </a:r>
            <a:endParaRPr lang="en-US" sz="1200" b="1" dirty="0"/>
          </a:p>
        </p:txBody>
      </p:sp>
      <p:sp>
        <p:nvSpPr>
          <p:cNvPr id="98" name="TextBox 97">
            <a:extLst>
              <a:ext uri="{FF2B5EF4-FFF2-40B4-BE49-F238E27FC236}">
                <a16:creationId xmlns:a16="http://schemas.microsoft.com/office/drawing/2014/main" id="{CB990382-A27E-4BD2-AF87-6694C41B253E}"/>
              </a:ext>
            </a:extLst>
          </p:cNvPr>
          <p:cNvSpPr txBox="1"/>
          <p:nvPr/>
        </p:nvSpPr>
        <p:spPr>
          <a:xfrm>
            <a:off x="755940" y="2494225"/>
            <a:ext cx="3296179" cy="276999"/>
          </a:xfrm>
          <a:prstGeom prst="rect">
            <a:avLst/>
          </a:prstGeom>
          <a:noFill/>
        </p:spPr>
        <p:txBody>
          <a:bodyPr wrap="square">
            <a:spAutoFit/>
          </a:bodyPr>
          <a:lstStyle/>
          <a:p>
            <a:r>
              <a:rPr lang="en-US" sz="1200" b="1" dirty="0">
                <a:solidFill>
                  <a:srgbClr val="000000"/>
                </a:solidFill>
                <a:effectLst/>
                <a:latin typeface="Segoe UI Light" panose="020B0502040204020203" pitchFamily="34" charset="0"/>
              </a:rPr>
              <a:t>Avg Price of properties based on # of Bookings</a:t>
            </a:r>
            <a:endParaRPr lang="en-US" sz="1200" b="1" dirty="0"/>
          </a:p>
        </p:txBody>
      </p:sp>
    </p:spTree>
    <p:extLst>
      <p:ext uri="{BB962C8B-B14F-4D97-AF65-F5344CB8AC3E}">
        <p14:creationId xmlns:p14="http://schemas.microsoft.com/office/powerpoint/2010/main" val="316049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5C73-B75E-4888-A1F1-FD4BC70C76CA}"/>
              </a:ext>
            </a:extLst>
          </p:cNvPr>
          <p:cNvSpPr>
            <a:spLocks noGrp="1"/>
          </p:cNvSpPr>
          <p:nvPr>
            <p:ph type="title"/>
          </p:nvPr>
        </p:nvSpPr>
        <p:spPr/>
        <p:txBody>
          <a:bodyPr/>
          <a:lstStyle/>
          <a:p>
            <a:r>
              <a:rPr lang="en-US" dirty="0"/>
              <a:t>Recommendation</a:t>
            </a:r>
          </a:p>
        </p:txBody>
      </p:sp>
      <p:sp>
        <p:nvSpPr>
          <p:cNvPr id="4" name="Slide Number Placeholder 3">
            <a:extLst>
              <a:ext uri="{FF2B5EF4-FFF2-40B4-BE49-F238E27FC236}">
                <a16:creationId xmlns:a16="http://schemas.microsoft.com/office/drawing/2014/main" id="{16717C04-6AA5-4E34-9577-C10ED1D25D7D}"/>
              </a:ext>
            </a:extLst>
          </p:cNvPr>
          <p:cNvSpPr>
            <a:spLocks noGrp="1"/>
          </p:cNvSpPr>
          <p:nvPr>
            <p:ph type="sldNum" sz="quarter" idx="12"/>
          </p:nvPr>
        </p:nvSpPr>
        <p:spPr/>
        <p:txBody>
          <a:bodyPr/>
          <a:lstStyle/>
          <a:p>
            <a:fld id="{0FD50806-BABF-4915-9689-3B9956D1C75C}" type="slidenum">
              <a:rPr lang="en-US" smtClean="0"/>
              <a:pPr/>
              <a:t>9</a:t>
            </a:fld>
            <a:endParaRPr lang="en-US" dirty="0"/>
          </a:p>
        </p:txBody>
      </p:sp>
      <p:sp>
        <p:nvSpPr>
          <p:cNvPr id="5" name="TextBox 47">
            <a:extLst>
              <a:ext uri="{FF2B5EF4-FFF2-40B4-BE49-F238E27FC236}">
                <a16:creationId xmlns:a16="http://schemas.microsoft.com/office/drawing/2014/main" id="{52A17B77-4609-4EA4-9FBE-CEC7B2BDE3F6}"/>
              </a:ext>
            </a:extLst>
          </p:cNvPr>
          <p:cNvSpPr txBox="1"/>
          <p:nvPr/>
        </p:nvSpPr>
        <p:spPr>
          <a:xfrm>
            <a:off x="1764062" y="2044005"/>
            <a:ext cx="9484963" cy="304698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342900" algn="l" rtl="0">
              <a:spcBef>
                <a:spcPts val="0"/>
              </a:spcBef>
              <a:spcAft>
                <a:spcPts val="0"/>
              </a:spcAft>
              <a:buSzPts val="1800"/>
              <a:buChar char="●"/>
            </a:pPr>
            <a:r>
              <a:rPr lang="en-US" dirty="0"/>
              <a:t>Due to covid related safety guidelines and social distancing, the demand for Entire Home/Apt will continue to rise, followed by Private Rooms. There’ll be even lesser demand for Shared Rooms going forward.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Identify properties that offer similar room type and experience from the same neighborhood but are charging much higher price per night. This data will help the hosts to adjust their prices accordingly. </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Analyze further to identify if how many private rooms is being offered by a single host in the same property. These hosts can be advised to convert their room type to Entire Home/Apt instead of offering Private Rooms.  </a:t>
            </a:r>
          </a:p>
        </p:txBody>
      </p:sp>
      <p:pic>
        <p:nvPicPr>
          <p:cNvPr id="6" name="Picture 6" descr="Airbnb Logo PNG Transparent &amp;amp; SVG Vector - Freebie Supply">
            <a:extLst>
              <a:ext uri="{FF2B5EF4-FFF2-40B4-BE49-F238E27FC236}">
                <a16:creationId xmlns:a16="http://schemas.microsoft.com/office/drawing/2014/main" id="{7B9EF0AC-B0F3-49B4-86E6-09D58E4F6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9" y="163407"/>
            <a:ext cx="1066798" cy="80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176640"/>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{4D858651-4412-4787-B23A-C9ADDFF5F4BE}tf66676778_win32</Template>
  <TotalTime>438</TotalTime>
  <Words>846</Words>
  <Application>Microsoft Office PowerPoint</Application>
  <PresentationFormat>Widescreen</PresentationFormat>
  <Paragraphs>121</Paragraphs>
  <Slides>16</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Calibri Light</vt:lpstr>
      <vt:lpstr>Century Gothic</vt:lpstr>
      <vt:lpstr>Segoe UI Light</vt:lpstr>
      <vt:lpstr>Wingdings</vt:lpstr>
      <vt:lpstr>Wingdings 2</vt:lpstr>
      <vt:lpstr>Office Theme</vt:lpstr>
      <vt:lpstr>1_Office Theme</vt:lpstr>
      <vt:lpstr>Slide 1</vt:lpstr>
      <vt:lpstr>Agenda </vt:lpstr>
      <vt:lpstr>OBJECTIVE </vt:lpstr>
      <vt:lpstr>Background </vt:lpstr>
      <vt:lpstr>Post Pandemic Travel Trends - Airbnb Survey Findings</vt:lpstr>
      <vt:lpstr>Key Findings - Neighborhoods</vt:lpstr>
      <vt:lpstr>Recommendation</vt:lpstr>
      <vt:lpstr>Key Findings – Room Types</vt:lpstr>
      <vt:lpstr>Recommendation</vt:lpstr>
      <vt:lpstr>Key Findings – Other Preferences</vt:lpstr>
      <vt:lpstr>Recommendation</vt:lpstr>
      <vt:lpstr>Surprising Insights </vt:lpstr>
      <vt:lpstr>Slide 10</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Lama</dc:creator>
  <cp:lastModifiedBy>Darshan Lama</cp:lastModifiedBy>
  <cp:revision>2</cp:revision>
  <dcterms:created xsi:type="dcterms:W3CDTF">2021-11-01T11:02:04Z</dcterms:created>
  <dcterms:modified xsi:type="dcterms:W3CDTF">2021-11-01T18:20:34Z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