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89" r:id="rId5"/>
  </p:sldMasterIdLst>
  <p:notesMasterIdLst>
    <p:notesMasterId r:id="rId18"/>
  </p:notesMasterIdLst>
  <p:handoutMasterIdLst>
    <p:handoutMasterId r:id="rId19"/>
  </p:handoutMasterIdLst>
  <p:sldIdLst>
    <p:sldId id="256" r:id="rId6"/>
    <p:sldId id="268" r:id="rId7"/>
    <p:sldId id="269" r:id="rId8"/>
    <p:sldId id="271" r:id="rId9"/>
    <p:sldId id="257" r:id="rId10"/>
    <p:sldId id="274" r:id="rId11"/>
    <p:sldId id="272" r:id="rId12"/>
    <p:sldId id="275" r:id="rId13"/>
    <p:sldId id="273" r:id="rId14"/>
    <p:sldId id="276" r:id="rId15"/>
    <p:sldId id="277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92" userDrawn="1">
          <p15:clr>
            <a:srgbClr val="A4A3A4"/>
          </p15:clr>
        </p15:guide>
        <p15:guide id="4" pos="7512" userDrawn="1">
          <p15:clr>
            <a:srgbClr val="A4A3A4"/>
          </p15:clr>
        </p15:guide>
        <p15:guide id="5" orient="horz" pos="216" userDrawn="1">
          <p15:clr>
            <a:srgbClr val="A4A3A4"/>
          </p15:clr>
        </p15:guide>
        <p15:guide id="6" orient="horz" pos="4032" userDrawn="1">
          <p15:clr>
            <a:srgbClr val="A4A3A4"/>
          </p15:clr>
        </p15:guide>
        <p15:guide id="7" orient="horz" pos="6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404040"/>
    <a:srgbClr val="CE295E"/>
    <a:srgbClr val="A6A6A6"/>
    <a:srgbClr val="F2F2F2"/>
    <a:srgbClr val="BFBFBF"/>
    <a:srgbClr val="E37777"/>
    <a:srgbClr val="64A4CA"/>
    <a:srgbClr val="66C5F3"/>
    <a:srgbClr val="F2C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E525D6-2E89-4409-A19A-A5EF8C956C26}" v="2" dt="2021-11-01T18:20:56.4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91236" autoAdjust="0"/>
  </p:normalViewPr>
  <p:slideViewPr>
    <p:cSldViewPr snapToGrid="0" showGuides="1">
      <p:cViewPr varScale="1">
        <p:scale>
          <a:sx n="109" d="100"/>
          <a:sy n="109" d="100"/>
        </p:scale>
        <p:origin x="612" y="96"/>
      </p:cViewPr>
      <p:guideLst>
        <p:guide orient="horz" pos="2424"/>
        <p:guide pos="3840"/>
        <p:guide pos="192"/>
        <p:guide pos="7512"/>
        <p:guide orient="horz" pos="216"/>
        <p:guide orient="horz" pos="4032"/>
        <p:guide orient="horz" pos="69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shan Lama" userId="9e365fc244def1f7" providerId="LiveId" clId="{03E525D6-2E89-4409-A19A-A5EF8C956C26}"/>
    <pc:docChg chg="custSel addSld delSld modSld">
      <pc:chgData name="Darshan Lama" userId="9e365fc244def1f7" providerId="LiveId" clId="{03E525D6-2E89-4409-A19A-A5EF8C956C26}" dt="2021-11-01T18:20:58.855" v="37" actId="47"/>
      <pc:docMkLst>
        <pc:docMk/>
      </pc:docMkLst>
      <pc:sldChg chg="del">
        <pc:chgData name="Darshan Lama" userId="9e365fc244def1f7" providerId="LiveId" clId="{03E525D6-2E89-4409-A19A-A5EF8C956C26}" dt="2021-11-01T18:20:58.855" v="37" actId="47"/>
        <pc:sldMkLst>
          <pc:docMk/>
          <pc:sldMk cId="877929975" sldId="258"/>
        </pc:sldMkLst>
      </pc:sldChg>
      <pc:sldChg chg="addSp modSp mod">
        <pc:chgData name="Darshan Lama" userId="9e365fc244def1f7" providerId="LiveId" clId="{03E525D6-2E89-4409-A19A-A5EF8C956C26}" dt="2021-11-01T17:49:31.255" v="35" actId="1076"/>
        <pc:sldMkLst>
          <pc:docMk/>
          <pc:sldMk cId="686076518" sldId="265"/>
        </pc:sldMkLst>
        <pc:spChg chg="add mod">
          <ac:chgData name="Darshan Lama" userId="9e365fc244def1f7" providerId="LiveId" clId="{03E525D6-2E89-4409-A19A-A5EF8C956C26}" dt="2021-11-01T17:49:31.255" v="35" actId="1076"/>
          <ac:spMkLst>
            <pc:docMk/>
            <pc:sldMk cId="686076518" sldId="265"/>
            <ac:spMk id="3" creationId="{BD8999D8-C632-4624-A749-2087A2A5499D}"/>
          </ac:spMkLst>
        </pc:spChg>
      </pc:sldChg>
      <pc:sldChg chg="add">
        <pc:chgData name="Darshan Lama" userId="9e365fc244def1f7" providerId="LiveId" clId="{03E525D6-2E89-4409-A19A-A5EF8C956C26}" dt="2021-11-01T18:20:56.389" v="36"/>
        <pc:sldMkLst>
          <pc:docMk/>
          <pc:sldMk cId="4119641" sldId="277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CE295E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B32-498A-BA96-D0931BA13C43}"/>
              </c:ext>
            </c:extLst>
          </c:dPt>
          <c:dPt>
            <c:idx val="1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B32-498A-BA96-D0931BA13C43}"/>
              </c:ext>
            </c:extLst>
          </c:dPt>
          <c:dPt>
            <c:idx val="2"/>
            <c:bubble3D val="0"/>
            <c:spPr>
              <a:solidFill>
                <a:srgbClr val="7F7F7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B32-498A-BA96-D0931BA13C43}"/>
              </c:ext>
            </c:extLst>
          </c:dPt>
          <c:dPt>
            <c:idx val="3"/>
            <c:bubble3D val="0"/>
            <c:spPr>
              <a:solidFill>
                <a:srgbClr val="A6A6A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B32-498A-BA96-D0931BA13C43}"/>
              </c:ext>
            </c:extLst>
          </c:dPt>
          <c:cat>
            <c:strRef>
              <c:f>Sheet1!$A$2:$A$5</c:f>
              <c:strCache>
                <c:ptCount val="4"/>
                <c:pt idx="0">
                  <c:v>Lorem Ipsum 01</c:v>
                </c:pt>
                <c:pt idx="1">
                  <c:v>Lorem Ipsum 02</c:v>
                </c:pt>
                <c:pt idx="2">
                  <c:v>Lorem Ipsum 03</c:v>
                </c:pt>
                <c:pt idx="3">
                  <c:v>Lorem Ipsum 04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0.5</c:v>
                </c:pt>
                <c:pt idx="1">
                  <c:v>0.25</c:v>
                </c:pt>
                <c:pt idx="2">
                  <c:v>0.2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B32-498A-BA96-D0931BA13C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55DE61D-30EF-4C9B-8D44-E691F32398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68B3DF-723E-432F-969B-97B388C9E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EDC24-AEF3-4156-91F4-FB474A5F24DB}" type="datetimeFigureOut">
              <a:rPr lang="en-US" smtClean="0"/>
              <a:t>11/1/2021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9C936-9EF8-46A3-B2D4-DE8362A54E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F7898E-02B9-4C24-8F47-60A833CD361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3B91B-56FA-44FF-A036-17B4166BAD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250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023A0-2B54-4E79-AA20-143385AB9A6C}" type="datetimeFigureOut">
              <a:rPr lang="en-US" smtClean="0"/>
              <a:t>11/1/2021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8DEA9-6F4F-4540-9E5D-C6F39079A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59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256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9e1beda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f9e1beda4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9e1beda4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9e1beda4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38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219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489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76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447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AFCD-CC86-4465-AD95-85D2B9349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607509-85B2-495C-82A8-989CA9862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B0AA9-8E90-484A-ADD9-31AA1A53D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8E9EE-6889-428D-B6A1-8BAC3E3F5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Your Logo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1D2A5-6CD9-436C-958A-CC73AA34D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563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F4349-CB5E-436E-A3C2-6D3165DC9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45ADEF-916D-460C-9B0C-3722449E4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11/1/2021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627892-C278-49E5-9EB5-B42108DC2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FAB012-8CF8-4F5B-A92F-44260F89F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7611958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C989A5-5B4A-4927-9417-87945274D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11/1/2021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9B563A-B3CD-49CE-833F-70020FA9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C917AD-7DBD-4DF4-989A-F519F3E21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51127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4DB06-E4BB-48B0-AC39-CEE236303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70C7F-6C09-4528-992E-272A80E93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48036-C961-45A2-983F-0A59EE9ED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8183C-953E-46E2-90E9-C13DEA3B4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11/1/2021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291DA-180D-4998-A430-9B2E53026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E431C-87D4-4981-81EC-A52B4EF66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7266363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7AE64-EB77-4896-9E68-6C9B1A564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2EF829-3BC0-4F35-8E8D-92E71383D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460F3-BE7D-47E1-A4FD-3ED9AFEA8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B50F4-F83D-45BC-A7D5-DC002B4C2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11/1/2021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39D4E-E4FC-42E8-B479-3A33EB979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6DD96-C562-4E26-B3AD-9D7601134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6185485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8A78D-44B4-46A7-A0E0-DA2333DBF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E4E305-D4A8-4599-9BCC-3C453DE05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B7A9E-852E-4AD1-A622-6BD0D1334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2E548-1153-4037-B7D4-660468DB2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1D248-4152-4EF6-B74B-3137CB48F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7186829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D23B3D-F2DD-48F3-B372-951A0E056F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A9F70F-01A2-48A1-8938-679BE07BE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77247-450C-4C31-A692-EA10ECF59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46180-AC07-4C9E-99D0-3B0FFC2FA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B5880-DD32-4CBC-BC02-8372215A4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3016920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1201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58F3-6311-4BBF-9C0A-1ADA7A27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818"/>
            <a:ext cx="10515600" cy="498598"/>
          </a:xfrm>
        </p:spPr>
        <p:txBody>
          <a:bodyPr lIns="0" tIns="0" rIns="0" bIns="0" anchor="t">
            <a:spAutoFit/>
          </a:bodyPr>
          <a:lstStyle>
            <a:lvl1pPr algn="ctr">
              <a:defRPr sz="36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86F3C5-5D77-43F9-92A6-DE0777BBB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63187" y="6509710"/>
            <a:ext cx="1561696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Your Logo Here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B4FB46-0511-4A20-A9DA-85B06B5DF611}"/>
              </a:ext>
            </a:extLst>
          </p:cNvPr>
          <p:cNvSpPr/>
          <p:nvPr userDrawn="1"/>
        </p:nvSpPr>
        <p:spPr>
          <a:xfrm>
            <a:off x="0" y="6511448"/>
            <a:ext cx="10263189" cy="273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83AD1-0683-4B68-832E-79E5AC88DF1C}"/>
              </a:ext>
            </a:extLst>
          </p:cNvPr>
          <p:cNvSpPr/>
          <p:nvPr userDrawn="1"/>
        </p:nvSpPr>
        <p:spPr>
          <a:xfrm>
            <a:off x="11620500" y="525817"/>
            <a:ext cx="571500" cy="49244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B2F141-1AB9-4751-90A0-65BD481D8563}"/>
              </a:ext>
            </a:extLst>
          </p:cNvPr>
          <p:cNvSpPr/>
          <p:nvPr userDrawn="1"/>
        </p:nvSpPr>
        <p:spPr>
          <a:xfrm>
            <a:off x="11824884" y="6511448"/>
            <a:ext cx="367116" cy="273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4255E-A54B-4118-B827-E0382D3A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7650" y="589475"/>
            <a:ext cx="419100" cy="365125"/>
          </a:xfr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0FD50806-BABF-4915-9689-3B9956D1C7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33619BB-9A09-40D9-A9F1-A026ABABCFBF}"/>
              </a:ext>
            </a:extLst>
          </p:cNvPr>
          <p:cNvGrpSpPr/>
          <p:nvPr userDrawn="1"/>
        </p:nvGrpSpPr>
        <p:grpSpPr>
          <a:xfrm>
            <a:off x="334126" y="6577411"/>
            <a:ext cx="1084573" cy="141598"/>
            <a:chOff x="334126" y="6490192"/>
            <a:chExt cx="1084573" cy="141598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06B9428-3B49-42EA-ACD3-FF049EF21512}"/>
                </a:ext>
              </a:extLst>
            </p:cNvPr>
            <p:cNvSpPr/>
            <p:nvPr/>
          </p:nvSpPr>
          <p:spPr>
            <a:xfrm rot="18900000" flipH="1">
              <a:off x="334126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rgbClr val="CE2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069E56F-ACCE-4A35-B24D-58EA37E4CEA1}"/>
                </a:ext>
              </a:extLst>
            </p:cNvPr>
            <p:cNvSpPr/>
            <p:nvPr/>
          </p:nvSpPr>
          <p:spPr>
            <a:xfrm rot="18900000" flipH="1">
              <a:off x="648451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465AED1-A4C5-416C-90F3-39CC10CEEAF1}"/>
                </a:ext>
              </a:extLst>
            </p:cNvPr>
            <p:cNvSpPr/>
            <p:nvPr/>
          </p:nvSpPr>
          <p:spPr>
            <a:xfrm rot="18900000" flipH="1">
              <a:off x="962776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11431DD-99C5-48BB-92EB-730E9F76D556}"/>
                </a:ext>
              </a:extLst>
            </p:cNvPr>
            <p:cNvSpPr/>
            <p:nvPr/>
          </p:nvSpPr>
          <p:spPr>
            <a:xfrm rot="18900000" flipH="1">
              <a:off x="1277101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6382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7129C65-954E-43EB-9F6A-C97D1F580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63187" y="6509710"/>
            <a:ext cx="1561696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Your Logo Here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C9F7F1-EEC7-46BD-A1BF-A84E2080AB06}"/>
              </a:ext>
            </a:extLst>
          </p:cNvPr>
          <p:cNvSpPr/>
          <p:nvPr userDrawn="1"/>
        </p:nvSpPr>
        <p:spPr>
          <a:xfrm>
            <a:off x="0" y="6511448"/>
            <a:ext cx="10263189" cy="273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697E84-B24C-45E1-B5E2-2055DC460E2B}"/>
              </a:ext>
            </a:extLst>
          </p:cNvPr>
          <p:cNvSpPr/>
          <p:nvPr userDrawn="1"/>
        </p:nvSpPr>
        <p:spPr>
          <a:xfrm>
            <a:off x="11620500" y="525817"/>
            <a:ext cx="571500" cy="49244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86CD30-C1F7-4F1C-A2BE-296375984BEE}"/>
              </a:ext>
            </a:extLst>
          </p:cNvPr>
          <p:cNvSpPr/>
          <p:nvPr userDrawn="1"/>
        </p:nvSpPr>
        <p:spPr>
          <a:xfrm>
            <a:off x="11824884" y="6511448"/>
            <a:ext cx="367116" cy="273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CBA262D7-A96F-4408-8F02-4886014BC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7650" y="589475"/>
            <a:ext cx="419100" cy="365125"/>
          </a:xfr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0FD50806-BABF-4915-9689-3B9956D1C7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5309FA6-F672-455E-955D-B63C2E15B767}"/>
              </a:ext>
            </a:extLst>
          </p:cNvPr>
          <p:cNvGrpSpPr/>
          <p:nvPr userDrawn="1"/>
        </p:nvGrpSpPr>
        <p:grpSpPr>
          <a:xfrm>
            <a:off x="334126" y="6577411"/>
            <a:ext cx="1084573" cy="141598"/>
            <a:chOff x="334126" y="6490192"/>
            <a:chExt cx="1084573" cy="141598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4FEBCF0-94B1-404B-8C9F-2DCA574C8B2D}"/>
                </a:ext>
              </a:extLst>
            </p:cNvPr>
            <p:cNvSpPr/>
            <p:nvPr/>
          </p:nvSpPr>
          <p:spPr>
            <a:xfrm rot="18900000" flipH="1">
              <a:off x="334126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rgbClr val="CE2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76D0EC6-9588-45EE-90D4-6E4C69D39683}"/>
                </a:ext>
              </a:extLst>
            </p:cNvPr>
            <p:cNvSpPr/>
            <p:nvPr/>
          </p:nvSpPr>
          <p:spPr>
            <a:xfrm rot="18900000" flipH="1">
              <a:off x="648451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987DA7BA-10C8-4993-9A03-3A5333A3916C}"/>
                </a:ext>
              </a:extLst>
            </p:cNvPr>
            <p:cNvSpPr/>
            <p:nvPr/>
          </p:nvSpPr>
          <p:spPr>
            <a:xfrm rot="18900000" flipH="1">
              <a:off x="962776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19BB0092-77B4-406B-A737-5C223E99A5A5}"/>
                </a:ext>
              </a:extLst>
            </p:cNvPr>
            <p:cNvSpPr/>
            <p:nvPr/>
          </p:nvSpPr>
          <p:spPr>
            <a:xfrm rot="18900000" flipH="1">
              <a:off x="1277101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1381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784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5C4A9-3BFD-44F0-AE2F-3A799E47B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FAC6B-DBE6-473E-AE80-4734621D3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4DAC4-F939-4136-AB05-137C8F04B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30612-3F59-4353-8663-82E86FFFB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DF571-0C4B-48BB-91CE-FE95D2E7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5002411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04E5D-54A8-4F78-B8D6-8213A895B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8E6DC-4213-4ECA-B16F-A479586A2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110F3-D00E-466C-8150-0AF930E39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C83DB-2C45-49B9-B6D6-5A3A4C8CA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051C3-D3D8-4D7C-96C6-6A2D55363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7214740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747D1-1546-454F-B256-FBAF0C8D9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60EF3-1E04-407D-B67C-46E36FF2E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4F60C-DFD2-4166-A246-62C49CDD8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737FB-985E-417D-8D06-CE87EACC2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955E8-7A1C-46B4-BFE4-FF682DD37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6153975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0D502-CB2B-4BDC-9F1F-0C6EDB58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5819-15A2-43AD-B63A-C2A69D6C82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392992-02F6-4113-9B13-1BDA746D5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9445B-0E1E-49C2-9E53-9F37A60EF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11/1/2021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11AED-22C7-4ED7-8B99-AD7CFCDFE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6D5EC-74BE-43E6-AA1F-9D225C54C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244456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CFACF-F084-4EB5-A511-79124E35D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34BD8-EA64-4DA0-B3AA-76986AC2A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5D93E-4E34-475C-89E2-586E954BB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495AD8-D9F0-4417-8660-2BFE2DDECA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BD2848-2B84-46FF-8085-C2B1AC250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3AB7A2-25C6-49CB-BA57-9C50FDA59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10D561-EF1D-4BB6-969C-88BB543E4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C8FC9C-BBA1-4635-B71E-11729982A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9274802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759117-0F16-48ED-9718-C5D09846F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745ED-7A57-4683-810C-5E5003926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5B1BF-AD50-4239-805D-33B3AEE52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79871-3CD6-4A1B-A275-2552C7EBC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Your Logo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81636-41B2-41A0-9EEE-E0104F888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50806-BABF-4915-9689-3B9956D1C7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634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6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F84B42-9927-4414-884D-6013E5828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5BC74-560C-462E-A32E-DD07CA422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AD48A-1179-4AA2-A09B-7300D2A0C3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5FC43-3FF2-4B19-B425-18F6EB4DDD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80593-4F62-4FF7-8AE0-38B5484AA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50806-BABF-4915-9689-3B9956D1C7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77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 of a city. ">
            <a:extLst>
              <a:ext uri="{FF2B5EF4-FFF2-40B4-BE49-F238E27FC236}">
                <a16:creationId xmlns:a16="http://schemas.microsoft.com/office/drawing/2014/main" id="{8C9681D9-380A-4EAF-91DB-E07432FF9C3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4564789-A474-46BE-A2F2-4F27C6E39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E70207C-E81D-4E79-9654-07E51237B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9999285" y="328273"/>
            <a:ext cx="1585044" cy="1585044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2C300DA-4EC9-46EA-916D-25BEDAE0F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966781" y="4176660"/>
            <a:ext cx="1585044" cy="1585044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A111C5-A78D-479B-8C31-7C75D5475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0470" y="297509"/>
            <a:ext cx="11471060" cy="6262983"/>
          </a:xfrm>
          <a:prstGeom prst="rect">
            <a:avLst/>
          </a:prstGeom>
          <a:noFill/>
          <a:ln>
            <a:solidFill>
              <a:srgbClr val="CE2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907CD1A-2477-48CA-8693-2133EA1C3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167698" y="1224091"/>
            <a:ext cx="3856603" cy="4409819"/>
            <a:chOff x="4167698" y="1500698"/>
            <a:chExt cx="3856603" cy="4409819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85D1319-7BD4-47DE-B3DF-55B655BB34C4}"/>
                </a:ext>
              </a:extLst>
            </p:cNvPr>
            <p:cNvSpPr/>
            <p:nvPr/>
          </p:nvSpPr>
          <p:spPr>
            <a:xfrm rot="18900000">
              <a:off x="4167698" y="1500698"/>
              <a:ext cx="3856602" cy="3856602"/>
            </a:xfrm>
            <a:prstGeom prst="roundRect">
              <a:avLst>
                <a:gd name="adj" fmla="val 11080"/>
              </a:avLst>
            </a:prstGeom>
            <a:solidFill>
              <a:srgbClr val="CE295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3A6B26EE-CB0C-4C1C-981C-B7972827533E}"/>
                </a:ext>
              </a:extLst>
            </p:cNvPr>
            <p:cNvSpPr/>
            <p:nvPr/>
          </p:nvSpPr>
          <p:spPr>
            <a:xfrm rot="18900000">
              <a:off x="4167699" y="2053915"/>
              <a:ext cx="3856602" cy="3856602"/>
            </a:xfrm>
            <a:prstGeom prst="roundRect">
              <a:avLst>
                <a:gd name="adj" fmla="val 11080"/>
              </a:avLst>
            </a:prstGeom>
            <a:solidFill>
              <a:srgbClr val="CE295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4457E54-1FC4-4040-9DF5-1D27FD6BB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-6742765" y="-1434593"/>
            <a:ext cx="3681702" cy="3681702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1FF3AA5-65B8-4250-9FA5-E730BA5D9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93942" y="5808574"/>
            <a:ext cx="2293258" cy="1049426"/>
          </a:xfrm>
          <a:custGeom>
            <a:avLst/>
            <a:gdLst>
              <a:gd name="connsiteX0" fmla="*/ 1146629 w 2293258"/>
              <a:gd name="connsiteY0" fmla="*/ 0 h 1049426"/>
              <a:gd name="connsiteX1" fmla="*/ 1312564 w 2293258"/>
              <a:gd name="connsiteY1" fmla="*/ 68733 h 1049426"/>
              <a:gd name="connsiteX2" fmla="*/ 2293258 w 2293258"/>
              <a:gd name="connsiteY2" fmla="*/ 1049426 h 1049426"/>
              <a:gd name="connsiteX3" fmla="*/ 0 w 2293258"/>
              <a:gd name="connsiteY3" fmla="*/ 1049426 h 1049426"/>
              <a:gd name="connsiteX4" fmla="*/ 980694 w 2293258"/>
              <a:gd name="connsiteY4" fmla="*/ 68733 h 1049426"/>
              <a:gd name="connsiteX5" fmla="*/ 1146629 w 2293258"/>
              <a:gd name="connsiteY5" fmla="*/ 0 h 1049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93258" h="1049426">
                <a:moveTo>
                  <a:pt x="1146629" y="0"/>
                </a:moveTo>
                <a:cubicBezTo>
                  <a:pt x="1206686" y="0"/>
                  <a:pt x="1266742" y="22911"/>
                  <a:pt x="1312564" y="68733"/>
                </a:cubicBezTo>
                <a:lnTo>
                  <a:pt x="2293258" y="1049426"/>
                </a:lnTo>
                <a:lnTo>
                  <a:pt x="0" y="1049426"/>
                </a:lnTo>
                <a:lnTo>
                  <a:pt x="980694" y="68733"/>
                </a:lnTo>
                <a:cubicBezTo>
                  <a:pt x="1026516" y="22911"/>
                  <a:pt x="1086572" y="0"/>
                  <a:pt x="1146629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CCD400-5AC0-46BA-AF0D-532EA062D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2739184" cy="2840643"/>
          </a:xfrm>
          <a:custGeom>
            <a:avLst/>
            <a:gdLst>
              <a:gd name="connsiteX0" fmla="*/ 0 w 2739184"/>
              <a:gd name="connsiteY0" fmla="*/ 0 h 2840643"/>
              <a:gd name="connsiteX1" fmla="*/ 2501897 w 2739184"/>
              <a:gd name="connsiteY1" fmla="*/ 0 h 2840643"/>
              <a:gd name="connsiteX2" fmla="*/ 2619703 w 2739184"/>
              <a:gd name="connsiteY2" fmla="*/ 117806 h 2840643"/>
              <a:gd name="connsiteX3" fmla="*/ 2619703 w 2739184"/>
              <a:gd name="connsiteY3" fmla="*/ 694710 h 2840643"/>
              <a:gd name="connsiteX4" fmla="*/ 593251 w 2739184"/>
              <a:gd name="connsiteY4" fmla="*/ 2721162 h 2840643"/>
              <a:gd name="connsiteX5" fmla="*/ 16347 w 2739184"/>
              <a:gd name="connsiteY5" fmla="*/ 2721162 h 2840643"/>
              <a:gd name="connsiteX6" fmla="*/ 0 w 2739184"/>
              <a:gd name="connsiteY6" fmla="*/ 2704815 h 2840643"/>
              <a:gd name="connsiteX7" fmla="*/ 0 w 2739184"/>
              <a:gd name="connsiteY7" fmla="*/ 0 h 284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39184" h="2840643">
                <a:moveTo>
                  <a:pt x="0" y="0"/>
                </a:moveTo>
                <a:lnTo>
                  <a:pt x="2501897" y="0"/>
                </a:lnTo>
                <a:lnTo>
                  <a:pt x="2619703" y="117806"/>
                </a:lnTo>
                <a:cubicBezTo>
                  <a:pt x="2779011" y="277113"/>
                  <a:pt x="2779011" y="535403"/>
                  <a:pt x="2619703" y="694710"/>
                </a:cubicBezTo>
                <a:lnTo>
                  <a:pt x="593251" y="2721162"/>
                </a:lnTo>
                <a:cubicBezTo>
                  <a:pt x="433944" y="2880470"/>
                  <a:pt x="175654" y="2880470"/>
                  <a:pt x="16347" y="2721162"/>
                </a:cubicBezTo>
                <a:lnTo>
                  <a:pt x="0" y="27048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20D1C37-27ED-4160-AE67-E6F23CD58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pic>
        <p:nvPicPr>
          <p:cNvPr id="1026" name="Picture 2" descr="Airbnb vector Logos">
            <a:extLst>
              <a:ext uri="{FF2B5EF4-FFF2-40B4-BE49-F238E27FC236}">
                <a16:creationId xmlns:a16="http://schemas.microsoft.com/office/drawing/2014/main" id="{DAFDFE93-0E95-4BB5-AEAF-49CA1DEF4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898" y="1120795"/>
            <a:ext cx="3133725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Google Shape;54;p13">
            <a:extLst>
              <a:ext uri="{FF2B5EF4-FFF2-40B4-BE49-F238E27FC236}">
                <a16:creationId xmlns:a16="http://schemas.microsoft.com/office/drawing/2014/main" id="{2CB583D6-8EF6-416B-8E46-005FED87A41F}"/>
              </a:ext>
            </a:extLst>
          </p:cNvPr>
          <p:cNvSpPr txBox="1">
            <a:spLocks/>
          </p:cNvSpPr>
          <p:nvPr/>
        </p:nvSpPr>
        <p:spPr>
          <a:xfrm>
            <a:off x="2927311" y="3955946"/>
            <a:ext cx="6743700" cy="1171558"/>
          </a:xfrm>
          <a:prstGeom prst="rect">
            <a:avLst/>
          </a:prstGeom>
          <a:noFill/>
          <a:ln w="38100" cap="sq">
            <a:noFill/>
            <a:miter lim="800000"/>
          </a:ln>
        </p:spPr>
        <p:txBody>
          <a:bodyPr spcFirstLastPara="1" vert="horz" lIns="91425" tIns="91425" rIns="91425" bIns="91425" rtlCol="0" anchor="ctr" anchorCtr="0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+mn-lt"/>
              </a:rPr>
              <a:t>Post-Covid Business Recovery Analysis</a:t>
            </a:r>
          </a:p>
          <a:p>
            <a:pPr>
              <a:spcBef>
                <a:spcPts val="0"/>
              </a:spcBef>
            </a:pPr>
            <a:endParaRPr lang="en-US" dirty="0">
              <a:solidFill>
                <a:schemeClr val="bg1"/>
              </a:solidFill>
              <a:latin typeface="+mn-lt"/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+mn-lt"/>
              </a:rPr>
              <a:t>(NYC)</a:t>
            </a:r>
          </a:p>
        </p:txBody>
      </p:sp>
    </p:spTree>
    <p:extLst>
      <p:ext uri="{BB962C8B-B14F-4D97-AF65-F5344CB8AC3E}">
        <p14:creationId xmlns:p14="http://schemas.microsoft.com/office/powerpoint/2010/main" val="310594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5C73-B75E-4888-A1F1-FD4BC70C7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17C04-6AA5-4E34-9577-C10ED1D25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7">
            <a:extLst>
              <a:ext uri="{FF2B5EF4-FFF2-40B4-BE49-F238E27FC236}">
                <a16:creationId xmlns:a16="http://schemas.microsoft.com/office/drawing/2014/main" id="{52A17B77-4609-4EA4-9FBE-CEC7B2BDE3F6}"/>
              </a:ext>
            </a:extLst>
          </p:cNvPr>
          <p:cNvSpPr txBox="1"/>
          <p:nvPr/>
        </p:nvSpPr>
        <p:spPr>
          <a:xfrm>
            <a:off x="1764062" y="2044005"/>
            <a:ext cx="9484963" cy="221599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Based on the Airbnb Survey Results, people are looking for extended stays and hence we should see an uptick in bookings for more than 7 nights and even an increase for 30+ nights.</a:t>
            </a: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dirty="0"/>
              <a:t>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As most of the bookings have been for 1, 2 or 3 nights, we need to advise the hosts that have kept their minimum stay for more than 4 days to allow even shorter duration stays to increase on bookings.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Accelerate our marketing effort targeting travelers planning their next summer vacation. </a:t>
            </a:r>
          </a:p>
        </p:txBody>
      </p:sp>
      <p:pic>
        <p:nvPicPr>
          <p:cNvPr id="6" name="Picture 6" descr="Airbnb Logo PNG Transparent &amp;amp; SVG Vector - Freebie Supply">
            <a:extLst>
              <a:ext uri="{FF2B5EF4-FFF2-40B4-BE49-F238E27FC236}">
                <a16:creationId xmlns:a16="http://schemas.microsoft.com/office/drawing/2014/main" id="{7B9EF0AC-B0F3-49B4-86E6-09D58E4F6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9" y="163407"/>
            <a:ext cx="1066798" cy="80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589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29F9623-784F-4084-9743-611E4F720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75685" y="4711309"/>
            <a:ext cx="6101297" cy="1243382"/>
          </a:xfrm>
          <a:prstGeom prst="roundRect">
            <a:avLst>
              <a:gd name="adj" fmla="val 5000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47">
            <a:extLst>
              <a:ext uri="{FF2B5EF4-FFF2-40B4-BE49-F238E27FC236}">
                <a16:creationId xmlns:a16="http://schemas.microsoft.com/office/drawing/2014/main" id="{61FCE242-5843-42CB-B58B-1E289911A1AB}"/>
              </a:ext>
            </a:extLst>
          </p:cNvPr>
          <p:cNvSpPr txBox="1"/>
          <p:nvPr/>
        </p:nvSpPr>
        <p:spPr>
          <a:xfrm>
            <a:off x="5982567" y="4917501"/>
            <a:ext cx="4733895" cy="83099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There are 438 properties which require a minimum stay of 60 nights or more and 40 of those require 365 nights or more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517C826-C471-4169-9892-EEBF4B4D8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00" y="1687232"/>
            <a:ext cx="5257344" cy="4275007"/>
          </a:xfrm>
          <a:prstGeom prst="rect">
            <a:avLst/>
          </a:prstGeom>
          <a:pattFill prst="ltDnDiag">
            <a:fgClr>
              <a:schemeClr val="bg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116FB6B7-1CB4-4813-99A3-137C82BE1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53209" y="3124616"/>
            <a:ext cx="6101297" cy="1243382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50DE9D8-FD82-4684-9ED8-826B4EC01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9446" y="1530376"/>
            <a:ext cx="6101297" cy="1243381"/>
          </a:xfrm>
          <a:prstGeom prst="roundRect">
            <a:avLst>
              <a:gd name="adj" fmla="val 50000"/>
            </a:avLst>
          </a:prstGeom>
          <a:solidFill>
            <a:srgbClr val="CE2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0B643-7A91-4DF8-A7B1-B57A95B3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Surprising Insights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39A793-F356-45AC-A556-47A0CCFA4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Your Logo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76851-FE21-4646-98F0-F5FC65E0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23" name="Chart 22" descr="This is a chart. ">
            <a:extLst>
              <a:ext uri="{FF2B5EF4-FFF2-40B4-BE49-F238E27FC236}">
                <a16:creationId xmlns:a16="http://schemas.microsoft.com/office/drawing/2014/main" id="{906FB1C6-A882-4BAA-8733-7662E3996CB6}"/>
              </a:ext>
            </a:extLst>
          </p:cNvPr>
          <p:cNvGraphicFramePr/>
          <p:nvPr/>
        </p:nvGraphicFramePr>
        <p:xfrm>
          <a:off x="749625" y="2041702"/>
          <a:ext cx="3781664" cy="35269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Oval 24">
            <a:extLst>
              <a:ext uri="{FF2B5EF4-FFF2-40B4-BE49-F238E27FC236}">
                <a16:creationId xmlns:a16="http://schemas.microsoft.com/office/drawing/2014/main" id="{A35CE616-64EE-4786-BC53-A3398F142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5852" y="2710558"/>
            <a:ext cx="2189210" cy="218921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8D74CDE-9215-466C-A65F-88C6021F0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3031392" y="3398122"/>
            <a:ext cx="4635087" cy="8068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dist="25400" algn="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8217AA4-5B01-4C74-81C0-F0B9128B6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3028618" y="3398121"/>
            <a:ext cx="4635094" cy="8068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50800" dir="10800000" algn="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B630BF0-C64E-4E93-A9CA-5E2A05DEE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2772874" y="3421309"/>
            <a:ext cx="5152128" cy="8068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47">
            <a:extLst>
              <a:ext uri="{FF2B5EF4-FFF2-40B4-BE49-F238E27FC236}">
                <a16:creationId xmlns:a16="http://schemas.microsoft.com/office/drawing/2014/main" id="{939B7CC5-439E-403C-9383-8988F3AAD7AF}"/>
              </a:ext>
            </a:extLst>
          </p:cNvPr>
          <p:cNvSpPr txBox="1"/>
          <p:nvPr/>
        </p:nvSpPr>
        <p:spPr>
          <a:xfrm>
            <a:off x="5960091" y="3330808"/>
            <a:ext cx="4733895" cy="83099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There are about 5000 properties that show 0 availability and had 0 bookings. These are either hidden or zombie listings. </a:t>
            </a:r>
          </a:p>
        </p:txBody>
      </p:sp>
      <p:pic>
        <p:nvPicPr>
          <p:cNvPr id="50" name="Picture 6" descr="Airbnb Logo PNG Transparent &amp;amp; SVG Vector - Freebie Supply">
            <a:extLst>
              <a:ext uri="{FF2B5EF4-FFF2-40B4-BE49-F238E27FC236}">
                <a16:creationId xmlns:a16="http://schemas.microsoft.com/office/drawing/2014/main" id="{3D9C439C-6DDA-41C6-9433-7EC63764D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9" y="163407"/>
            <a:ext cx="1066798" cy="80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Puzzle pieces with solid fill">
            <a:extLst>
              <a:ext uri="{FF2B5EF4-FFF2-40B4-BE49-F238E27FC236}">
                <a16:creationId xmlns:a16="http://schemas.microsoft.com/office/drawing/2014/main" id="{977B3718-3602-47F3-9523-B045FBA8AE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28848" y="3253073"/>
            <a:ext cx="1047751" cy="1047751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2612304B-28B0-47DA-889C-122F296ACAB8}"/>
              </a:ext>
            </a:extLst>
          </p:cNvPr>
          <p:cNvSpPr txBox="1"/>
          <p:nvPr/>
        </p:nvSpPr>
        <p:spPr>
          <a:xfrm>
            <a:off x="5877749" y="1780032"/>
            <a:ext cx="49934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About 10,000, 20% of all the properties listed for NYC, have reported 0 bookings. </a:t>
            </a:r>
          </a:p>
        </p:txBody>
      </p:sp>
    </p:spTree>
    <p:extLst>
      <p:ext uri="{BB962C8B-B14F-4D97-AF65-F5344CB8AC3E}">
        <p14:creationId xmlns:p14="http://schemas.microsoft.com/office/powerpoint/2010/main" val="4119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C9681D9-380A-4EAF-91DB-E07432FF9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8000" y="1"/>
            <a:ext cx="6096000" cy="6857999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4564789-A474-46BE-A2F2-4F27C6E39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000" y="0"/>
            <a:ext cx="6096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85D1319-7BD4-47DE-B3DF-55B655BB3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4167699" y="1500699"/>
            <a:ext cx="3856602" cy="3856602"/>
          </a:xfrm>
          <a:prstGeom prst="roundRect">
            <a:avLst>
              <a:gd name="adj" fmla="val 11080"/>
            </a:avLst>
          </a:prstGeom>
          <a:solidFill>
            <a:srgbClr val="CE295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D3AC05-2DFE-4FEA-BD0F-67495472A283}"/>
              </a:ext>
            </a:extLst>
          </p:cNvPr>
          <p:cNvSpPr txBox="1"/>
          <p:nvPr/>
        </p:nvSpPr>
        <p:spPr>
          <a:xfrm>
            <a:off x="4443963" y="2274840"/>
            <a:ext cx="3304076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j-lt"/>
              </a:rPr>
              <a:t>THANK YOU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2C300DA-4EC9-46EA-916D-25BEDAE0F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3681074" y="4409266"/>
            <a:ext cx="1585044" cy="1585044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8DED9FB-5603-488F-827B-05F43B91C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5424287" y="621132"/>
            <a:ext cx="1343428" cy="1343428"/>
          </a:xfrm>
          <a:prstGeom prst="roundRect">
            <a:avLst>
              <a:gd name="adj" fmla="val 11080"/>
            </a:avLst>
          </a:prstGeom>
          <a:solidFill>
            <a:srgbClr val="CE295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AA70618-CDC0-4C13-8EE9-54ABCDECF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99988" y="5809950"/>
            <a:ext cx="2096100" cy="1048050"/>
          </a:xfrm>
          <a:custGeom>
            <a:avLst/>
            <a:gdLst>
              <a:gd name="connsiteX0" fmla="*/ 1048050 w 2096100"/>
              <a:gd name="connsiteY0" fmla="*/ 0 h 1048050"/>
              <a:gd name="connsiteX1" fmla="*/ 1172234 w 2096100"/>
              <a:gd name="connsiteY1" fmla="*/ 51439 h 1048050"/>
              <a:gd name="connsiteX2" fmla="*/ 2044661 w 2096100"/>
              <a:gd name="connsiteY2" fmla="*/ 923866 h 1048050"/>
              <a:gd name="connsiteX3" fmla="*/ 2096100 w 2096100"/>
              <a:gd name="connsiteY3" fmla="*/ 1048050 h 1048050"/>
              <a:gd name="connsiteX4" fmla="*/ 0 w 2096100"/>
              <a:gd name="connsiteY4" fmla="*/ 1048050 h 1048050"/>
              <a:gd name="connsiteX5" fmla="*/ 51439 w 2096100"/>
              <a:gd name="connsiteY5" fmla="*/ 923866 h 1048050"/>
              <a:gd name="connsiteX6" fmla="*/ 923866 w 2096100"/>
              <a:gd name="connsiteY6" fmla="*/ 51439 h 1048050"/>
              <a:gd name="connsiteX7" fmla="*/ 1048050 w 2096100"/>
              <a:gd name="connsiteY7" fmla="*/ 0 h 10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6100" h="1048050">
                <a:moveTo>
                  <a:pt x="1048050" y="0"/>
                </a:moveTo>
                <a:cubicBezTo>
                  <a:pt x="1092996" y="0"/>
                  <a:pt x="1137942" y="17146"/>
                  <a:pt x="1172234" y="51439"/>
                </a:cubicBezTo>
                <a:lnTo>
                  <a:pt x="2044661" y="923866"/>
                </a:lnTo>
                <a:cubicBezTo>
                  <a:pt x="2078954" y="958158"/>
                  <a:pt x="2096100" y="1003104"/>
                  <a:pt x="2096100" y="1048050"/>
                </a:cubicBezTo>
                <a:lnTo>
                  <a:pt x="0" y="1048050"/>
                </a:lnTo>
                <a:cubicBezTo>
                  <a:pt x="0" y="1003104"/>
                  <a:pt x="17147" y="958158"/>
                  <a:pt x="51439" y="923866"/>
                </a:cubicBezTo>
                <a:lnTo>
                  <a:pt x="923866" y="51439"/>
                </a:lnTo>
                <a:cubicBezTo>
                  <a:pt x="958159" y="17146"/>
                  <a:pt x="1003104" y="0"/>
                  <a:pt x="104805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46C762C-2601-4280-8833-726D27D88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10</a:t>
            </a:r>
          </a:p>
        </p:txBody>
      </p:sp>
      <p:pic>
        <p:nvPicPr>
          <p:cNvPr id="15" name="Picture 6" descr="Airbnb Logo PNG Transparent &amp;amp; SVG Vector - Freebie Supply">
            <a:extLst>
              <a:ext uri="{FF2B5EF4-FFF2-40B4-BE49-F238E27FC236}">
                <a16:creationId xmlns:a16="http://schemas.microsoft.com/office/drawing/2014/main" id="{335D8F4C-0CB2-4C26-BA7E-B7CB63DA6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9" y="163407"/>
            <a:ext cx="1066798" cy="80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8999D8-C632-4624-A749-2087A2A5499D}"/>
              </a:ext>
            </a:extLst>
          </p:cNvPr>
          <p:cNvSpPr txBox="1"/>
          <p:nvPr/>
        </p:nvSpPr>
        <p:spPr>
          <a:xfrm>
            <a:off x="6673046" y="5926784"/>
            <a:ext cx="2113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Darshan Lama 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Chaitanya Kumar</a:t>
            </a:r>
          </a:p>
        </p:txBody>
      </p:sp>
    </p:spTree>
    <p:extLst>
      <p:ext uri="{BB962C8B-B14F-4D97-AF65-F5344CB8AC3E}">
        <p14:creationId xmlns:p14="http://schemas.microsoft.com/office/powerpoint/2010/main" val="686076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5;p15">
            <a:extLst>
              <a:ext uri="{FF2B5EF4-FFF2-40B4-BE49-F238E27FC236}">
                <a16:creationId xmlns:a16="http://schemas.microsoft.com/office/drawing/2014/main" id="{DA6995F0-6B9F-4898-BA84-041B772E53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r" defTabSz="457200">
              <a:spcBef>
                <a:spcPct val="0"/>
              </a:spcBef>
            </a:pPr>
            <a:r>
              <a:rPr lang="en-US" cap="all" spc="267" dirty="0">
                <a:latin typeface="Segoe UI Light" panose="020B0502040204020203" pitchFamily="34" charset="0"/>
                <a:cs typeface="Segoe UI Light" panose="020B0502040204020203" pitchFamily="34" charset="0"/>
              </a:rPr>
              <a:t>Agenda</a:t>
            </a:r>
          </a:p>
          <a:p>
            <a:pPr algn="r" defTabSz="457200">
              <a:spcBef>
                <a:spcPct val="0"/>
              </a:spcBef>
            </a:pPr>
            <a:endParaRPr lang="en-US" cap="all" spc="267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5307765" y="963506"/>
            <a:ext cx="5959791" cy="4827695"/>
          </a:xfrm>
          <a:prstGeom prst="rect">
            <a:avLst/>
          </a:prstGeom>
          <a:effectLst/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761993" indent="-457200" defTabSz="457200">
              <a:spcBef>
                <a:spcPct val="20000"/>
              </a:spcBef>
              <a:spcAft>
                <a:spcPts val="600"/>
              </a:spcAft>
              <a:buSzPct val="7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Objective</a:t>
            </a:r>
          </a:p>
          <a:p>
            <a:pPr marL="761993" indent="-457200" defTabSz="457200">
              <a:spcBef>
                <a:spcPct val="20000"/>
              </a:spcBef>
              <a:spcAft>
                <a:spcPts val="600"/>
              </a:spcAft>
              <a:buSzPct val="7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Post Pandemic Travel Trends </a:t>
            </a:r>
          </a:p>
          <a:p>
            <a:pPr marL="761993" indent="-457200" defTabSz="457200">
              <a:spcBef>
                <a:spcPct val="20000"/>
              </a:spcBef>
              <a:spcAft>
                <a:spcPts val="600"/>
              </a:spcAft>
              <a:buSzPct val="7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Key Findings</a:t>
            </a:r>
          </a:p>
          <a:p>
            <a:pPr marL="761993" indent="-457200" defTabSz="457200">
              <a:spcBef>
                <a:spcPct val="20000"/>
              </a:spcBef>
              <a:spcAft>
                <a:spcPts val="600"/>
              </a:spcAft>
              <a:buSzPct val="7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Recommendations</a:t>
            </a:r>
          </a:p>
          <a:p>
            <a:pPr marL="761993" indent="-457200" defTabSz="457200">
              <a:spcBef>
                <a:spcPct val="20000"/>
              </a:spcBef>
              <a:spcAft>
                <a:spcPts val="600"/>
              </a:spcAft>
              <a:buSzPct val="7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Appendix</a:t>
            </a:r>
          </a:p>
          <a:p>
            <a:pPr indent="-304792" defTabSz="457200">
              <a:spcBef>
                <a:spcPct val="20000"/>
              </a:spcBef>
              <a:spcAft>
                <a:spcPts val="600"/>
              </a:spcAft>
              <a:buSzPct val="70000"/>
              <a:buFont typeface="Wingdings 2" charset="2"/>
              <a:buChar char="•"/>
            </a:pPr>
            <a:endParaRPr lang="en-US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Picture 6" descr="Airbnb Logo PNG Transparent &amp;amp; SVG Vector - Freebie Supply">
            <a:extLst>
              <a:ext uri="{FF2B5EF4-FFF2-40B4-BE49-F238E27FC236}">
                <a16:creationId xmlns:a16="http://schemas.microsoft.com/office/drawing/2014/main" id="{E7FC4E3F-E08C-489F-AD1B-F53646B9E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9" y="163407"/>
            <a:ext cx="1066798" cy="80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r" defTabSz="457200">
              <a:spcBef>
                <a:spcPct val="0"/>
              </a:spcBef>
            </a:pPr>
            <a:r>
              <a:rPr lang="en-US" spc="-67" dirty="0">
                <a:latin typeface="Segoe UI Light" panose="020B0502040204020203" pitchFamily="34" charset="0"/>
                <a:cs typeface="Segoe UI Light" panose="020B0502040204020203" pitchFamily="34" charset="0"/>
              </a:rPr>
              <a:t>OBJECTIVE</a:t>
            </a:r>
          </a:p>
          <a:p>
            <a:pPr algn="r" defTabSz="457200">
              <a:spcBef>
                <a:spcPct val="0"/>
              </a:spcBef>
            </a:pPr>
            <a:endParaRPr lang="en-US" spc="-67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5307765" y="963507"/>
            <a:ext cx="5959791" cy="4827694"/>
          </a:xfrm>
          <a:prstGeom prst="rect">
            <a:avLst/>
          </a:prstGeom>
          <a:effectLst/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SzPct val="7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Understand Key Insights from Pre-Covid Period (2011-2019) Data.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SzPct val="7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Post Covid Business Analysis &amp; Growth Opportunities.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SzPct val="70000"/>
              <a:buFont typeface="Wingdings" panose="05000000000000000000" pitchFamily="2" charset="2"/>
              <a:buChar char="§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Identify</a:t>
            </a:r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Customer Preferences for Post Covid Travel Rebound.</a:t>
            </a:r>
          </a:p>
        </p:txBody>
      </p:sp>
      <p:pic>
        <p:nvPicPr>
          <p:cNvPr id="2054" name="Picture 6" descr="Airbnb Logo PNG Transparent &amp;amp; SVG Vector - Freebie Supply">
            <a:extLst>
              <a:ext uri="{FF2B5EF4-FFF2-40B4-BE49-F238E27FC236}">
                <a16:creationId xmlns:a16="http://schemas.microsoft.com/office/drawing/2014/main" id="{18C59D54-5C2F-491C-BBCA-1648DF933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9" y="163407"/>
            <a:ext cx="1066798" cy="80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0C401-1609-4B68-AD7B-8E40FDADC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r" defTabSz="457200">
              <a:spcBef>
                <a:spcPct val="0"/>
              </a:spcBef>
            </a:pPr>
            <a:r>
              <a:rPr lang="en-US" spc="-67" dirty="0">
                <a:latin typeface="Segoe UI Light" panose="020B0502040204020203" pitchFamily="34" charset="0"/>
                <a:cs typeface="Segoe UI Light" panose="020B0502040204020203" pitchFamily="34" charset="0"/>
              </a:rPr>
              <a:t>Post Pandemic Travel Trends</a:t>
            </a:r>
            <a:br>
              <a:rPr lang="en-US" spc="-67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400" spc="-67" dirty="0">
                <a:latin typeface="Segoe UI Light" panose="020B0502040204020203" pitchFamily="34" charset="0"/>
                <a:cs typeface="Segoe UI Light" panose="020B0502040204020203" pitchFamily="34" charset="0"/>
              </a:rPr>
              <a:t>- Airbnb Survey Findings</a:t>
            </a:r>
            <a:endParaRPr lang="en-US" spc="-67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B0C7F-3462-45DC-B5B2-9B81A6BCC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spcFirstLastPara="1" vert="horz" lIns="91440" tIns="45720" rIns="91440" bIns="45720" rtlCol="0" anchor="ctr" anchorCtr="0">
            <a:normAutofit fontScale="92500"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SzPct val="70000"/>
            </a:pPr>
            <a:r>
              <a:rPr lang="en-US" i="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People will travel </a:t>
            </a:r>
            <a:r>
              <a:rPr lang="en-US" b="1" i="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less for business </a:t>
            </a:r>
            <a:r>
              <a:rPr lang="en-US" i="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and </a:t>
            </a:r>
            <a:r>
              <a:rPr lang="en-US" b="1" i="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more for pleasure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SzPct val="70000"/>
            </a:pPr>
            <a:r>
              <a:rPr lang="en-US" i="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People want travel that is </a:t>
            </a:r>
            <a:r>
              <a:rPr lang="en-US" b="1" i="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affordable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SzPct val="70000"/>
            </a:pPr>
            <a:r>
              <a:rPr lang="en-US" i="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People want to </a:t>
            </a:r>
            <a:r>
              <a:rPr lang="en-US" b="1" i="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stay safe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SzPct val="70000"/>
            </a:pPr>
            <a:r>
              <a:rPr lang="en-US" i="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People want to </a:t>
            </a:r>
            <a:r>
              <a:rPr lang="en-US" b="1" i="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travel nearby</a:t>
            </a:r>
            <a:r>
              <a:rPr lang="en-US" i="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by car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SzPct val="70000"/>
            </a:pPr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</a:t>
            </a:r>
            <a:r>
              <a:rPr lang="en-US" i="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ore travelers will look outside top destinations and </a:t>
            </a:r>
            <a:r>
              <a:rPr lang="en-US" b="1" i="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consider smaller communities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SzPct val="70000"/>
            </a:pPr>
            <a:r>
              <a:rPr lang="en-US" b="1" i="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Sustainable travel </a:t>
            </a:r>
            <a:r>
              <a:rPr lang="en-US" i="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is also top of mind</a:t>
            </a:r>
            <a:endParaRPr lang="en-US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763956-6662-404D-9A0F-446241AC6E75}"/>
              </a:ext>
            </a:extLst>
          </p:cNvPr>
          <p:cNvSpPr txBox="1"/>
          <p:nvPr/>
        </p:nvSpPr>
        <p:spPr>
          <a:xfrm>
            <a:off x="396939" y="6152048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585">
              <a:spcAft>
                <a:spcPts val="800"/>
              </a:spcAft>
            </a:pPr>
            <a:r>
              <a:rPr lang="en-US" sz="1600" spc="-67" dirty="0">
                <a:latin typeface="Segoe UI Light" panose="020B0502040204020203" pitchFamily="34" charset="0"/>
                <a:cs typeface="Segoe UI Light" panose="020B0502040204020203" pitchFamily="34" charset="0"/>
              </a:rPr>
              <a:t>(Airbnb Survey) </a:t>
            </a:r>
            <a:r>
              <a:rPr lang="en-US" sz="16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https://news.airbnb.com/2021-travel/</a:t>
            </a:r>
          </a:p>
        </p:txBody>
      </p:sp>
      <p:pic>
        <p:nvPicPr>
          <p:cNvPr id="11" name="Picture 6" descr="Airbnb Logo PNG Transparent &amp;amp; SVG Vector - Freebie Supply">
            <a:extLst>
              <a:ext uri="{FF2B5EF4-FFF2-40B4-BE49-F238E27FC236}">
                <a16:creationId xmlns:a16="http://schemas.microsoft.com/office/drawing/2014/main" id="{64F977F9-E018-4293-A1BC-6D5FB53C0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9" y="163407"/>
            <a:ext cx="1066798" cy="80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901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EB0D3BA2-B43F-482A-8413-36C39E771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8600" y="2162175"/>
            <a:ext cx="11630078" cy="4312206"/>
          </a:xfrm>
          <a:prstGeom prst="rect">
            <a:avLst/>
          </a:prstGeom>
          <a:noFill/>
          <a:ln>
            <a:solidFill>
              <a:srgbClr val="CE2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634A4F9E-61F7-4D26-8491-5F945D5C4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9101" y="5252569"/>
            <a:ext cx="482603" cy="482603"/>
          </a:xfrm>
          <a:prstGeom prst="ellipse">
            <a:avLst/>
          </a:prstGeom>
          <a:solidFill>
            <a:srgbClr val="CE295E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47">
            <a:extLst>
              <a:ext uri="{FF2B5EF4-FFF2-40B4-BE49-F238E27FC236}">
                <a16:creationId xmlns:a16="http://schemas.microsoft.com/office/drawing/2014/main" id="{73E51D0F-C13A-4F6C-9EE5-4C796F23FB96}"/>
              </a:ext>
            </a:extLst>
          </p:cNvPr>
          <p:cNvSpPr txBox="1"/>
          <p:nvPr/>
        </p:nvSpPr>
        <p:spPr>
          <a:xfrm>
            <a:off x="407985" y="2560572"/>
            <a:ext cx="2223432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Brooklyn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C09A931-854B-4B37-8A67-C4A960EAA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548960" y="2560572"/>
            <a:ext cx="3468226" cy="8207"/>
            <a:chOff x="5388790" y="1573212"/>
            <a:chExt cx="2917010" cy="8207"/>
          </a:xfrm>
        </p:grpSpPr>
        <p:sp>
          <p:nvSpPr>
            <p:cNvPr id="38" name="Line 7">
              <a:extLst>
                <a:ext uri="{FF2B5EF4-FFF2-40B4-BE49-F238E27FC236}">
                  <a16:creationId xmlns:a16="http://schemas.microsoft.com/office/drawing/2014/main" id="{22B7E11D-808D-4182-B244-491256DE8E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8791" y="1573213"/>
              <a:ext cx="2917009" cy="0"/>
            </a:xfrm>
            <a:prstGeom prst="line">
              <a:avLst/>
            </a:prstGeom>
            <a:noFill/>
            <a:ln w="76200" cap="rnd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9" name="Line 7">
              <a:extLst>
                <a:ext uri="{FF2B5EF4-FFF2-40B4-BE49-F238E27FC236}">
                  <a16:creationId xmlns:a16="http://schemas.microsoft.com/office/drawing/2014/main" id="{FA2F8884-7496-43BC-B283-17B2238D78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8790" y="1573212"/>
              <a:ext cx="2812081" cy="8207"/>
            </a:xfrm>
            <a:prstGeom prst="line">
              <a:avLst/>
            </a:prstGeom>
            <a:noFill/>
            <a:ln w="76200" cap="rnd">
              <a:solidFill>
                <a:srgbClr val="CE295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37" name="TextBox 57">
            <a:extLst>
              <a:ext uri="{FF2B5EF4-FFF2-40B4-BE49-F238E27FC236}">
                <a16:creationId xmlns:a16="http://schemas.microsoft.com/office/drawing/2014/main" id="{FEFA5DFF-96A6-492A-A4E7-4C845C063B38}"/>
              </a:ext>
            </a:extLst>
          </p:cNvPr>
          <p:cNvSpPr txBox="1"/>
          <p:nvPr/>
        </p:nvSpPr>
        <p:spPr>
          <a:xfrm>
            <a:off x="5133267" y="2460798"/>
            <a:ext cx="534602" cy="184666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486K</a:t>
            </a:r>
          </a:p>
        </p:txBody>
      </p:sp>
      <p:grpSp>
        <p:nvGrpSpPr>
          <p:cNvPr id="105" name="Group 104" descr="This is an icon of a cellphone. ">
            <a:extLst>
              <a:ext uri="{FF2B5EF4-FFF2-40B4-BE49-F238E27FC236}">
                <a16:creationId xmlns:a16="http://schemas.microsoft.com/office/drawing/2014/main" id="{EE20E74C-F138-4B1C-96C5-27185C81574E}"/>
              </a:ext>
            </a:extLst>
          </p:cNvPr>
          <p:cNvGrpSpPr/>
          <p:nvPr/>
        </p:nvGrpSpPr>
        <p:grpSpPr>
          <a:xfrm>
            <a:off x="826044" y="5397044"/>
            <a:ext cx="148718" cy="193653"/>
            <a:chOff x="7373011" y="2614988"/>
            <a:chExt cx="220663" cy="287338"/>
          </a:xfrm>
          <a:solidFill>
            <a:schemeClr val="bg1"/>
          </a:solidFill>
        </p:grpSpPr>
        <p:sp>
          <p:nvSpPr>
            <p:cNvPr id="78" name="Freeform 1497">
              <a:extLst>
                <a:ext uri="{FF2B5EF4-FFF2-40B4-BE49-F238E27FC236}">
                  <a16:creationId xmlns:a16="http://schemas.microsoft.com/office/drawing/2014/main" id="{9CD6E5E9-E393-4CC4-B4DE-3FFEC7009F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73011" y="2614988"/>
              <a:ext cx="220663" cy="287338"/>
            </a:xfrm>
            <a:custGeom>
              <a:avLst/>
              <a:gdLst>
                <a:gd name="T0" fmla="*/ 91 w 695"/>
                <a:gd name="T1" fmla="*/ 120 h 906"/>
                <a:gd name="T2" fmla="*/ 347 w 695"/>
                <a:gd name="T3" fmla="*/ 845 h 906"/>
                <a:gd name="T4" fmla="*/ 322 w 695"/>
                <a:gd name="T5" fmla="*/ 837 h 906"/>
                <a:gd name="T6" fmla="*/ 305 w 695"/>
                <a:gd name="T7" fmla="*/ 817 h 906"/>
                <a:gd name="T8" fmla="*/ 303 w 695"/>
                <a:gd name="T9" fmla="*/ 791 h 906"/>
                <a:gd name="T10" fmla="*/ 315 w 695"/>
                <a:gd name="T11" fmla="*/ 767 h 906"/>
                <a:gd name="T12" fmla="*/ 339 w 695"/>
                <a:gd name="T13" fmla="*/ 755 h 906"/>
                <a:gd name="T14" fmla="*/ 365 w 695"/>
                <a:gd name="T15" fmla="*/ 759 h 906"/>
                <a:gd name="T16" fmla="*/ 385 w 695"/>
                <a:gd name="T17" fmla="*/ 774 h 906"/>
                <a:gd name="T18" fmla="*/ 393 w 695"/>
                <a:gd name="T19" fmla="*/ 799 h 906"/>
                <a:gd name="T20" fmla="*/ 385 w 695"/>
                <a:gd name="T21" fmla="*/ 825 h 906"/>
                <a:gd name="T22" fmla="*/ 365 w 695"/>
                <a:gd name="T23" fmla="*/ 842 h 906"/>
                <a:gd name="T24" fmla="*/ 347 w 695"/>
                <a:gd name="T25" fmla="*/ 53 h 906"/>
                <a:gd name="T26" fmla="*/ 360 w 695"/>
                <a:gd name="T27" fmla="*/ 57 h 906"/>
                <a:gd name="T28" fmla="*/ 368 w 695"/>
                <a:gd name="T29" fmla="*/ 67 h 906"/>
                <a:gd name="T30" fmla="*/ 370 w 695"/>
                <a:gd name="T31" fmla="*/ 80 h 906"/>
                <a:gd name="T32" fmla="*/ 363 w 695"/>
                <a:gd name="T33" fmla="*/ 91 h 906"/>
                <a:gd name="T34" fmla="*/ 352 w 695"/>
                <a:gd name="T35" fmla="*/ 98 h 906"/>
                <a:gd name="T36" fmla="*/ 339 w 695"/>
                <a:gd name="T37" fmla="*/ 96 h 906"/>
                <a:gd name="T38" fmla="*/ 329 w 695"/>
                <a:gd name="T39" fmla="*/ 88 h 906"/>
                <a:gd name="T40" fmla="*/ 325 w 695"/>
                <a:gd name="T41" fmla="*/ 76 h 906"/>
                <a:gd name="T42" fmla="*/ 329 w 695"/>
                <a:gd name="T43" fmla="*/ 63 h 906"/>
                <a:gd name="T44" fmla="*/ 339 w 695"/>
                <a:gd name="T45" fmla="*/ 55 h 906"/>
                <a:gd name="T46" fmla="*/ 347 w 695"/>
                <a:gd name="T47" fmla="*/ 53 h 906"/>
                <a:gd name="T48" fmla="*/ 82 w 695"/>
                <a:gd name="T49" fmla="*/ 1 h 906"/>
                <a:gd name="T50" fmla="*/ 55 w 695"/>
                <a:gd name="T51" fmla="*/ 7 h 906"/>
                <a:gd name="T52" fmla="*/ 33 w 695"/>
                <a:gd name="T53" fmla="*/ 21 h 906"/>
                <a:gd name="T54" fmla="*/ 16 w 695"/>
                <a:gd name="T55" fmla="*/ 39 h 906"/>
                <a:gd name="T56" fmla="*/ 5 w 695"/>
                <a:gd name="T57" fmla="*/ 64 h 906"/>
                <a:gd name="T58" fmla="*/ 0 w 695"/>
                <a:gd name="T59" fmla="*/ 90 h 906"/>
                <a:gd name="T60" fmla="*/ 2 w 695"/>
                <a:gd name="T61" fmla="*/ 833 h 906"/>
                <a:gd name="T62" fmla="*/ 11 w 695"/>
                <a:gd name="T63" fmla="*/ 858 h 906"/>
                <a:gd name="T64" fmla="*/ 27 w 695"/>
                <a:gd name="T65" fmla="*/ 879 h 906"/>
                <a:gd name="T66" fmla="*/ 48 w 695"/>
                <a:gd name="T67" fmla="*/ 895 h 906"/>
                <a:gd name="T68" fmla="*/ 73 w 695"/>
                <a:gd name="T69" fmla="*/ 903 h 906"/>
                <a:gd name="T70" fmla="*/ 604 w 695"/>
                <a:gd name="T71" fmla="*/ 906 h 906"/>
                <a:gd name="T72" fmla="*/ 631 w 695"/>
                <a:gd name="T73" fmla="*/ 901 h 906"/>
                <a:gd name="T74" fmla="*/ 655 w 695"/>
                <a:gd name="T75" fmla="*/ 890 h 906"/>
                <a:gd name="T76" fmla="*/ 674 w 695"/>
                <a:gd name="T77" fmla="*/ 872 h 906"/>
                <a:gd name="T78" fmla="*/ 687 w 695"/>
                <a:gd name="T79" fmla="*/ 850 h 906"/>
                <a:gd name="T80" fmla="*/ 694 w 695"/>
                <a:gd name="T81" fmla="*/ 824 h 906"/>
                <a:gd name="T82" fmla="*/ 694 w 695"/>
                <a:gd name="T83" fmla="*/ 82 h 906"/>
                <a:gd name="T84" fmla="*/ 687 w 695"/>
                <a:gd name="T85" fmla="*/ 55 h 906"/>
                <a:gd name="T86" fmla="*/ 674 w 695"/>
                <a:gd name="T87" fmla="*/ 33 h 906"/>
                <a:gd name="T88" fmla="*/ 655 w 695"/>
                <a:gd name="T89" fmla="*/ 15 h 906"/>
                <a:gd name="T90" fmla="*/ 631 w 695"/>
                <a:gd name="T91" fmla="*/ 4 h 906"/>
                <a:gd name="T92" fmla="*/ 604 w 695"/>
                <a:gd name="T93" fmla="*/ 0 h 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95" h="906">
                  <a:moveTo>
                    <a:pt x="604" y="724"/>
                  </a:moveTo>
                  <a:lnTo>
                    <a:pt x="91" y="724"/>
                  </a:lnTo>
                  <a:lnTo>
                    <a:pt x="91" y="120"/>
                  </a:lnTo>
                  <a:lnTo>
                    <a:pt x="604" y="120"/>
                  </a:lnTo>
                  <a:lnTo>
                    <a:pt x="604" y="724"/>
                  </a:lnTo>
                  <a:close/>
                  <a:moveTo>
                    <a:pt x="347" y="845"/>
                  </a:moveTo>
                  <a:lnTo>
                    <a:pt x="339" y="844"/>
                  </a:lnTo>
                  <a:lnTo>
                    <a:pt x="330" y="842"/>
                  </a:lnTo>
                  <a:lnTo>
                    <a:pt x="322" y="837"/>
                  </a:lnTo>
                  <a:lnTo>
                    <a:pt x="315" y="832"/>
                  </a:lnTo>
                  <a:lnTo>
                    <a:pt x="310" y="825"/>
                  </a:lnTo>
                  <a:lnTo>
                    <a:pt x="305" y="817"/>
                  </a:lnTo>
                  <a:lnTo>
                    <a:pt x="303" y="809"/>
                  </a:lnTo>
                  <a:lnTo>
                    <a:pt x="302" y="799"/>
                  </a:lnTo>
                  <a:lnTo>
                    <a:pt x="303" y="791"/>
                  </a:lnTo>
                  <a:lnTo>
                    <a:pt x="305" y="782"/>
                  </a:lnTo>
                  <a:lnTo>
                    <a:pt x="310" y="774"/>
                  </a:lnTo>
                  <a:lnTo>
                    <a:pt x="315" y="767"/>
                  </a:lnTo>
                  <a:lnTo>
                    <a:pt x="322" y="762"/>
                  </a:lnTo>
                  <a:lnTo>
                    <a:pt x="330" y="759"/>
                  </a:lnTo>
                  <a:lnTo>
                    <a:pt x="339" y="755"/>
                  </a:lnTo>
                  <a:lnTo>
                    <a:pt x="347" y="754"/>
                  </a:lnTo>
                  <a:lnTo>
                    <a:pt x="356" y="755"/>
                  </a:lnTo>
                  <a:lnTo>
                    <a:pt x="365" y="759"/>
                  </a:lnTo>
                  <a:lnTo>
                    <a:pt x="373" y="762"/>
                  </a:lnTo>
                  <a:lnTo>
                    <a:pt x="380" y="767"/>
                  </a:lnTo>
                  <a:lnTo>
                    <a:pt x="385" y="774"/>
                  </a:lnTo>
                  <a:lnTo>
                    <a:pt x="389" y="782"/>
                  </a:lnTo>
                  <a:lnTo>
                    <a:pt x="392" y="791"/>
                  </a:lnTo>
                  <a:lnTo>
                    <a:pt x="393" y="799"/>
                  </a:lnTo>
                  <a:lnTo>
                    <a:pt x="392" y="809"/>
                  </a:lnTo>
                  <a:lnTo>
                    <a:pt x="389" y="817"/>
                  </a:lnTo>
                  <a:lnTo>
                    <a:pt x="385" y="825"/>
                  </a:lnTo>
                  <a:lnTo>
                    <a:pt x="380" y="832"/>
                  </a:lnTo>
                  <a:lnTo>
                    <a:pt x="373" y="837"/>
                  </a:lnTo>
                  <a:lnTo>
                    <a:pt x="365" y="842"/>
                  </a:lnTo>
                  <a:lnTo>
                    <a:pt x="356" y="844"/>
                  </a:lnTo>
                  <a:lnTo>
                    <a:pt x="347" y="845"/>
                  </a:lnTo>
                  <a:close/>
                  <a:moveTo>
                    <a:pt x="347" y="53"/>
                  </a:moveTo>
                  <a:lnTo>
                    <a:pt x="352" y="53"/>
                  </a:lnTo>
                  <a:lnTo>
                    <a:pt x="356" y="55"/>
                  </a:lnTo>
                  <a:lnTo>
                    <a:pt x="360" y="57"/>
                  </a:lnTo>
                  <a:lnTo>
                    <a:pt x="363" y="59"/>
                  </a:lnTo>
                  <a:lnTo>
                    <a:pt x="366" y="63"/>
                  </a:lnTo>
                  <a:lnTo>
                    <a:pt x="368" y="67"/>
                  </a:lnTo>
                  <a:lnTo>
                    <a:pt x="370" y="70"/>
                  </a:lnTo>
                  <a:lnTo>
                    <a:pt x="370" y="76"/>
                  </a:lnTo>
                  <a:lnTo>
                    <a:pt x="370" y="80"/>
                  </a:lnTo>
                  <a:lnTo>
                    <a:pt x="368" y="85"/>
                  </a:lnTo>
                  <a:lnTo>
                    <a:pt x="366" y="88"/>
                  </a:lnTo>
                  <a:lnTo>
                    <a:pt x="363" y="91"/>
                  </a:lnTo>
                  <a:lnTo>
                    <a:pt x="360" y="95"/>
                  </a:lnTo>
                  <a:lnTo>
                    <a:pt x="356" y="96"/>
                  </a:lnTo>
                  <a:lnTo>
                    <a:pt x="352" y="98"/>
                  </a:lnTo>
                  <a:lnTo>
                    <a:pt x="347" y="98"/>
                  </a:lnTo>
                  <a:lnTo>
                    <a:pt x="343" y="98"/>
                  </a:lnTo>
                  <a:lnTo>
                    <a:pt x="339" y="96"/>
                  </a:lnTo>
                  <a:lnTo>
                    <a:pt x="335" y="95"/>
                  </a:lnTo>
                  <a:lnTo>
                    <a:pt x="331" y="91"/>
                  </a:lnTo>
                  <a:lnTo>
                    <a:pt x="329" y="88"/>
                  </a:lnTo>
                  <a:lnTo>
                    <a:pt x="326" y="85"/>
                  </a:lnTo>
                  <a:lnTo>
                    <a:pt x="325" y="80"/>
                  </a:lnTo>
                  <a:lnTo>
                    <a:pt x="325" y="76"/>
                  </a:lnTo>
                  <a:lnTo>
                    <a:pt x="325" y="70"/>
                  </a:lnTo>
                  <a:lnTo>
                    <a:pt x="326" y="67"/>
                  </a:lnTo>
                  <a:lnTo>
                    <a:pt x="329" y="63"/>
                  </a:lnTo>
                  <a:lnTo>
                    <a:pt x="331" y="59"/>
                  </a:lnTo>
                  <a:lnTo>
                    <a:pt x="335" y="57"/>
                  </a:lnTo>
                  <a:lnTo>
                    <a:pt x="339" y="55"/>
                  </a:lnTo>
                  <a:lnTo>
                    <a:pt x="343" y="54"/>
                  </a:lnTo>
                  <a:lnTo>
                    <a:pt x="347" y="53"/>
                  </a:lnTo>
                  <a:lnTo>
                    <a:pt x="347" y="53"/>
                  </a:lnTo>
                  <a:close/>
                  <a:moveTo>
                    <a:pt x="604" y="0"/>
                  </a:moveTo>
                  <a:lnTo>
                    <a:pt x="91" y="0"/>
                  </a:lnTo>
                  <a:lnTo>
                    <a:pt x="82" y="1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5" y="7"/>
                  </a:lnTo>
                  <a:lnTo>
                    <a:pt x="48" y="11"/>
                  </a:lnTo>
                  <a:lnTo>
                    <a:pt x="40" y="15"/>
                  </a:lnTo>
                  <a:lnTo>
                    <a:pt x="33" y="21"/>
                  </a:lnTo>
                  <a:lnTo>
                    <a:pt x="27" y="26"/>
                  </a:lnTo>
                  <a:lnTo>
                    <a:pt x="21" y="33"/>
                  </a:lnTo>
                  <a:lnTo>
                    <a:pt x="16" y="39"/>
                  </a:lnTo>
                  <a:lnTo>
                    <a:pt x="11" y="47"/>
                  </a:lnTo>
                  <a:lnTo>
                    <a:pt x="8" y="55"/>
                  </a:lnTo>
                  <a:lnTo>
                    <a:pt x="5" y="64"/>
                  </a:lnTo>
                  <a:lnTo>
                    <a:pt x="2" y="73"/>
                  </a:lnTo>
                  <a:lnTo>
                    <a:pt x="1" y="82"/>
                  </a:lnTo>
                  <a:lnTo>
                    <a:pt x="0" y="90"/>
                  </a:lnTo>
                  <a:lnTo>
                    <a:pt x="0" y="815"/>
                  </a:lnTo>
                  <a:lnTo>
                    <a:pt x="1" y="824"/>
                  </a:lnTo>
                  <a:lnTo>
                    <a:pt x="2" y="833"/>
                  </a:lnTo>
                  <a:lnTo>
                    <a:pt x="5" y="842"/>
                  </a:lnTo>
                  <a:lnTo>
                    <a:pt x="8" y="850"/>
                  </a:lnTo>
                  <a:lnTo>
                    <a:pt x="11" y="858"/>
                  </a:lnTo>
                  <a:lnTo>
                    <a:pt x="16" y="866"/>
                  </a:lnTo>
                  <a:lnTo>
                    <a:pt x="21" y="872"/>
                  </a:lnTo>
                  <a:lnTo>
                    <a:pt x="27" y="879"/>
                  </a:lnTo>
                  <a:lnTo>
                    <a:pt x="33" y="885"/>
                  </a:lnTo>
                  <a:lnTo>
                    <a:pt x="40" y="890"/>
                  </a:lnTo>
                  <a:lnTo>
                    <a:pt x="48" y="895"/>
                  </a:lnTo>
                  <a:lnTo>
                    <a:pt x="55" y="898"/>
                  </a:lnTo>
                  <a:lnTo>
                    <a:pt x="64" y="901"/>
                  </a:lnTo>
                  <a:lnTo>
                    <a:pt x="73" y="903"/>
                  </a:lnTo>
                  <a:lnTo>
                    <a:pt x="82" y="905"/>
                  </a:lnTo>
                  <a:lnTo>
                    <a:pt x="91" y="906"/>
                  </a:lnTo>
                  <a:lnTo>
                    <a:pt x="604" y="906"/>
                  </a:lnTo>
                  <a:lnTo>
                    <a:pt x="613" y="905"/>
                  </a:lnTo>
                  <a:lnTo>
                    <a:pt x="622" y="903"/>
                  </a:lnTo>
                  <a:lnTo>
                    <a:pt x="631" y="901"/>
                  </a:lnTo>
                  <a:lnTo>
                    <a:pt x="639" y="898"/>
                  </a:lnTo>
                  <a:lnTo>
                    <a:pt x="647" y="895"/>
                  </a:lnTo>
                  <a:lnTo>
                    <a:pt x="655" y="890"/>
                  </a:lnTo>
                  <a:lnTo>
                    <a:pt x="662" y="885"/>
                  </a:lnTo>
                  <a:lnTo>
                    <a:pt x="668" y="879"/>
                  </a:lnTo>
                  <a:lnTo>
                    <a:pt x="674" y="872"/>
                  </a:lnTo>
                  <a:lnTo>
                    <a:pt x="679" y="866"/>
                  </a:lnTo>
                  <a:lnTo>
                    <a:pt x="684" y="858"/>
                  </a:lnTo>
                  <a:lnTo>
                    <a:pt x="687" y="850"/>
                  </a:lnTo>
                  <a:lnTo>
                    <a:pt x="690" y="842"/>
                  </a:lnTo>
                  <a:lnTo>
                    <a:pt x="693" y="833"/>
                  </a:lnTo>
                  <a:lnTo>
                    <a:pt x="694" y="824"/>
                  </a:lnTo>
                  <a:lnTo>
                    <a:pt x="695" y="815"/>
                  </a:lnTo>
                  <a:lnTo>
                    <a:pt x="695" y="90"/>
                  </a:lnTo>
                  <a:lnTo>
                    <a:pt x="694" y="82"/>
                  </a:lnTo>
                  <a:lnTo>
                    <a:pt x="693" y="73"/>
                  </a:lnTo>
                  <a:lnTo>
                    <a:pt x="690" y="64"/>
                  </a:lnTo>
                  <a:lnTo>
                    <a:pt x="687" y="55"/>
                  </a:lnTo>
                  <a:lnTo>
                    <a:pt x="684" y="47"/>
                  </a:lnTo>
                  <a:lnTo>
                    <a:pt x="679" y="39"/>
                  </a:lnTo>
                  <a:lnTo>
                    <a:pt x="674" y="33"/>
                  </a:lnTo>
                  <a:lnTo>
                    <a:pt x="668" y="26"/>
                  </a:lnTo>
                  <a:lnTo>
                    <a:pt x="662" y="21"/>
                  </a:lnTo>
                  <a:lnTo>
                    <a:pt x="655" y="15"/>
                  </a:lnTo>
                  <a:lnTo>
                    <a:pt x="647" y="11"/>
                  </a:lnTo>
                  <a:lnTo>
                    <a:pt x="639" y="7"/>
                  </a:lnTo>
                  <a:lnTo>
                    <a:pt x="631" y="4"/>
                  </a:lnTo>
                  <a:lnTo>
                    <a:pt x="622" y="2"/>
                  </a:lnTo>
                  <a:lnTo>
                    <a:pt x="613" y="1"/>
                  </a:lnTo>
                  <a:lnTo>
                    <a:pt x="604" y="0"/>
                  </a:lnTo>
                  <a:lnTo>
                    <a:pt x="60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79" name="Rectangle 1498">
              <a:extLst>
                <a:ext uri="{FF2B5EF4-FFF2-40B4-BE49-F238E27FC236}">
                  <a16:creationId xmlns:a16="http://schemas.microsoft.com/office/drawing/2014/main" id="{150C2D72-B2E7-4BBC-B0B5-F2D067258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1749" y="2681663"/>
              <a:ext cx="28575" cy="2857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80" name="Rectangle 1499">
              <a:extLst>
                <a:ext uri="{FF2B5EF4-FFF2-40B4-BE49-F238E27FC236}">
                  <a16:creationId xmlns:a16="http://schemas.microsoft.com/office/drawing/2014/main" id="{88442823-0A9F-4F87-BC4E-67C185B4D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9849" y="2681663"/>
              <a:ext cx="28575" cy="2857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81" name="Rectangle 1500">
              <a:extLst>
                <a:ext uri="{FF2B5EF4-FFF2-40B4-BE49-F238E27FC236}">
                  <a16:creationId xmlns:a16="http://schemas.microsoft.com/office/drawing/2014/main" id="{BB8E522F-6C5D-4BEC-99C9-595B4D9E9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7949" y="2681663"/>
              <a:ext cx="28575" cy="2857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82" name="Rectangle 1501">
              <a:extLst>
                <a:ext uri="{FF2B5EF4-FFF2-40B4-BE49-F238E27FC236}">
                  <a16:creationId xmlns:a16="http://schemas.microsoft.com/office/drawing/2014/main" id="{6D136E7B-C62D-4BAB-A634-DE7494571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1749" y="2719763"/>
              <a:ext cx="28575" cy="2857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83" name="Rectangle 1502">
              <a:extLst>
                <a:ext uri="{FF2B5EF4-FFF2-40B4-BE49-F238E27FC236}">
                  <a16:creationId xmlns:a16="http://schemas.microsoft.com/office/drawing/2014/main" id="{FB61B270-9A62-4EAD-B6D2-E4BFE8F28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9849" y="2719763"/>
              <a:ext cx="28575" cy="2857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84" name="Rectangle 1503">
              <a:extLst>
                <a:ext uri="{FF2B5EF4-FFF2-40B4-BE49-F238E27FC236}">
                  <a16:creationId xmlns:a16="http://schemas.microsoft.com/office/drawing/2014/main" id="{347D01A0-04AC-4D15-BA2B-F70FFF894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7949" y="2719763"/>
              <a:ext cx="28575" cy="2857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85" name="Rectangle 1504">
              <a:extLst>
                <a:ext uri="{FF2B5EF4-FFF2-40B4-BE49-F238E27FC236}">
                  <a16:creationId xmlns:a16="http://schemas.microsoft.com/office/drawing/2014/main" id="{30C95C53-B2B8-4402-9B94-69787A1A5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1749" y="2757863"/>
              <a:ext cx="28575" cy="2857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86" name="Rectangle 1505">
              <a:extLst>
                <a:ext uri="{FF2B5EF4-FFF2-40B4-BE49-F238E27FC236}">
                  <a16:creationId xmlns:a16="http://schemas.microsoft.com/office/drawing/2014/main" id="{8AEFF552-DCE8-4A42-88F7-71DFCD8B6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9849" y="2757863"/>
              <a:ext cx="28575" cy="2857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</p:grpSp>
      <p:sp>
        <p:nvSpPr>
          <p:cNvPr id="108" name="Oval 107">
            <a:extLst>
              <a:ext uri="{FF2B5EF4-FFF2-40B4-BE49-F238E27FC236}">
                <a16:creationId xmlns:a16="http://schemas.microsoft.com/office/drawing/2014/main" id="{25402DE0-9847-4060-BCBB-3815517CA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1274" y="5867174"/>
            <a:ext cx="482603" cy="48260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6" name="Group 105" descr="This is an icon of money.">
            <a:extLst>
              <a:ext uri="{FF2B5EF4-FFF2-40B4-BE49-F238E27FC236}">
                <a16:creationId xmlns:a16="http://schemas.microsoft.com/office/drawing/2014/main" id="{A4A35B14-3715-48C8-9730-1D1868229087}"/>
              </a:ext>
            </a:extLst>
          </p:cNvPr>
          <p:cNvGrpSpPr/>
          <p:nvPr/>
        </p:nvGrpSpPr>
        <p:grpSpPr>
          <a:xfrm>
            <a:off x="820032" y="6025474"/>
            <a:ext cx="165086" cy="166002"/>
            <a:chOff x="7340467" y="3286760"/>
            <a:chExt cx="285750" cy="287338"/>
          </a:xfrm>
          <a:solidFill>
            <a:schemeClr val="bg1"/>
          </a:solidFill>
        </p:grpSpPr>
        <p:sp>
          <p:nvSpPr>
            <p:cNvPr id="88" name="Freeform 497">
              <a:extLst>
                <a:ext uri="{FF2B5EF4-FFF2-40B4-BE49-F238E27FC236}">
                  <a16:creationId xmlns:a16="http://schemas.microsoft.com/office/drawing/2014/main" id="{6C8000C0-4BCC-428D-B1D1-6B0FC229F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0467" y="3286760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89" name="Freeform 498">
              <a:extLst>
                <a:ext uri="{FF2B5EF4-FFF2-40B4-BE49-F238E27FC236}">
                  <a16:creationId xmlns:a16="http://schemas.microsoft.com/office/drawing/2014/main" id="{94533016-01AC-41FD-981F-0EEB95037E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69042" y="3315335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90" name="Freeform 499">
              <a:extLst>
                <a:ext uri="{FF2B5EF4-FFF2-40B4-BE49-F238E27FC236}">
                  <a16:creationId xmlns:a16="http://schemas.microsoft.com/office/drawing/2014/main" id="{18D20582-D9F5-4371-9367-FE7438ECC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9992" y="3540760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91" name="Freeform 500">
              <a:extLst>
                <a:ext uri="{FF2B5EF4-FFF2-40B4-BE49-F238E27FC236}">
                  <a16:creationId xmlns:a16="http://schemas.microsoft.com/office/drawing/2014/main" id="{AC22F1EB-A4A0-4623-9E12-54168653B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9992" y="3416935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92" name="Freeform 501">
              <a:extLst>
                <a:ext uri="{FF2B5EF4-FFF2-40B4-BE49-F238E27FC236}">
                  <a16:creationId xmlns:a16="http://schemas.microsoft.com/office/drawing/2014/main" id="{C1BF36D6-63EB-487B-AD77-81E4FA57E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9992" y="344551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93" name="Freeform 502">
              <a:extLst>
                <a:ext uri="{FF2B5EF4-FFF2-40B4-BE49-F238E27FC236}">
                  <a16:creationId xmlns:a16="http://schemas.microsoft.com/office/drawing/2014/main" id="{05D1A218-522B-4C34-8F2E-0675136BF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9992" y="3516947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94" name="Freeform 503">
              <a:extLst>
                <a:ext uri="{FF2B5EF4-FFF2-40B4-BE49-F238E27FC236}">
                  <a16:creationId xmlns:a16="http://schemas.microsoft.com/office/drawing/2014/main" id="{55B2B211-7880-45A9-B93C-1B72B6E1F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9992" y="349313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95" name="Freeform 504">
              <a:extLst>
                <a:ext uri="{FF2B5EF4-FFF2-40B4-BE49-F238E27FC236}">
                  <a16:creationId xmlns:a16="http://schemas.microsoft.com/office/drawing/2014/main" id="{037D0543-1DEC-469B-9CD8-510654404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9992" y="3469322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</p:grpSp>
      <p:sp>
        <p:nvSpPr>
          <p:cNvPr id="111" name="TextBox 47">
            <a:extLst>
              <a:ext uri="{FF2B5EF4-FFF2-40B4-BE49-F238E27FC236}">
                <a16:creationId xmlns:a16="http://schemas.microsoft.com/office/drawing/2014/main" id="{853D56A8-B36E-4520-9327-AFD45439C181}"/>
              </a:ext>
            </a:extLst>
          </p:cNvPr>
          <p:cNvSpPr txBox="1"/>
          <p:nvPr/>
        </p:nvSpPr>
        <p:spPr>
          <a:xfrm>
            <a:off x="1794076" y="1033747"/>
            <a:ext cx="8499125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400" b="1" i="1" dirty="0"/>
              <a:t>Brooklyn</a:t>
            </a:r>
            <a:r>
              <a:rPr lang="en-US" sz="1400" i="1" dirty="0"/>
              <a:t> and </a:t>
            </a:r>
            <a:r>
              <a:rPr lang="en-US" sz="1400" b="1" i="1" dirty="0"/>
              <a:t>Manhattan</a:t>
            </a:r>
            <a:r>
              <a:rPr lang="en-US" sz="1400" i="1" dirty="0"/>
              <a:t> have the highest booking and are the most </a:t>
            </a:r>
            <a:r>
              <a:rPr lang="en-US" sz="1400" b="1" i="1" dirty="0"/>
              <a:t>popular districts</a:t>
            </a:r>
            <a:r>
              <a:rPr lang="en-US" sz="1400" i="1" dirty="0"/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400" b="1" i="1" dirty="0"/>
              <a:t>Bedford</a:t>
            </a:r>
            <a:r>
              <a:rPr lang="en-US" sz="1400" i="1" dirty="0"/>
              <a:t> &amp; </a:t>
            </a:r>
            <a:r>
              <a:rPr lang="en-US" sz="1400" b="1" i="1" dirty="0"/>
              <a:t>Williamsburg</a:t>
            </a:r>
            <a:r>
              <a:rPr lang="en-US" sz="1400" i="1" dirty="0"/>
              <a:t> in Brooklyn, and </a:t>
            </a:r>
            <a:r>
              <a:rPr lang="en-US" sz="1400" b="1" i="1" dirty="0"/>
              <a:t>Harlem</a:t>
            </a:r>
            <a:r>
              <a:rPr lang="en-US" sz="1400" i="1" dirty="0"/>
              <a:t> in Manhattan had the </a:t>
            </a:r>
            <a:r>
              <a:rPr lang="en-US" sz="1400" b="1" i="1" dirty="0"/>
              <a:t>highest bookings </a:t>
            </a:r>
            <a:r>
              <a:rPr lang="en-US" sz="1400" i="1" dirty="0"/>
              <a:t>in 2019.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400" b="1" i="1" dirty="0"/>
              <a:t>Hell’s Kitchen </a:t>
            </a:r>
            <a:r>
              <a:rPr lang="en-US" sz="1400" i="1" dirty="0"/>
              <a:t>&amp; </a:t>
            </a:r>
            <a:r>
              <a:rPr lang="en-US" sz="1400" b="1" i="1" dirty="0"/>
              <a:t>East Village </a:t>
            </a:r>
            <a:r>
              <a:rPr lang="en-US" sz="1400" i="1" dirty="0"/>
              <a:t>in Manhattan reported </a:t>
            </a:r>
            <a:r>
              <a:rPr lang="en-US" sz="1400" b="1" i="1" dirty="0"/>
              <a:t>higher revenue </a:t>
            </a:r>
            <a:r>
              <a:rPr lang="en-US" sz="1400" i="1" dirty="0"/>
              <a:t>with lower bookings. 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527B1B3A-4567-4AE9-A7C9-FA9D5A1F3929}"/>
              </a:ext>
            </a:extLst>
          </p:cNvPr>
          <p:cNvSpPr/>
          <p:nvPr/>
        </p:nvSpPr>
        <p:spPr>
          <a:xfrm>
            <a:off x="1794076" y="1966862"/>
            <a:ext cx="3576073" cy="369332"/>
          </a:xfrm>
          <a:prstGeom prst="roundRect">
            <a:avLst>
              <a:gd name="adj" fmla="val 50000"/>
            </a:avLst>
          </a:prstGeom>
          <a:solidFill>
            <a:srgbClr val="CE295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Popular </a:t>
            </a:r>
            <a:r>
              <a:rPr lang="en-US" sz="1600" dirty="0" err="1"/>
              <a:t>Neighboorhoods</a:t>
            </a:r>
            <a:endParaRPr lang="en-US" sz="1600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922831E1-31DF-4125-9BCB-8937CAE543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5940" y="1120295"/>
            <a:ext cx="385764" cy="3857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Title 127">
            <a:extLst>
              <a:ext uri="{FF2B5EF4-FFF2-40B4-BE49-F238E27FC236}">
                <a16:creationId xmlns:a16="http://schemas.microsoft.com/office/drawing/2014/main" id="{212B4947-E6CD-467B-AF72-9BC942B53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3619"/>
            <a:ext cx="10515600" cy="498598"/>
          </a:xfrm>
        </p:spPr>
        <p:txBody>
          <a:bodyPr/>
          <a:lstStyle/>
          <a:p>
            <a:r>
              <a:rPr lang="en-US" dirty="0"/>
              <a:t>Key Findings - </a:t>
            </a:r>
            <a:r>
              <a:rPr lang="en-US" i="1" dirty="0"/>
              <a:t>Neighborhoods</a:t>
            </a:r>
          </a:p>
        </p:txBody>
      </p:sp>
      <p:sp>
        <p:nvSpPr>
          <p:cNvPr id="130" name="Slide Number Placeholder 129">
            <a:extLst>
              <a:ext uri="{FF2B5EF4-FFF2-40B4-BE49-F238E27FC236}">
                <a16:creationId xmlns:a16="http://schemas.microsoft.com/office/drawing/2014/main" id="{6B37FA8E-54BF-4AF0-BF0C-916033E8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7650" y="609353"/>
            <a:ext cx="419100" cy="365125"/>
          </a:xfrm>
        </p:spPr>
        <p:txBody>
          <a:bodyPr/>
          <a:lstStyle/>
          <a:p>
            <a:fld id="{0FD50806-BABF-4915-9689-3B9956D1C75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0" name="TextBox 47">
            <a:extLst>
              <a:ext uri="{FF2B5EF4-FFF2-40B4-BE49-F238E27FC236}">
                <a16:creationId xmlns:a16="http://schemas.microsoft.com/office/drawing/2014/main" id="{5A29CA26-AAEF-4C4A-8558-E9A2B539D2C1}"/>
              </a:ext>
            </a:extLst>
          </p:cNvPr>
          <p:cNvSpPr txBox="1"/>
          <p:nvPr/>
        </p:nvSpPr>
        <p:spPr>
          <a:xfrm>
            <a:off x="1308647" y="5374986"/>
            <a:ext cx="1160989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Total Bookings</a:t>
            </a:r>
          </a:p>
        </p:txBody>
      </p:sp>
      <p:sp>
        <p:nvSpPr>
          <p:cNvPr id="71" name="TextBox 47">
            <a:extLst>
              <a:ext uri="{FF2B5EF4-FFF2-40B4-BE49-F238E27FC236}">
                <a16:creationId xmlns:a16="http://schemas.microsoft.com/office/drawing/2014/main" id="{30CC7D5F-D463-4FE2-9E52-33F7FDEAFD81}"/>
              </a:ext>
            </a:extLst>
          </p:cNvPr>
          <p:cNvSpPr txBox="1"/>
          <p:nvPr/>
        </p:nvSpPr>
        <p:spPr>
          <a:xfrm>
            <a:off x="1302635" y="5994690"/>
            <a:ext cx="1632658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Avg Price Per Night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9431AF1-CB5B-4E5B-A09A-F19D82D99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548962" y="2750004"/>
            <a:ext cx="3468225" cy="1244"/>
            <a:chOff x="5388791" y="1571969"/>
            <a:chExt cx="2917009" cy="1244"/>
          </a:xfrm>
        </p:grpSpPr>
        <p:sp>
          <p:nvSpPr>
            <p:cNvPr id="74" name="Line 7">
              <a:extLst>
                <a:ext uri="{FF2B5EF4-FFF2-40B4-BE49-F238E27FC236}">
                  <a16:creationId xmlns:a16="http://schemas.microsoft.com/office/drawing/2014/main" id="{E336692B-1C43-4BF5-992C-39E8BA600C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8791" y="1573213"/>
              <a:ext cx="2917009" cy="0"/>
            </a:xfrm>
            <a:prstGeom prst="line">
              <a:avLst/>
            </a:prstGeom>
            <a:noFill/>
            <a:ln w="76200" cap="rnd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76" name="Line 7">
              <a:extLst>
                <a:ext uri="{FF2B5EF4-FFF2-40B4-BE49-F238E27FC236}">
                  <a16:creationId xmlns:a16="http://schemas.microsoft.com/office/drawing/2014/main" id="{CBFF5DDC-199D-429F-AAA6-028034D1C9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88791" y="1571969"/>
              <a:ext cx="1718686" cy="1244"/>
            </a:xfrm>
            <a:prstGeom prst="line">
              <a:avLst/>
            </a:prstGeom>
            <a:noFill/>
            <a:ln w="76200" cap="rnd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77" name="TextBox 65">
            <a:extLst>
              <a:ext uri="{FF2B5EF4-FFF2-40B4-BE49-F238E27FC236}">
                <a16:creationId xmlns:a16="http://schemas.microsoft.com/office/drawing/2014/main" id="{24E9108F-13FC-47A3-A13A-70E6626EC6D8}"/>
              </a:ext>
            </a:extLst>
          </p:cNvPr>
          <p:cNvSpPr txBox="1"/>
          <p:nvPr/>
        </p:nvSpPr>
        <p:spPr>
          <a:xfrm>
            <a:off x="5133267" y="2651473"/>
            <a:ext cx="534602" cy="184666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$118</a:t>
            </a:r>
          </a:p>
        </p:txBody>
      </p:sp>
      <p:sp>
        <p:nvSpPr>
          <p:cNvPr id="87" name="TextBox 47">
            <a:extLst>
              <a:ext uri="{FF2B5EF4-FFF2-40B4-BE49-F238E27FC236}">
                <a16:creationId xmlns:a16="http://schemas.microsoft.com/office/drawing/2014/main" id="{94192EDE-032B-4697-82D4-BDF622778002}"/>
              </a:ext>
            </a:extLst>
          </p:cNvPr>
          <p:cNvSpPr txBox="1"/>
          <p:nvPr/>
        </p:nvSpPr>
        <p:spPr>
          <a:xfrm>
            <a:off x="388479" y="3117805"/>
            <a:ext cx="2223432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Manhattan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4CEE729-F203-49D8-AD11-760C9A2DD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529454" y="3117805"/>
            <a:ext cx="3468226" cy="5241"/>
            <a:chOff x="5388790" y="1573212"/>
            <a:chExt cx="2917010" cy="5241"/>
          </a:xfrm>
        </p:grpSpPr>
        <p:sp>
          <p:nvSpPr>
            <p:cNvPr id="101" name="Line 7">
              <a:extLst>
                <a:ext uri="{FF2B5EF4-FFF2-40B4-BE49-F238E27FC236}">
                  <a16:creationId xmlns:a16="http://schemas.microsoft.com/office/drawing/2014/main" id="{12CF3774-8801-4886-B119-436712EC9E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8791" y="1573213"/>
              <a:ext cx="2917009" cy="0"/>
            </a:xfrm>
            <a:prstGeom prst="line">
              <a:avLst/>
            </a:prstGeom>
            <a:noFill/>
            <a:ln w="76200" cap="rnd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02" name="Line 7">
              <a:extLst>
                <a:ext uri="{FF2B5EF4-FFF2-40B4-BE49-F238E27FC236}">
                  <a16:creationId xmlns:a16="http://schemas.microsoft.com/office/drawing/2014/main" id="{23EC88DE-DFF1-4063-BA1C-2F5BC6EAAA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8790" y="1573212"/>
              <a:ext cx="2653085" cy="5241"/>
            </a:xfrm>
            <a:prstGeom prst="line">
              <a:avLst/>
            </a:prstGeom>
            <a:noFill/>
            <a:ln w="76200" cap="rnd">
              <a:solidFill>
                <a:srgbClr val="CE295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03" name="TextBox 57">
            <a:extLst>
              <a:ext uri="{FF2B5EF4-FFF2-40B4-BE49-F238E27FC236}">
                <a16:creationId xmlns:a16="http://schemas.microsoft.com/office/drawing/2014/main" id="{12C4DCAB-AE8B-4F6E-BEB4-5E8AD9F184C6}"/>
              </a:ext>
            </a:extLst>
          </p:cNvPr>
          <p:cNvSpPr txBox="1"/>
          <p:nvPr/>
        </p:nvSpPr>
        <p:spPr>
          <a:xfrm>
            <a:off x="5113761" y="3018031"/>
            <a:ext cx="534602" cy="184666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454K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02CCDDE-6AA1-42A9-8B4A-6F52AB4D7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529456" y="3307235"/>
            <a:ext cx="3468225" cy="1246"/>
            <a:chOff x="5388791" y="1571967"/>
            <a:chExt cx="2917009" cy="1246"/>
          </a:xfrm>
        </p:grpSpPr>
        <p:sp>
          <p:nvSpPr>
            <p:cNvPr id="113" name="Line 7">
              <a:extLst>
                <a:ext uri="{FF2B5EF4-FFF2-40B4-BE49-F238E27FC236}">
                  <a16:creationId xmlns:a16="http://schemas.microsoft.com/office/drawing/2014/main" id="{9C616CC3-61DB-474B-845B-6A55B21489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8791" y="1573213"/>
              <a:ext cx="2917009" cy="0"/>
            </a:xfrm>
            <a:prstGeom prst="line">
              <a:avLst/>
            </a:prstGeom>
            <a:noFill/>
            <a:ln w="76200" cap="rnd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14" name="Line 7">
              <a:extLst>
                <a:ext uri="{FF2B5EF4-FFF2-40B4-BE49-F238E27FC236}">
                  <a16:creationId xmlns:a16="http://schemas.microsoft.com/office/drawing/2014/main" id="{37C88D2C-0B6C-4938-9456-87C3A9908F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88792" y="1571967"/>
              <a:ext cx="2582205" cy="1245"/>
            </a:xfrm>
            <a:prstGeom prst="line">
              <a:avLst/>
            </a:prstGeom>
            <a:noFill/>
            <a:ln w="76200" cap="rnd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15" name="TextBox 65">
            <a:extLst>
              <a:ext uri="{FF2B5EF4-FFF2-40B4-BE49-F238E27FC236}">
                <a16:creationId xmlns:a16="http://schemas.microsoft.com/office/drawing/2014/main" id="{1D734685-B869-4554-91F2-11E93FEC72D8}"/>
              </a:ext>
            </a:extLst>
          </p:cNvPr>
          <p:cNvSpPr txBox="1"/>
          <p:nvPr/>
        </p:nvSpPr>
        <p:spPr>
          <a:xfrm>
            <a:off x="5113761" y="3208706"/>
            <a:ext cx="534602" cy="184666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$180</a:t>
            </a:r>
          </a:p>
        </p:txBody>
      </p:sp>
      <p:sp>
        <p:nvSpPr>
          <p:cNvPr id="116" name="TextBox 47">
            <a:extLst>
              <a:ext uri="{FF2B5EF4-FFF2-40B4-BE49-F238E27FC236}">
                <a16:creationId xmlns:a16="http://schemas.microsoft.com/office/drawing/2014/main" id="{16B7ECE2-36FD-4153-8C7A-854CD5ECD629}"/>
              </a:ext>
            </a:extLst>
          </p:cNvPr>
          <p:cNvSpPr txBox="1"/>
          <p:nvPr/>
        </p:nvSpPr>
        <p:spPr>
          <a:xfrm>
            <a:off x="388479" y="3675038"/>
            <a:ext cx="2223432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Queens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22130FC7-D298-4D07-AD9C-7552F76DC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529456" y="3675038"/>
            <a:ext cx="3468225" cy="5239"/>
            <a:chOff x="5388791" y="1573212"/>
            <a:chExt cx="2917009" cy="5239"/>
          </a:xfrm>
        </p:grpSpPr>
        <p:sp>
          <p:nvSpPr>
            <p:cNvPr id="118" name="Line 7">
              <a:extLst>
                <a:ext uri="{FF2B5EF4-FFF2-40B4-BE49-F238E27FC236}">
                  <a16:creationId xmlns:a16="http://schemas.microsoft.com/office/drawing/2014/main" id="{A4AFA982-2ECA-43A0-B5A2-39969272F7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8791" y="1573213"/>
              <a:ext cx="2917009" cy="0"/>
            </a:xfrm>
            <a:prstGeom prst="line">
              <a:avLst/>
            </a:prstGeom>
            <a:noFill/>
            <a:ln w="76200" cap="rnd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19" name="Line 7">
              <a:extLst>
                <a:ext uri="{FF2B5EF4-FFF2-40B4-BE49-F238E27FC236}">
                  <a16:creationId xmlns:a16="http://schemas.microsoft.com/office/drawing/2014/main" id="{5C439395-5E25-4813-964F-E46854F7AB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8792" y="1573212"/>
              <a:ext cx="820007" cy="5239"/>
            </a:xfrm>
            <a:prstGeom prst="line">
              <a:avLst/>
            </a:prstGeom>
            <a:noFill/>
            <a:ln w="76200" cap="rnd">
              <a:solidFill>
                <a:srgbClr val="CE295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20" name="TextBox 57">
            <a:extLst>
              <a:ext uri="{FF2B5EF4-FFF2-40B4-BE49-F238E27FC236}">
                <a16:creationId xmlns:a16="http://schemas.microsoft.com/office/drawing/2014/main" id="{67B4ED1B-27C8-4A18-B8F4-8F42C54BFED2}"/>
              </a:ext>
            </a:extLst>
          </p:cNvPr>
          <p:cNvSpPr txBox="1"/>
          <p:nvPr/>
        </p:nvSpPr>
        <p:spPr>
          <a:xfrm>
            <a:off x="5113761" y="3575264"/>
            <a:ext cx="534602" cy="184666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157K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C1574CCB-C0FD-48FF-9A52-03AC64950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529456" y="3860476"/>
            <a:ext cx="3468225" cy="5238"/>
            <a:chOff x="5388791" y="1567975"/>
            <a:chExt cx="2917009" cy="5238"/>
          </a:xfrm>
        </p:grpSpPr>
        <p:sp>
          <p:nvSpPr>
            <p:cNvPr id="126" name="Line 7">
              <a:extLst>
                <a:ext uri="{FF2B5EF4-FFF2-40B4-BE49-F238E27FC236}">
                  <a16:creationId xmlns:a16="http://schemas.microsoft.com/office/drawing/2014/main" id="{08CD8E16-97E8-4EC0-8E11-41828AD5F8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8791" y="1573213"/>
              <a:ext cx="2917009" cy="0"/>
            </a:xfrm>
            <a:prstGeom prst="line">
              <a:avLst/>
            </a:prstGeom>
            <a:noFill/>
            <a:ln w="76200" cap="rnd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27" name="Line 7">
              <a:extLst>
                <a:ext uri="{FF2B5EF4-FFF2-40B4-BE49-F238E27FC236}">
                  <a16:creationId xmlns:a16="http://schemas.microsoft.com/office/drawing/2014/main" id="{E7CA220B-8649-4F8B-9F5D-0B89A1379C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88791" y="1567975"/>
              <a:ext cx="1344312" cy="5238"/>
            </a:xfrm>
            <a:prstGeom prst="line">
              <a:avLst/>
            </a:prstGeom>
            <a:noFill/>
            <a:ln w="76200" cap="rnd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1" name="TextBox 65">
            <a:extLst>
              <a:ext uri="{FF2B5EF4-FFF2-40B4-BE49-F238E27FC236}">
                <a16:creationId xmlns:a16="http://schemas.microsoft.com/office/drawing/2014/main" id="{D286E871-BB8A-4FFB-88EB-98F3824AA2B7}"/>
              </a:ext>
            </a:extLst>
          </p:cNvPr>
          <p:cNvSpPr txBox="1"/>
          <p:nvPr/>
        </p:nvSpPr>
        <p:spPr>
          <a:xfrm>
            <a:off x="5113761" y="3765939"/>
            <a:ext cx="534602" cy="184666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$95</a:t>
            </a:r>
          </a:p>
        </p:txBody>
      </p:sp>
      <p:sp>
        <p:nvSpPr>
          <p:cNvPr id="132" name="TextBox 47">
            <a:extLst>
              <a:ext uri="{FF2B5EF4-FFF2-40B4-BE49-F238E27FC236}">
                <a16:creationId xmlns:a16="http://schemas.microsoft.com/office/drawing/2014/main" id="{77D88BA8-49FA-42F4-8B03-55F7AF6371EA}"/>
              </a:ext>
            </a:extLst>
          </p:cNvPr>
          <p:cNvSpPr txBox="1"/>
          <p:nvPr/>
        </p:nvSpPr>
        <p:spPr>
          <a:xfrm>
            <a:off x="388479" y="4230202"/>
            <a:ext cx="2223432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Bronx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485846F-CE6B-453C-90EA-4F120D6B4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529456" y="4230006"/>
            <a:ext cx="3468225" cy="197"/>
            <a:chOff x="5388791" y="1573016"/>
            <a:chExt cx="2917009" cy="197"/>
          </a:xfrm>
        </p:grpSpPr>
        <p:sp>
          <p:nvSpPr>
            <p:cNvPr id="134" name="Line 7">
              <a:extLst>
                <a:ext uri="{FF2B5EF4-FFF2-40B4-BE49-F238E27FC236}">
                  <a16:creationId xmlns:a16="http://schemas.microsoft.com/office/drawing/2014/main" id="{6725D912-C6FB-4B11-A3D2-1C0966AA35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8791" y="1573213"/>
              <a:ext cx="2917009" cy="0"/>
            </a:xfrm>
            <a:prstGeom prst="line">
              <a:avLst/>
            </a:prstGeom>
            <a:noFill/>
            <a:ln w="76200" cap="rnd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35" name="Line 7">
              <a:extLst>
                <a:ext uri="{FF2B5EF4-FFF2-40B4-BE49-F238E27FC236}">
                  <a16:creationId xmlns:a16="http://schemas.microsoft.com/office/drawing/2014/main" id="{87994A4E-0980-483E-8988-39418E1E91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88791" y="1573016"/>
              <a:ext cx="169203" cy="197"/>
            </a:xfrm>
            <a:prstGeom prst="line">
              <a:avLst/>
            </a:prstGeom>
            <a:noFill/>
            <a:ln w="76200" cap="rnd">
              <a:solidFill>
                <a:srgbClr val="CE295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6" name="TextBox 57">
            <a:extLst>
              <a:ext uri="{FF2B5EF4-FFF2-40B4-BE49-F238E27FC236}">
                <a16:creationId xmlns:a16="http://schemas.microsoft.com/office/drawing/2014/main" id="{25E13C08-D9C9-4DB4-88DD-05FF63590E72}"/>
              </a:ext>
            </a:extLst>
          </p:cNvPr>
          <p:cNvSpPr txBox="1"/>
          <p:nvPr/>
        </p:nvSpPr>
        <p:spPr>
          <a:xfrm>
            <a:off x="5113761" y="4130428"/>
            <a:ext cx="534602" cy="184666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27K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DA732274-2FBE-4A1E-9E59-C85D7E33B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529456" y="4419633"/>
            <a:ext cx="3468225" cy="1245"/>
            <a:chOff x="5388791" y="1571968"/>
            <a:chExt cx="2917009" cy="1245"/>
          </a:xfrm>
        </p:grpSpPr>
        <p:sp>
          <p:nvSpPr>
            <p:cNvPr id="138" name="Line 7">
              <a:extLst>
                <a:ext uri="{FF2B5EF4-FFF2-40B4-BE49-F238E27FC236}">
                  <a16:creationId xmlns:a16="http://schemas.microsoft.com/office/drawing/2014/main" id="{FCF3C04E-246B-4098-8776-5B263B06EA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8791" y="1573213"/>
              <a:ext cx="2917009" cy="0"/>
            </a:xfrm>
            <a:prstGeom prst="line">
              <a:avLst/>
            </a:prstGeom>
            <a:noFill/>
            <a:ln w="76200" cap="rnd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39" name="Line 7">
              <a:extLst>
                <a:ext uri="{FF2B5EF4-FFF2-40B4-BE49-F238E27FC236}">
                  <a16:creationId xmlns:a16="http://schemas.microsoft.com/office/drawing/2014/main" id="{B79C87F5-CD1A-4099-84DB-9D82EEC4C2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88791" y="1571968"/>
              <a:ext cx="1182403" cy="1245"/>
            </a:xfrm>
            <a:prstGeom prst="line">
              <a:avLst/>
            </a:prstGeom>
            <a:noFill/>
            <a:ln w="76200" cap="rnd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40" name="TextBox 65">
            <a:extLst>
              <a:ext uri="{FF2B5EF4-FFF2-40B4-BE49-F238E27FC236}">
                <a16:creationId xmlns:a16="http://schemas.microsoft.com/office/drawing/2014/main" id="{FA5FE79C-EA9B-4AC3-8DCC-F41567D1FC53}"/>
              </a:ext>
            </a:extLst>
          </p:cNvPr>
          <p:cNvSpPr txBox="1"/>
          <p:nvPr/>
        </p:nvSpPr>
        <p:spPr>
          <a:xfrm>
            <a:off x="5113761" y="4321103"/>
            <a:ext cx="534602" cy="184666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$85</a:t>
            </a:r>
          </a:p>
        </p:txBody>
      </p:sp>
      <p:sp>
        <p:nvSpPr>
          <p:cNvPr id="141" name="TextBox 47">
            <a:extLst>
              <a:ext uri="{FF2B5EF4-FFF2-40B4-BE49-F238E27FC236}">
                <a16:creationId xmlns:a16="http://schemas.microsoft.com/office/drawing/2014/main" id="{DA9B7936-5DDC-43A4-8D48-5C25110ACA18}"/>
              </a:ext>
            </a:extLst>
          </p:cNvPr>
          <p:cNvSpPr txBox="1"/>
          <p:nvPr/>
        </p:nvSpPr>
        <p:spPr>
          <a:xfrm>
            <a:off x="388479" y="4809937"/>
            <a:ext cx="2223432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Staten Island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768195D-D78E-49F6-9C50-01DE3456F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529456" y="4809856"/>
            <a:ext cx="3468225" cy="82"/>
            <a:chOff x="5388791" y="1573131"/>
            <a:chExt cx="2917009" cy="82"/>
          </a:xfrm>
        </p:grpSpPr>
        <p:sp>
          <p:nvSpPr>
            <p:cNvPr id="143" name="Line 7">
              <a:extLst>
                <a:ext uri="{FF2B5EF4-FFF2-40B4-BE49-F238E27FC236}">
                  <a16:creationId xmlns:a16="http://schemas.microsoft.com/office/drawing/2014/main" id="{288D0B5F-88A5-4A0C-8327-B1C5CFBC74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8791" y="1573213"/>
              <a:ext cx="2917009" cy="0"/>
            </a:xfrm>
            <a:prstGeom prst="line">
              <a:avLst/>
            </a:prstGeom>
            <a:noFill/>
            <a:ln w="76200" cap="rnd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4" name="Line 7">
              <a:extLst>
                <a:ext uri="{FF2B5EF4-FFF2-40B4-BE49-F238E27FC236}">
                  <a16:creationId xmlns:a16="http://schemas.microsoft.com/office/drawing/2014/main" id="{43C0CC65-1481-4F48-A7A2-4F4DA80DC4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88791" y="1573131"/>
              <a:ext cx="74754" cy="82"/>
            </a:xfrm>
            <a:prstGeom prst="line">
              <a:avLst/>
            </a:prstGeom>
            <a:noFill/>
            <a:ln w="76200" cap="rnd">
              <a:solidFill>
                <a:srgbClr val="CE295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45" name="TextBox 57">
            <a:extLst>
              <a:ext uri="{FF2B5EF4-FFF2-40B4-BE49-F238E27FC236}">
                <a16:creationId xmlns:a16="http://schemas.microsoft.com/office/drawing/2014/main" id="{B1B90493-A5CF-4145-A544-3561E55EB162}"/>
              </a:ext>
            </a:extLst>
          </p:cNvPr>
          <p:cNvSpPr txBox="1"/>
          <p:nvPr/>
        </p:nvSpPr>
        <p:spPr>
          <a:xfrm>
            <a:off x="5113761" y="4710163"/>
            <a:ext cx="534602" cy="184666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12K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927FB28B-75FF-4901-95BF-46D9E783A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529456" y="5000609"/>
            <a:ext cx="3468225" cy="4"/>
            <a:chOff x="5388791" y="1573209"/>
            <a:chExt cx="2917009" cy="4"/>
          </a:xfrm>
        </p:grpSpPr>
        <p:sp>
          <p:nvSpPr>
            <p:cNvPr id="147" name="Line 7">
              <a:extLst>
                <a:ext uri="{FF2B5EF4-FFF2-40B4-BE49-F238E27FC236}">
                  <a16:creationId xmlns:a16="http://schemas.microsoft.com/office/drawing/2014/main" id="{0FCFE607-395E-4392-83BD-00DDD98DCA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8791" y="1573213"/>
              <a:ext cx="2917009" cy="0"/>
            </a:xfrm>
            <a:prstGeom prst="line">
              <a:avLst/>
            </a:prstGeom>
            <a:noFill/>
            <a:ln w="76200" cap="rnd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8" name="Line 7">
              <a:extLst>
                <a:ext uri="{FF2B5EF4-FFF2-40B4-BE49-F238E27FC236}">
                  <a16:creationId xmlns:a16="http://schemas.microsoft.com/office/drawing/2014/main" id="{8B6A947A-192E-4186-809D-0C639B1C90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88791" y="1573209"/>
              <a:ext cx="1412618" cy="2"/>
            </a:xfrm>
            <a:prstGeom prst="line">
              <a:avLst/>
            </a:prstGeom>
            <a:noFill/>
            <a:ln w="76200" cap="rnd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49" name="TextBox 65">
            <a:extLst>
              <a:ext uri="{FF2B5EF4-FFF2-40B4-BE49-F238E27FC236}">
                <a16:creationId xmlns:a16="http://schemas.microsoft.com/office/drawing/2014/main" id="{A31D1040-39D8-457F-814A-17C7F094AA0F}"/>
              </a:ext>
            </a:extLst>
          </p:cNvPr>
          <p:cNvSpPr txBox="1"/>
          <p:nvPr/>
        </p:nvSpPr>
        <p:spPr>
          <a:xfrm>
            <a:off x="5113761" y="4900838"/>
            <a:ext cx="534602" cy="184666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$99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FE996E-0EE2-46EF-B997-79D15951E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970" y="2442613"/>
            <a:ext cx="6184255" cy="39193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DB63236-0CDE-44EF-B109-A0107F999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562" y="5479113"/>
            <a:ext cx="1567722" cy="679346"/>
          </a:xfrm>
          <a:prstGeom prst="rect">
            <a:avLst/>
          </a:prstGeom>
        </p:spPr>
      </p:pic>
      <p:pic>
        <p:nvPicPr>
          <p:cNvPr id="150" name="Picture 6" descr="Airbnb Logo PNG Transparent &amp;amp; SVG Vector - Freebie Supply">
            <a:extLst>
              <a:ext uri="{FF2B5EF4-FFF2-40B4-BE49-F238E27FC236}">
                <a16:creationId xmlns:a16="http://schemas.microsoft.com/office/drawing/2014/main" id="{64928418-2DE9-4911-91F5-CD08DE84B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9" y="163407"/>
            <a:ext cx="1066798" cy="80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904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5C73-B75E-4888-A1F1-FD4BC70C7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17C04-6AA5-4E34-9577-C10ED1D25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7">
            <a:extLst>
              <a:ext uri="{FF2B5EF4-FFF2-40B4-BE49-F238E27FC236}">
                <a16:creationId xmlns:a16="http://schemas.microsoft.com/office/drawing/2014/main" id="{52A17B77-4609-4EA4-9FBE-CEC7B2BDE3F6}"/>
              </a:ext>
            </a:extLst>
          </p:cNvPr>
          <p:cNvSpPr txBox="1"/>
          <p:nvPr/>
        </p:nvSpPr>
        <p:spPr>
          <a:xfrm>
            <a:off x="1764062" y="2044005"/>
            <a:ext cx="9484963" cy="2492990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Focus on Manhattan and Brooklyn to drive revenue and promote neighborhoods such as Bedford and Williamsburg in Brooklyn along with Harlem &amp; Hell’s Kitchen in Manhattan to online users searching for stay in NYC.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Inform the hosts to adjust their prices based on the Avg. price identified which results in most of the bookings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Acquire more properties in Bronx and Staten Island as people are looking for affordable stays and are willing to travel to the suburbs and away from the downtown</a:t>
            </a:r>
          </a:p>
        </p:txBody>
      </p:sp>
      <p:pic>
        <p:nvPicPr>
          <p:cNvPr id="6" name="Picture 6" descr="Airbnb Logo PNG Transparent &amp;amp; SVG Vector - Freebie Supply">
            <a:extLst>
              <a:ext uri="{FF2B5EF4-FFF2-40B4-BE49-F238E27FC236}">
                <a16:creationId xmlns:a16="http://schemas.microsoft.com/office/drawing/2014/main" id="{7B9EF0AC-B0F3-49B4-86E6-09D58E4F6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9" y="163407"/>
            <a:ext cx="1066798" cy="80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750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EB0D3BA2-B43F-482A-8413-36C39E771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8600" y="2162175"/>
            <a:ext cx="11630078" cy="4312206"/>
          </a:xfrm>
          <a:prstGeom prst="rect">
            <a:avLst/>
          </a:prstGeom>
          <a:noFill/>
          <a:ln>
            <a:solidFill>
              <a:srgbClr val="CE2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TextBox 47">
            <a:extLst>
              <a:ext uri="{FF2B5EF4-FFF2-40B4-BE49-F238E27FC236}">
                <a16:creationId xmlns:a16="http://schemas.microsoft.com/office/drawing/2014/main" id="{853D56A8-B36E-4520-9327-AFD45439C181}"/>
              </a:ext>
            </a:extLst>
          </p:cNvPr>
          <p:cNvSpPr txBox="1"/>
          <p:nvPr/>
        </p:nvSpPr>
        <p:spPr>
          <a:xfrm>
            <a:off x="1581150" y="1033747"/>
            <a:ext cx="9201150" cy="86177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400" i="1" dirty="0"/>
              <a:t>The room types </a:t>
            </a:r>
            <a:r>
              <a:rPr lang="en-US" sz="1400" b="1" i="1" dirty="0"/>
              <a:t>Entire Home/Apt </a:t>
            </a:r>
            <a:r>
              <a:rPr lang="en-US" sz="1400" i="1" dirty="0"/>
              <a:t>and</a:t>
            </a:r>
            <a:r>
              <a:rPr lang="en-US" sz="1400" b="1" i="1" dirty="0"/>
              <a:t> Private Rooms </a:t>
            </a:r>
            <a:r>
              <a:rPr lang="en-US" sz="1400" i="1" dirty="0"/>
              <a:t>are</a:t>
            </a:r>
            <a:r>
              <a:rPr lang="en-US" sz="1400" b="1" i="1" dirty="0"/>
              <a:t> preferred </a:t>
            </a:r>
            <a:r>
              <a:rPr lang="en-US" sz="1400" i="1" dirty="0"/>
              <a:t>over shared rooms</a:t>
            </a:r>
            <a:r>
              <a:rPr lang="en-US" sz="1400" b="1" i="1" dirty="0"/>
              <a:t>.</a:t>
            </a:r>
            <a:endParaRPr lang="en-US" sz="1400" i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400" b="1" i="1" dirty="0"/>
              <a:t>Entire Home/Apt </a:t>
            </a:r>
            <a:r>
              <a:rPr lang="en-US" sz="1400" i="1" dirty="0"/>
              <a:t>even with higher Avg Price Per Night </a:t>
            </a:r>
            <a:r>
              <a:rPr lang="en-US" sz="1400" b="1" i="1" dirty="0"/>
              <a:t>contributes to 52% </a:t>
            </a:r>
            <a:r>
              <a:rPr lang="en-US" sz="1400" i="1" dirty="0"/>
              <a:t>of the </a:t>
            </a:r>
            <a:r>
              <a:rPr lang="en-US" sz="1400" b="1" i="1" dirty="0"/>
              <a:t>bookings and 71% </a:t>
            </a:r>
            <a:r>
              <a:rPr lang="en-US" sz="1400" i="1" dirty="0"/>
              <a:t>of the </a:t>
            </a:r>
            <a:r>
              <a:rPr lang="en-US" sz="1400" b="1" i="1" dirty="0"/>
              <a:t>total</a:t>
            </a:r>
            <a:r>
              <a:rPr lang="en-US" sz="1400" i="1" dirty="0"/>
              <a:t> </a:t>
            </a:r>
            <a:r>
              <a:rPr lang="en-US" sz="1400" b="1" i="1" dirty="0"/>
              <a:t>revenue</a:t>
            </a:r>
            <a:r>
              <a:rPr lang="en-US" sz="1400" i="1" dirty="0"/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400" i="1" dirty="0"/>
              <a:t>Properties with most bookings had the Avg Price Per Night of </a:t>
            </a:r>
            <a:r>
              <a:rPr lang="en-US" sz="1400" b="1" i="1" dirty="0"/>
              <a:t>$155 for Entire Home/Apt</a:t>
            </a:r>
            <a:r>
              <a:rPr lang="en-US" sz="1400" i="1" dirty="0"/>
              <a:t>, </a:t>
            </a:r>
            <a:r>
              <a:rPr lang="en-US" sz="1400" b="1" i="1" dirty="0"/>
              <a:t>$81 for Private Room </a:t>
            </a:r>
            <a:r>
              <a:rPr lang="en-US" sz="1400" i="1" dirty="0"/>
              <a:t>and </a:t>
            </a:r>
            <a:r>
              <a:rPr lang="en-US" sz="1400" b="1" i="1" dirty="0"/>
              <a:t>$49 for Shared Room. 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527B1B3A-4567-4AE9-A7C9-FA9D5A1F3929}"/>
              </a:ext>
            </a:extLst>
          </p:cNvPr>
          <p:cNvSpPr/>
          <p:nvPr/>
        </p:nvSpPr>
        <p:spPr>
          <a:xfrm>
            <a:off x="4003163" y="1977509"/>
            <a:ext cx="3576073" cy="369332"/>
          </a:xfrm>
          <a:prstGeom prst="roundRect">
            <a:avLst>
              <a:gd name="adj" fmla="val 50000"/>
            </a:avLst>
          </a:prstGeom>
          <a:solidFill>
            <a:srgbClr val="CE295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Preferred Room Types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922831E1-31DF-4125-9BCB-8937CAE543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5940" y="1120295"/>
            <a:ext cx="385764" cy="3857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Title 127">
            <a:extLst>
              <a:ext uri="{FF2B5EF4-FFF2-40B4-BE49-F238E27FC236}">
                <a16:creationId xmlns:a16="http://schemas.microsoft.com/office/drawing/2014/main" id="{212B4947-E6CD-467B-AF72-9BC942B53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3619"/>
            <a:ext cx="10515600" cy="498598"/>
          </a:xfrm>
        </p:spPr>
        <p:txBody>
          <a:bodyPr/>
          <a:lstStyle/>
          <a:p>
            <a:r>
              <a:rPr lang="en-US" dirty="0"/>
              <a:t>Key Findings – </a:t>
            </a:r>
            <a:r>
              <a:rPr lang="en-US" i="1" dirty="0"/>
              <a:t>Room Types</a:t>
            </a:r>
          </a:p>
        </p:txBody>
      </p:sp>
      <p:sp>
        <p:nvSpPr>
          <p:cNvPr id="130" name="Slide Number Placeholder 129">
            <a:extLst>
              <a:ext uri="{FF2B5EF4-FFF2-40B4-BE49-F238E27FC236}">
                <a16:creationId xmlns:a16="http://schemas.microsoft.com/office/drawing/2014/main" id="{6B37FA8E-54BF-4AF0-BF0C-916033E8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7650" y="609353"/>
            <a:ext cx="419100" cy="365125"/>
          </a:xfrm>
        </p:spPr>
        <p:txBody>
          <a:bodyPr/>
          <a:lstStyle/>
          <a:p>
            <a:fld id="{0FD50806-BABF-4915-9689-3B9956D1C75C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50" name="Picture 6" descr="Airbnb Logo PNG Transparent &amp;amp; SVG Vector - Freebie Supply">
            <a:extLst>
              <a:ext uri="{FF2B5EF4-FFF2-40B4-BE49-F238E27FC236}">
                <a16:creationId xmlns:a16="http://schemas.microsoft.com/office/drawing/2014/main" id="{64928418-2DE9-4911-91F5-CD08DE84B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9" y="163407"/>
            <a:ext cx="1066798" cy="80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DFC871-8EF4-4D23-9E57-32674BC0F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22" y="2725057"/>
            <a:ext cx="4333927" cy="35722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42A074-9A0B-4704-8231-639B23620892}"/>
              </a:ext>
            </a:extLst>
          </p:cNvPr>
          <p:cNvSpPr txBox="1"/>
          <p:nvPr/>
        </p:nvSpPr>
        <p:spPr>
          <a:xfrm>
            <a:off x="1876425" y="6223292"/>
            <a:ext cx="15543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Number of bookings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BE9838E-A328-40D4-9BD3-3A2E90CBA8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1549" y="3485397"/>
            <a:ext cx="3518426" cy="23080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91BC809-E531-48ED-9B63-438B9D079F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6934" y="3158701"/>
            <a:ext cx="3664785" cy="2560777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58E42379-FCB9-4948-B014-A2C9AFE42839}"/>
              </a:ext>
            </a:extLst>
          </p:cNvPr>
          <p:cNvSpPr txBox="1"/>
          <p:nvPr/>
        </p:nvSpPr>
        <p:spPr>
          <a:xfrm>
            <a:off x="4997906" y="2470564"/>
            <a:ext cx="25813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Percentage Share of Total Properties</a:t>
            </a:r>
            <a:endParaRPr lang="en-US" sz="1200" b="1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C35B63A-DD3A-4760-B23D-271436FF728F}"/>
              </a:ext>
            </a:extLst>
          </p:cNvPr>
          <p:cNvSpPr txBox="1"/>
          <p:nvPr/>
        </p:nvSpPr>
        <p:spPr>
          <a:xfrm>
            <a:off x="8428292" y="2470563"/>
            <a:ext cx="25813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Percentage Share of Total Revenues</a:t>
            </a:r>
            <a:endParaRPr lang="en-US" sz="12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B990382-A27E-4BD2-AF87-6694C41B253E}"/>
              </a:ext>
            </a:extLst>
          </p:cNvPr>
          <p:cNvSpPr txBox="1"/>
          <p:nvPr/>
        </p:nvSpPr>
        <p:spPr>
          <a:xfrm>
            <a:off x="755940" y="2494225"/>
            <a:ext cx="32961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Avg Price of properties based on # of Bookings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160492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5C73-B75E-4888-A1F1-FD4BC70C7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17C04-6AA5-4E34-9577-C10ED1D25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7">
            <a:extLst>
              <a:ext uri="{FF2B5EF4-FFF2-40B4-BE49-F238E27FC236}">
                <a16:creationId xmlns:a16="http://schemas.microsoft.com/office/drawing/2014/main" id="{52A17B77-4609-4EA4-9FBE-CEC7B2BDE3F6}"/>
              </a:ext>
            </a:extLst>
          </p:cNvPr>
          <p:cNvSpPr txBox="1"/>
          <p:nvPr/>
        </p:nvSpPr>
        <p:spPr>
          <a:xfrm>
            <a:off x="1764062" y="2044005"/>
            <a:ext cx="9484963" cy="221599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Due to covid related safety guidelines and social distancing, the demand for Entire Home/Apt will continue to rise, followed by Private Rooms. There’ll be even lesser demand for Shared Rooms going forward.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Acquire more properties that offer the entire home as the room type that have adopted and implemented the Covid safety norms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Keeping the affordability in mind, advise the hosts to keep their prices around $155 per night</a:t>
            </a:r>
          </a:p>
        </p:txBody>
      </p:sp>
      <p:pic>
        <p:nvPicPr>
          <p:cNvPr id="6" name="Picture 6" descr="Airbnb Logo PNG Transparent &amp;amp; SVG Vector - Freebie Supply">
            <a:extLst>
              <a:ext uri="{FF2B5EF4-FFF2-40B4-BE49-F238E27FC236}">
                <a16:creationId xmlns:a16="http://schemas.microsoft.com/office/drawing/2014/main" id="{7B9EF0AC-B0F3-49B4-86E6-09D58E4F6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9" y="163407"/>
            <a:ext cx="1066798" cy="80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176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EB0D3BA2-B43F-482A-8413-36C39E771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8600" y="2162175"/>
            <a:ext cx="11630078" cy="4312206"/>
          </a:xfrm>
          <a:prstGeom prst="rect">
            <a:avLst/>
          </a:prstGeom>
          <a:noFill/>
          <a:ln>
            <a:solidFill>
              <a:srgbClr val="CE2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TextBox 47">
            <a:extLst>
              <a:ext uri="{FF2B5EF4-FFF2-40B4-BE49-F238E27FC236}">
                <a16:creationId xmlns:a16="http://schemas.microsoft.com/office/drawing/2014/main" id="{853D56A8-B36E-4520-9327-AFD45439C181}"/>
              </a:ext>
            </a:extLst>
          </p:cNvPr>
          <p:cNvSpPr txBox="1"/>
          <p:nvPr/>
        </p:nvSpPr>
        <p:spPr>
          <a:xfrm>
            <a:off x="1590675" y="1120295"/>
            <a:ext cx="9201150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400" b="1" i="1" dirty="0"/>
              <a:t>68%</a:t>
            </a:r>
            <a:r>
              <a:rPr lang="en-US" sz="1400" i="1" dirty="0"/>
              <a:t> of the </a:t>
            </a:r>
            <a:r>
              <a:rPr lang="en-US" sz="1400" b="1" i="1" dirty="0"/>
              <a:t>properties</a:t>
            </a:r>
            <a:r>
              <a:rPr lang="en-US" sz="1400" i="1" dirty="0"/>
              <a:t> have </a:t>
            </a:r>
            <a:r>
              <a:rPr lang="en-US" sz="1400" b="1" i="1" dirty="0"/>
              <a:t>Minimum Nights </a:t>
            </a:r>
            <a:r>
              <a:rPr lang="en-US" sz="1400" i="1" dirty="0"/>
              <a:t>requirement of </a:t>
            </a:r>
            <a:r>
              <a:rPr lang="en-US" sz="1400" b="1" i="1" dirty="0"/>
              <a:t>less than 3 days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400" b="1" i="1" dirty="0"/>
              <a:t>64% </a:t>
            </a:r>
            <a:r>
              <a:rPr lang="en-US" sz="1400" i="1" dirty="0"/>
              <a:t>of the </a:t>
            </a:r>
            <a:r>
              <a:rPr lang="en-US" sz="1400" b="1" i="1" dirty="0"/>
              <a:t>Bookings </a:t>
            </a:r>
            <a:r>
              <a:rPr lang="en-US" sz="1400" i="1" dirty="0"/>
              <a:t>are for stays </a:t>
            </a:r>
            <a:r>
              <a:rPr lang="en-US" sz="1400" b="1" i="1" dirty="0"/>
              <a:t>less than 2 days.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400" b="1" i="1" dirty="0"/>
              <a:t>85% </a:t>
            </a:r>
            <a:r>
              <a:rPr lang="en-US" sz="1400" i="1" dirty="0"/>
              <a:t>of the </a:t>
            </a:r>
            <a:r>
              <a:rPr lang="en-US" sz="1400" b="1" i="1" dirty="0"/>
              <a:t>Bookings </a:t>
            </a:r>
            <a:r>
              <a:rPr lang="en-US" sz="1400" i="1" dirty="0"/>
              <a:t>are in the summer months of </a:t>
            </a:r>
            <a:r>
              <a:rPr lang="en-US" sz="1400" b="1" i="1" dirty="0"/>
              <a:t>May, June &amp; July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527B1B3A-4567-4AE9-A7C9-FA9D5A1F3929}"/>
              </a:ext>
            </a:extLst>
          </p:cNvPr>
          <p:cNvSpPr/>
          <p:nvPr/>
        </p:nvSpPr>
        <p:spPr>
          <a:xfrm>
            <a:off x="4003163" y="1977509"/>
            <a:ext cx="3576073" cy="369332"/>
          </a:xfrm>
          <a:prstGeom prst="roundRect">
            <a:avLst>
              <a:gd name="adj" fmla="val 50000"/>
            </a:avLst>
          </a:prstGeom>
          <a:solidFill>
            <a:srgbClr val="CE295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Other Preferences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922831E1-31DF-4125-9BCB-8937CAE543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5940" y="1120295"/>
            <a:ext cx="385764" cy="3857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Title 127">
            <a:extLst>
              <a:ext uri="{FF2B5EF4-FFF2-40B4-BE49-F238E27FC236}">
                <a16:creationId xmlns:a16="http://schemas.microsoft.com/office/drawing/2014/main" id="{212B4947-E6CD-467B-AF72-9BC942B53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3619"/>
            <a:ext cx="10515600" cy="498598"/>
          </a:xfrm>
        </p:spPr>
        <p:txBody>
          <a:bodyPr/>
          <a:lstStyle/>
          <a:p>
            <a:r>
              <a:rPr lang="en-US" dirty="0"/>
              <a:t>Key Findings – </a:t>
            </a:r>
            <a:r>
              <a:rPr lang="en-US" i="1" dirty="0"/>
              <a:t>Other Preferences</a:t>
            </a:r>
          </a:p>
        </p:txBody>
      </p:sp>
      <p:sp>
        <p:nvSpPr>
          <p:cNvPr id="130" name="Slide Number Placeholder 129">
            <a:extLst>
              <a:ext uri="{FF2B5EF4-FFF2-40B4-BE49-F238E27FC236}">
                <a16:creationId xmlns:a16="http://schemas.microsoft.com/office/drawing/2014/main" id="{6B37FA8E-54BF-4AF0-BF0C-916033E8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7650" y="609353"/>
            <a:ext cx="419100" cy="365125"/>
          </a:xfrm>
        </p:spPr>
        <p:txBody>
          <a:bodyPr/>
          <a:lstStyle/>
          <a:p>
            <a:fld id="{0FD50806-BABF-4915-9689-3B9956D1C75C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50" name="Picture 6" descr="Airbnb Logo PNG Transparent &amp;amp; SVG Vector - Freebie Supply">
            <a:extLst>
              <a:ext uri="{FF2B5EF4-FFF2-40B4-BE49-F238E27FC236}">
                <a16:creationId xmlns:a16="http://schemas.microsoft.com/office/drawing/2014/main" id="{64928418-2DE9-4911-91F5-CD08DE84B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9" y="163407"/>
            <a:ext cx="1066798" cy="80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9D5F469-C5C2-49EF-8987-7C10E6EF9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22" y="2613495"/>
            <a:ext cx="4662382" cy="38380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5AD4E3-BC2E-440F-9A43-A4416F416F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322" y="5824253"/>
            <a:ext cx="1419423" cy="5906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014AE9-4818-4064-89C8-208514BF58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7800" y="2924175"/>
            <a:ext cx="6463170" cy="332447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6223A2E-E8B8-4F6C-A890-B5A97D89C630}"/>
              </a:ext>
            </a:extLst>
          </p:cNvPr>
          <p:cNvSpPr txBox="1"/>
          <p:nvPr/>
        </p:nvSpPr>
        <p:spPr>
          <a:xfrm>
            <a:off x="1373848" y="2512961"/>
            <a:ext cx="25813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Preference for Minimum Night </a:t>
            </a:r>
            <a:endParaRPr lang="en-US" sz="12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FCCB47-5445-4F19-ABED-0709181B687C}"/>
              </a:ext>
            </a:extLst>
          </p:cNvPr>
          <p:cNvSpPr txBox="1"/>
          <p:nvPr/>
        </p:nvSpPr>
        <p:spPr>
          <a:xfrm>
            <a:off x="7198720" y="2509018"/>
            <a:ext cx="25813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Month-wise Booking Preference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490943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000000"/>
      </a:dk1>
      <a:lt1>
        <a:srgbClr val="FFFFFF"/>
      </a:lt1>
      <a:dk2>
        <a:srgbClr val="000073"/>
      </a:dk2>
      <a:lt2>
        <a:srgbClr val="FFE6E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563C1"/>
      </a:hlink>
      <a:folHlink>
        <a:srgbClr val="954F72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66676778_Dashboard, from 24Slides_SL_V1.pptx" id="{295C4539-006B-481B-BB49-AA6696014542}" vid="{08D33979-AB7E-4584-851D-4053B37BB971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1B0ABC2-BF39-4F70-A7AD-9DFBD1D272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61A1251-DA89-493A-8204-679220DD13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EC375F-F377-4CDC-ADF0-CC8811D177D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{4D858651-4412-4787-B23A-C9ADDFF5F4BE}tf66676778_win32</Template>
  <TotalTime>407</TotalTime>
  <Words>702</Words>
  <Application>Microsoft Office PowerPoint</Application>
  <PresentationFormat>Widescreen</PresentationFormat>
  <Paragraphs>100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Century Gothic</vt:lpstr>
      <vt:lpstr>Segoe UI Light</vt:lpstr>
      <vt:lpstr>Wingdings</vt:lpstr>
      <vt:lpstr>Wingdings 2</vt:lpstr>
      <vt:lpstr>Office Theme</vt:lpstr>
      <vt:lpstr>1_Office Theme</vt:lpstr>
      <vt:lpstr>Slide 1</vt:lpstr>
      <vt:lpstr>Agenda </vt:lpstr>
      <vt:lpstr>OBJECTIVE </vt:lpstr>
      <vt:lpstr>Post Pandemic Travel Trends - Airbnb Survey Findings</vt:lpstr>
      <vt:lpstr>Key Findings - Neighborhoods</vt:lpstr>
      <vt:lpstr>Recommendation</vt:lpstr>
      <vt:lpstr>Key Findings – Room Types</vt:lpstr>
      <vt:lpstr>Recommendation</vt:lpstr>
      <vt:lpstr>Key Findings – Other Preferences</vt:lpstr>
      <vt:lpstr>Recommendation</vt:lpstr>
      <vt:lpstr>Surprising Insights </vt:lpstr>
      <vt:lpstr>Slide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Darshan Lama</dc:creator>
  <cp:lastModifiedBy>Darshan Lama</cp:lastModifiedBy>
  <cp:revision>1</cp:revision>
  <dcterms:created xsi:type="dcterms:W3CDTF">2021-11-01T11:02:04Z</dcterms:created>
  <dcterms:modified xsi:type="dcterms:W3CDTF">2021-11-01T18:21:06Z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