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9" r:id="rId12"/>
    <p:sldId id="270" r:id="rId13"/>
    <p:sldId id="271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1F88-C10B-824E-AB28-AA703198280A}" type="datetimeFigureOut">
              <a:rPr lang="en-US" smtClean="0"/>
              <a:t>24/03/2015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2A83-A3D3-B144-ADD0-53B77B8F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Lending </a:t>
            </a:r>
            <a:r>
              <a:rPr lang="en-US" dirty="0" smtClean="0"/>
              <a:t>Club Predictive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err="1" smtClean="0"/>
              <a:t>Darshan</a:t>
            </a:r>
            <a:r>
              <a:rPr lang="en-US" dirty="0" smtClean="0"/>
              <a:t> Singh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4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Performance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43960"/>
          </a:xfrm>
        </p:spPr>
        <p:txBody>
          <a:bodyPr>
            <a:normAutofit/>
          </a:bodyPr>
          <a:lstStyle/>
          <a:p>
            <a:r>
              <a:rPr lang="en-US" dirty="0"/>
              <a:t>ROC Curve.</a:t>
            </a:r>
          </a:p>
          <a:p>
            <a:r>
              <a:rPr lang="en-US" dirty="0" smtClean="0"/>
              <a:t>Use </a:t>
            </a:r>
            <a:r>
              <a:rPr lang="en-US" dirty="0"/>
              <a:t>AUC.</a:t>
            </a:r>
          </a:p>
          <a:p>
            <a:r>
              <a:rPr lang="en-US" dirty="0"/>
              <a:t>Check the recall of the Creditworthy and Uncreditworthy classes.</a:t>
            </a:r>
          </a:p>
          <a:p>
            <a:r>
              <a:rPr lang="en-US" dirty="0" err="1"/>
              <a:t>Gini</a:t>
            </a:r>
            <a:r>
              <a:rPr lang="en-US" dirty="0"/>
              <a:t> </a:t>
            </a:r>
            <a:r>
              <a:rPr lang="en-US" dirty="0" smtClean="0"/>
              <a:t>coefficient and </a:t>
            </a:r>
            <a:r>
              <a:rPr lang="en-US" dirty="0"/>
              <a:t>KS scores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46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only Logistic regression on all the data after transforming some of the columns </a:t>
            </a:r>
          </a:p>
          <a:p>
            <a:r>
              <a:rPr lang="en-US" dirty="0"/>
              <a:t>Got an AUC around 0.70 -0.72 on validation set.</a:t>
            </a:r>
          </a:p>
          <a:p>
            <a:r>
              <a:rPr lang="en-US" dirty="0"/>
              <a:t>Got less AUC for test set.</a:t>
            </a:r>
          </a:p>
          <a:p>
            <a:r>
              <a:rPr lang="en-US" dirty="0"/>
              <a:t>RF provided the best AUC for both test and the validation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Recall and Accuracy were above 64% which is standard for this data.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72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ROC Curve</a:t>
            </a:r>
            <a:endParaRPr lang="en-US" dirty="0"/>
          </a:p>
        </p:txBody>
      </p:sp>
      <p:pic>
        <p:nvPicPr>
          <p:cNvPr id="4" name="Content Placeholder 3" descr="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b="15627"/>
          <a:stretch>
            <a:fillRect/>
          </a:stretch>
        </p:blipFill>
        <p:spPr>
          <a:xfrm>
            <a:off x="457200" y="1417638"/>
            <a:ext cx="7924800" cy="4637722"/>
          </a:xfrm>
        </p:spPr>
      </p:pic>
    </p:spTree>
    <p:extLst>
      <p:ext uri="{BB962C8B-B14F-4D97-AF65-F5344CB8AC3E}">
        <p14:creationId xmlns:p14="http://schemas.microsoft.com/office/powerpoint/2010/main" val="215702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Summaries</a:t>
            </a:r>
            <a:endParaRPr lang="en-US" dirty="0"/>
          </a:p>
        </p:txBody>
      </p:sp>
      <p:pic>
        <p:nvPicPr>
          <p:cNvPr id="5" name="Content Placeholder 4" descr="Screen Shot 2015-03-23 at 12.59.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870" b="-40870"/>
          <a:stretch>
            <a:fillRect/>
          </a:stretch>
        </p:blipFill>
        <p:spPr>
          <a:xfrm>
            <a:off x="71438" y="1600200"/>
            <a:ext cx="8828087" cy="4525963"/>
          </a:xfrm>
        </p:spPr>
      </p:pic>
    </p:spTree>
    <p:extLst>
      <p:ext uri="{BB962C8B-B14F-4D97-AF65-F5344CB8AC3E}">
        <p14:creationId xmlns:p14="http://schemas.microsoft.com/office/powerpoint/2010/main" val="135094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did not show any sort of patterns as RF and DT did not provide any info.</a:t>
            </a:r>
          </a:p>
          <a:p>
            <a:r>
              <a:rPr lang="en-US" dirty="0" smtClean="0"/>
              <a:t>Graphs showed little pattern as well.</a:t>
            </a:r>
          </a:p>
          <a:p>
            <a:r>
              <a:rPr lang="en-US" dirty="0" smtClean="0"/>
              <a:t>Need more analysis of data from business point of view to make sure that we are not missing any data which could be useful for patterns.</a:t>
            </a:r>
          </a:p>
          <a:p>
            <a:r>
              <a:rPr lang="en-US" dirty="0" smtClean="0"/>
              <a:t>Need to play on adding some new fields based on the business knowledge.</a:t>
            </a:r>
          </a:p>
          <a:p>
            <a:r>
              <a:rPr lang="en-US" dirty="0" smtClean="0"/>
              <a:t>Analyze the data especially where with similar data the row is marked as uncreditworthy and creditworthy.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2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GB" dirty="0" smtClean="0"/>
              <a:t>Use cost Matrix</a:t>
            </a:r>
            <a:endParaRPr lang="en-GB" dirty="0"/>
          </a:p>
          <a:p>
            <a:pPr lvl="0"/>
            <a:r>
              <a:rPr lang="en-GB" dirty="0" smtClean="0"/>
              <a:t>Use other interaction terms.</a:t>
            </a:r>
            <a:endParaRPr lang="en-GB" dirty="0"/>
          </a:p>
          <a:p>
            <a:pPr lvl="0"/>
            <a:r>
              <a:rPr lang="en-GB" dirty="0" smtClean="0"/>
              <a:t>Brute force method</a:t>
            </a:r>
            <a:endParaRPr lang="en-GB" dirty="0"/>
          </a:p>
          <a:p>
            <a:pPr lvl="0"/>
            <a:r>
              <a:rPr lang="en-GB" dirty="0" smtClean="0"/>
              <a:t>Use say SVM , KNN etc.</a:t>
            </a:r>
            <a:endParaRPr lang="en-GB" dirty="0"/>
          </a:p>
          <a:p>
            <a:pPr lvl="0"/>
            <a:r>
              <a:rPr lang="en-GB" dirty="0" smtClean="0"/>
              <a:t>Different method to tackle the class imbalance problem.</a:t>
            </a:r>
          </a:p>
          <a:p>
            <a:pPr lvl="0"/>
            <a:r>
              <a:rPr lang="en-GB" dirty="0" smtClean="0"/>
              <a:t>Add extra columns say summary statistics</a:t>
            </a:r>
          </a:p>
          <a:p>
            <a:pPr lvl="0"/>
            <a:r>
              <a:rPr lang="en-GB" dirty="0" smtClean="0"/>
              <a:t>Add extra columns using KNN</a:t>
            </a:r>
            <a:endParaRPr lang="en-GB" dirty="0"/>
          </a:p>
          <a:p>
            <a:pPr lvl="0"/>
            <a:r>
              <a:rPr lang="en-GB" dirty="0" smtClean="0"/>
              <a:t>Play with parameters of LR and RF further. Use only validation set for this. Do not touch test data for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2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17800"/>
          </a:xfrm>
        </p:spPr>
        <p:txBody>
          <a:bodyPr/>
          <a:lstStyle/>
          <a:p>
            <a:r>
              <a:rPr lang="en-US" dirty="0" smtClean="0"/>
              <a:t>Find the credit worthiness of the people	</a:t>
            </a:r>
          </a:p>
          <a:p>
            <a:r>
              <a:rPr lang="en-US" dirty="0" smtClean="0"/>
              <a:t>Past data is given for around 24K.</a:t>
            </a:r>
          </a:p>
          <a:p>
            <a:r>
              <a:rPr lang="en-US" dirty="0" smtClean="0"/>
              <a:t>84% Credit worthiness and remaining non </a:t>
            </a:r>
            <a:r>
              <a:rPr lang="en-US" dirty="0" smtClean="0"/>
              <a:t>creditworthiness.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572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Predictive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random guess model will either give all the users as creditworthiness or un-creditworthiness.</a:t>
            </a:r>
          </a:p>
          <a:p>
            <a:r>
              <a:rPr lang="en-US" dirty="0" smtClean="0"/>
              <a:t>This could cause severe business loss either due to frauds or with no customers.</a:t>
            </a:r>
          </a:p>
          <a:p>
            <a:r>
              <a:rPr lang="en-US" dirty="0" smtClean="0"/>
              <a:t>Predictive </a:t>
            </a:r>
            <a:r>
              <a:rPr lang="en-US" dirty="0" smtClean="0"/>
              <a:t>model tries to balance between actual user with default and users with no defaults.</a:t>
            </a:r>
          </a:p>
          <a:p>
            <a:r>
              <a:rPr lang="en-US" dirty="0"/>
              <a:t>This will reduce the exposure to risk but at the same time will not lose the creditworthy users.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8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some missing data</a:t>
            </a:r>
          </a:p>
          <a:p>
            <a:r>
              <a:rPr lang="en-US" dirty="0"/>
              <a:t>There were no collinearity among the data </a:t>
            </a:r>
          </a:p>
          <a:p>
            <a:r>
              <a:rPr lang="en-US" dirty="0"/>
              <a:t>There was correlation between no of credit lines and Total number of credit lines.</a:t>
            </a:r>
          </a:p>
          <a:p>
            <a:r>
              <a:rPr lang="en-US" dirty="0"/>
              <a:t>Some of the factor columns has very few cases which could cause issue in splitting and modeling as well as could cause false patterns.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01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data Graphs</a:t>
            </a:r>
            <a:endParaRPr lang="en-US" dirty="0"/>
          </a:p>
        </p:txBody>
      </p:sp>
      <p:pic>
        <p:nvPicPr>
          <p:cNvPr id="7" name="Content Placeholder 6" descr="IRI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0" b="13350"/>
          <a:stretch>
            <a:fillRect/>
          </a:stretch>
        </p:blipFill>
        <p:spPr>
          <a:xfrm>
            <a:off x="457200" y="1600200"/>
            <a:ext cx="3537774" cy="1945639"/>
          </a:xfrm>
        </p:spPr>
      </p:pic>
      <p:pic>
        <p:nvPicPr>
          <p:cNvPr id="8" name="Picture 7" descr="LoanAmou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74" y="1600201"/>
            <a:ext cx="3726626" cy="1945638"/>
          </a:xfrm>
          <a:prstGeom prst="rect">
            <a:avLst/>
          </a:prstGeom>
        </p:spPr>
      </p:pic>
      <p:pic>
        <p:nvPicPr>
          <p:cNvPr id="9" name="Picture 8" descr="LoanTe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0"/>
            <a:ext cx="3537774" cy="2671572"/>
          </a:xfrm>
          <a:prstGeom prst="rect">
            <a:avLst/>
          </a:prstGeom>
        </p:spPr>
      </p:pic>
      <p:pic>
        <p:nvPicPr>
          <p:cNvPr id="11" name="Picture 10" descr="Fic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74" y="3596132"/>
            <a:ext cx="4226560" cy="2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1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Can be deceiving</a:t>
            </a:r>
            <a:endParaRPr lang="en-US" dirty="0"/>
          </a:p>
        </p:txBody>
      </p:sp>
      <p:pic>
        <p:nvPicPr>
          <p:cNvPr id="4" name="Content Placeholder 3" descr="HomeOwnershi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b="15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364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Terms</a:t>
            </a:r>
            <a:endParaRPr lang="en-US" dirty="0"/>
          </a:p>
        </p:txBody>
      </p:sp>
      <p:pic>
        <p:nvPicPr>
          <p:cNvPr id="4" name="Content Placeholder 3" descr="L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b="15627"/>
          <a:stretch>
            <a:fillRect/>
          </a:stretch>
        </p:blipFill>
        <p:spPr>
          <a:xfrm>
            <a:off x="457200" y="1600201"/>
            <a:ext cx="3799840" cy="2089766"/>
          </a:xfrm>
        </p:spPr>
      </p:pic>
      <p:pic>
        <p:nvPicPr>
          <p:cNvPr id="5" name="Picture 4" descr="LTA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1600201"/>
            <a:ext cx="5273040" cy="2089766"/>
          </a:xfrm>
          <a:prstGeom prst="rect">
            <a:avLst/>
          </a:prstGeom>
        </p:spPr>
      </p:pic>
      <p:pic>
        <p:nvPicPr>
          <p:cNvPr id="6" name="Picture 5" descr="LTL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94767"/>
            <a:ext cx="3230880" cy="2062480"/>
          </a:xfrm>
          <a:prstGeom prst="rect">
            <a:avLst/>
          </a:prstGeom>
        </p:spPr>
      </p:pic>
      <p:pic>
        <p:nvPicPr>
          <p:cNvPr id="7" name="Picture 6" descr="L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3689967"/>
            <a:ext cx="4673600" cy="24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2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</a:t>
            </a:r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Graphs </a:t>
            </a:r>
            <a:r>
              <a:rPr lang="en-US" dirty="0"/>
              <a:t>did not show significant patterns.</a:t>
            </a:r>
          </a:p>
          <a:p>
            <a:r>
              <a:rPr lang="en-US" dirty="0"/>
              <a:t>The density graph for continuous data did not show any significant difference in 2 classes.</a:t>
            </a:r>
          </a:p>
          <a:p>
            <a:r>
              <a:rPr lang="en-US" dirty="0"/>
              <a:t>In some cases, the patterns were great but the number of cases were less than 10.</a:t>
            </a:r>
          </a:p>
          <a:p>
            <a:r>
              <a:rPr lang="en-US" dirty="0"/>
              <a:t>Usually the same pattern is shown by different features for same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class imbalance as the uncreditworthy has just around 15-16% data whereas creditworthy has rest of the data.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16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Decision Tree algorithms to see the individual column importance as well as a pair of columns.</a:t>
            </a:r>
          </a:p>
          <a:p>
            <a:r>
              <a:rPr lang="en-US" dirty="0" smtClean="0"/>
              <a:t>No columns were providing gain of even 0.01.</a:t>
            </a:r>
          </a:p>
          <a:p>
            <a:r>
              <a:rPr lang="en-US" dirty="0" smtClean="0"/>
              <a:t>Random forest same results but ran on all the columns to see their significance rankings.</a:t>
            </a:r>
          </a:p>
          <a:p>
            <a:r>
              <a:rPr lang="en-US" dirty="0" smtClean="0"/>
              <a:t>Used chi square test to see independence of columns </a:t>
            </a:r>
            <a:r>
              <a:rPr lang="en-US" dirty="0" err="1" smtClean="0"/>
              <a:t>w.r.t</a:t>
            </a:r>
            <a:r>
              <a:rPr lang="en-US" dirty="0" smtClean="0"/>
              <a:t>. Class column.</a:t>
            </a:r>
          </a:p>
          <a:p>
            <a:r>
              <a:rPr lang="en-US" dirty="0" smtClean="0"/>
              <a:t>Used Logistic regression for importance of </a:t>
            </a:r>
            <a:r>
              <a:rPr lang="en-US" dirty="0" smtClean="0"/>
              <a:t>features for single as well as interaction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550</Words>
  <Application>Microsoft Macintosh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Lending Club Predictive Model By Darshan Singh</vt:lpstr>
      <vt:lpstr>About Task</vt:lpstr>
      <vt:lpstr>Why Predictive Modeling?</vt:lpstr>
      <vt:lpstr>Exploratory Analysis</vt:lpstr>
      <vt:lpstr>Real world data Graphs</vt:lpstr>
      <vt:lpstr>Graphs Can be deceiving</vt:lpstr>
      <vt:lpstr>Interaction Terms</vt:lpstr>
      <vt:lpstr>Exploratory Analysis Summary</vt:lpstr>
      <vt:lpstr>Feature Selection</vt:lpstr>
      <vt:lpstr>Model Performance criteria</vt:lpstr>
      <vt:lpstr>Modeling</vt:lpstr>
      <vt:lpstr>Modeling ROC Curve</vt:lpstr>
      <vt:lpstr>Model Summaries</vt:lpstr>
      <vt:lpstr>Final comments</vt:lpstr>
      <vt:lpstr>Further Analysis</vt:lpstr>
      <vt:lpstr>Q &amp; A</vt:lpstr>
    </vt:vector>
  </TitlesOfParts>
  <Company>Goldsmiths University of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Predictive Model</dc:title>
  <dc:creator>Media &amp; Communications Department</dc:creator>
  <cp:lastModifiedBy>Media &amp; Communications Department</cp:lastModifiedBy>
  <cp:revision>15</cp:revision>
  <dcterms:created xsi:type="dcterms:W3CDTF">2015-02-28T12:59:34Z</dcterms:created>
  <dcterms:modified xsi:type="dcterms:W3CDTF">2015-03-24T08:20:00Z</dcterms:modified>
</cp:coreProperties>
</file>