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3"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8" d="100"/>
          <a:sy n="68" d="100"/>
        </p:scale>
        <p:origin x="-798" y="-21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128474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ijraset.com/best-journal/health-care-chatbot-87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ijraset.com/best-journal/nora-healthcare-voice-based-chatbot" TargetMode="External"/><Relationship Id="rId4" Type="http://schemas.openxmlformats.org/officeDocument/2006/relationships/hyperlink" Target="https://doi.org/10.22214/ijraset.2024.5793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dirty="0" smtClean="0">
                <a:solidFill>
                  <a:schemeClr val="tx1"/>
                </a:solidFill>
                <a:latin typeface="Cambria" panose="02040503050406030204" pitchFamily="18" charset="0"/>
                <a:ea typeface="Cambria" panose="02040503050406030204" pitchFamily="18" charset="0"/>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CST-G17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 xmlns:p14="http://schemas.microsoft.com/office/powerpoint/2010/main" val="886409593"/>
              </p:ext>
            </p:extLst>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20211CST0117</a:t>
                      </a:r>
                    </a:p>
                    <a:p>
                      <a:pPr marL="0" marR="0" lvl="0" indent="0" algn="ctr" rtl="0">
                        <a:spcBef>
                          <a:spcPts val="0"/>
                        </a:spcBef>
                        <a:spcAft>
                          <a:spcPts val="0"/>
                        </a:spcAft>
                        <a:buFont typeface="+mj-lt"/>
                        <a:buNone/>
                      </a:pPr>
                      <a:r>
                        <a:rPr lang="en-US" sz="1800" u="none" strike="noStrike" cap="none" dirty="0" smtClean="0"/>
                        <a:t>20211CST0121</a:t>
                      </a:r>
                    </a:p>
                    <a:p>
                      <a:pPr marL="0" marR="0" lvl="0" indent="0" algn="ctr" rtl="0">
                        <a:spcBef>
                          <a:spcPts val="0"/>
                        </a:spcBef>
                        <a:spcAft>
                          <a:spcPts val="0"/>
                        </a:spcAft>
                        <a:buFont typeface="+mj-lt"/>
                        <a:buNone/>
                      </a:pPr>
                      <a:r>
                        <a:rPr lang="en-US" sz="1800" u="none" strike="noStrike" cap="none" dirty="0" smtClean="0"/>
                        <a:t>20211CST0100</a:t>
                      </a:r>
                    </a:p>
                    <a:p>
                      <a:pPr marL="0" marR="0" lvl="0" indent="0" algn="ctr" rtl="0">
                        <a:spcBef>
                          <a:spcPts val="0"/>
                        </a:spcBef>
                        <a:spcAft>
                          <a:spcPts val="0"/>
                        </a:spcAft>
                        <a:buFont typeface="+mj-lt"/>
                        <a:buNone/>
                      </a:pPr>
                      <a:r>
                        <a:rPr lang="en-US" sz="1800" u="none" strike="noStrike" cap="none" dirty="0" smtClean="0"/>
                        <a:t>20211CST0118</a:t>
                      </a:r>
                    </a:p>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smtClean="0"/>
                        <a:t>Chandana</a:t>
                      </a:r>
                      <a:r>
                        <a:rPr lang="en-US" sz="1800" u="none" strike="noStrike" cap="none" baseline="0" dirty="0" smtClean="0"/>
                        <a:t> R</a:t>
                      </a:r>
                    </a:p>
                    <a:p>
                      <a:pPr marL="0" marR="0" lvl="0" indent="0" algn="ctr" rtl="0">
                        <a:spcBef>
                          <a:spcPts val="0"/>
                        </a:spcBef>
                        <a:spcAft>
                          <a:spcPts val="0"/>
                        </a:spcAft>
                        <a:buNone/>
                      </a:pPr>
                      <a:r>
                        <a:rPr lang="en-US" sz="1800" u="none" strike="noStrike" cap="none" baseline="0" dirty="0" err="1" smtClean="0"/>
                        <a:t>Darshan</a:t>
                      </a:r>
                      <a:r>
                        <a:rPr lang="en-US" sz="1800" u="none" strike="noStrike" cap="none" baseline="0" dirty="0" smtClean="0"/>
                        <a:t> S </a:t>
                      </a:r>
                    </a:p>
                    <a:p>
                      <a:pPr marL="0" marR="0" lvl="0" indent="0" algn="ctr" rtl="0">
                        <a:spcBef>
                          <a:spcPts val="0"/>
                        </a:spcBef>
                        <a:spcAft>
                          <a:spcPts val="0"/>
                        </a:spcAft>
                        <a:buNone/>
                      </a:pPr>
                      <a:r>
                        <a:rPr lang="en-US" sz="1800" u="none" strike="noStrike" cap="none" baseline="0" dirty="0" err="1" smtClean="0"/>
                        <a:t>Ashwini</a:t>
                      </a:r>
                      <a:r>
                        <a:rPr lang="en-US" sz="1800" u="none" strike="noStrike" cap="none" baseline="0" dirty="0" smtClean="0"/>
                        <a:t> </a:t>
                      </a:r>
                      <a:r>
                        <a:rPr lang="en-US" sz="1800" u="none" strike="noStrike" cap="none" baseline="0" dirty="0" err="1" smtClean="0"/>
                        <a:t>Bhardhi</a:t>
                      </a:r>
                      <a:endParaRPr lang="en-US" sz="1800" u="none" strike="noStrike" cap="none" baseline="0" dirty="0" smtClean="0"/>
                    </a:p>
                    <a:p>
                      <a:pPr marL="0" marR="0" lvl="0" indent="0" algn="ctr" rtl="0">
                        <a:spcBef>
                          <a:spcPts val="0"/>
                        </a:spcBef>
                        <a:spcAft>
                          <a:spcPts val="0"/>
                        </a:spcAft>
                        <a:buNone/>
                      </a:pPr>
                      <a:r>
                        <a:rPr lang="en-US" sz="1800" u="none" strike="noStrike" cap="none" baseline="0" dirty="0" err="1" smtClean="0"/>
                        <a:t>Shreyas</a:t>
                      </a:r>
                      <a:r>
                        <a:rPr lang="en-US" sz="1800" u="none" strike="noStrike" cap="none" baseline="0" dirty="0" smtClean="0"/>
                        <a:t> R N </a:t>
                      </a:r>
                    </a:p>
                    <a:p>
                      <a:pPr marL="0" marR="0" lvl="0" indent="0" algn="ctr" rtl="0">
                        <a:spcBef>
                          <a:spcPts val="0"/>
                        </a:spcBef>
                        <a:spcAft>
                          <a:spcPts val="0"/>
                        </a:spcAft>
                        <a:buNone/>
                      </a:pPr>
                      <a:endParaRPr lang="en-US" sz="1800" u="none" strike="noStrike" cap="none" dirty="0" smtClean="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Dr.Chandrasekar</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Vadivelraju</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PIP 2001 (CAPSTONE PROJECT)</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HoD</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Sira</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Banu</a:t>
            </a:r>
            <a:endParaRPr lang="en-US" sz="2000" b="1" dirty="0" smtClean="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Manjula</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a:t>
            </a:r>
            <a:r>
              <a:rPr lang="en-US" dirty="0">
                <a:latin typeface="Cambria" panose="02040503050406030204" pitchFamily="18" charset="0"/>
                <a:ea typeface="Cambria" panose="02040503050406030204" pitchFamily="18" charset="0"/>
              </a:rPr>
              <a:t>Statement</a:t>
            </a: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a:t>
            </a:r>
            <a:r>
              <a:rPr lang="en-GB" dirty="0" smtClean="0">
                <a:latin typeface="Cambria" panose="02040503050406030204" pitchFamily="18" charset="0"/>
                <a:ea typeface="Cambria" panose="02040503050406030204" pitchFamily="18" charset="0"/>
              </a:rPr>
              <a:t>: PSCS-224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smtClean="0">
                <a:latin typeface="Cambria" panose="02040503050406030204" pitchFamily="18" charset="0"/>
                <a:ea typeface="Cambria" panose="02040503050406030204" pitchFamily="18" charset="0"/>
              </a:rPr>
              <a:t>Organization: </a:t>
            </a:r>
            <a:r>
              <a:rPr lang="en-US" dirty="0" smtClean="0">
                <a:latin typeface="Cambria" pitchFamily="18" charset="0"/>
                <a:ea typeface="Cambria" pitchFamily="18" charset="0"/>
              </a:rPr>
              <a:t>KG Info Systems </a:t>
            </a:r>
            <a:r>
              <a:rPr lang="en-US" dirty="0" err="1" smtClean="0">
                <a:latin typeface="Cambria" pitchFamily="18" charset="0"/>
                <a:ea typeface="Cambria" pitchFamily="18" charset="0"/>
              </a:rPr>
              <a:t>Pvt</a:t>
            </a:r>
            <a:r>
              <a:rPr lang="en-US" dirty="0" smtClean="0">
                <a:latin typeface="Cambria" pitchFamily="18" charset="0"/>
                <a:ea typeface="Cambria" pitchFamily="18" charset="0"/>
              </a:rPr>
              <a:t> Ltd </a:t>
            </a:r>
            <a:endParaRPr lang="en-US" dirty="0" smtClean="0">
              <a:latin typeface="Cambria" pitchFamily="18" charset="0"/>
              <a:ea typeface="Cambria"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a:t>
            </a:r>
            <a:r>
              <a:rPr lang="en-US" dirty="0" smtClean="0">
                <a:latin typeface="Cambria" panose="02040503050406030204" pitchFamily="18" charset="0"/>
                <a:ea typeface="Cambria" panose="02040503050406030204" pitchFamily="18" charset="0"/>
              </a:rPr>
              <a:t>(Hardware / Software / Both</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a:t>
            </a:r>
            <a:r>
              <a:rPr lang="en-US" dirty="0" smtClean="0">
                <a:latin typeface="Cambria" pitchFamily="18" charset="0"/>
                <a:ea typeface="Cambria" pitchFamily="18" charset="0"/>
              </a:rPr>
              <a:t>Description: </a:t>
            </a:r>
            <a:r>
              <a:rPr lang="en-US" dirty="0" smtClean="0">
                <a:latin typeface="Cambria" pitchFamily="18" charset="0"/>
                <a:ea typeface="Cambria" pitchFamily="18" charset="0"/>
              </a:rPr>
              <a:t>A customer support system that is easily and readily available is essential for any customer oriented business. In general, it can be observed that people want their problems to be addressed quickly and efficiently. We would like to build an online natural language </a:t>
            </a:r>
            <a:r>
              <a:rPr lang="en-US" dirty="0" err="1" smtClean="0">
                <a:latin typeface="Cambria" pitchFamily="18" charset="0"/>
                <a:ea typeface="Cambria" pitchFamily="18" charset="0"/>
              </a:rPr>
              <a:t>chatbot</a:t>
            </a:r>
            <a:r>
              <a:rPr lang="en-US" dirty="0" smtClean="0">
                <a:latin typeface="Cambria" pitchFamily="18" charset="0"/>
                <a:ea typeface="Cambria" pitchFamily="18" charset="0"/>
              </a:rPr>
              <a:t> platform which would address queries put forth to it in natural </a:t>
            </a:r>
            <a:r>
              <a:rPr lang="en-US" dirty="0" smtClean="0">
                <a:latin typeface="Cambria" pitchFamily="18" charset="0"/>
                <a:ea typeface="Cambria" pitchFamily="18" charset="0"/>
              </a:rPr>
              <a:t>language.</a:t>
            </a:r>
            <a:endParaRPr lang="en-US" dirty="0" smtClean="0">
              <a:latin typeface="Cambria" pitchFamily="18" charset="0"/>
              <a:ea typeface="Cambria"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a:t>
            </a:r>
            <a:r>
              <a:rPr lang="en-US" dirty="0" smtClean="0">
                <a:latin typeface="Cambria" panose="02040503050406030204" pitchFamily="18" charset="0"/>
                <a:ea typeface="Cambria" panose="02040503050406030204" pitchFamily="18" charset="0"/>
              </a:rPr>
              <a:t>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r>
              <a:rPr lang="en-US" dirty="0" smtClean="0">
                <a:latin typeface="Cambria" panose="02040503050406030204" pitchFamily="18" charset="0"/>
                <a:ea typeface="Cambria" panose="02040503050406030204" pitchFamily="18" charset="0"/>
              </a:rPr>
              <a:t>Technology Stack Components: </a:t>
            </a:r>
            <a:endParaRPr lang="en-US" dirty="0" smtClean="0">
              <a:latin typeface="Cambria" panose="02040503050406030204" pitchFamily="18" charset="0"/>
              <a:ea typeface="Cambria" panose="02040503050406030204" pitchFamily="18" charset="0"/>
            </a:endParaRPr>
          </a:p>
          <a:p>
            <a:pPr marL="609600" lvl="0" indent="-457200" algn="just">
              <a:spcBef>
                <a:spcPts val="0"/>
              </a:spcBef>
              <a:buSzPct val="100000"/>
              <a:buNone/>
            </a:pPr>
            <a:endParaRPr lang="en-US" dirty="0" smtClean="0">
              <a:latin typeface="Cambria" panose="02040503050406030204" pitchFamily="18" charset="0"/>
              <a:ea typeface="Cambria" panose="02040503050406030204" pitchFamily="18" charset="0"/>
            </a:endParaRPr>
          </a:p>
          <a:p>
            <a:pPr marL="609600" lvl="0" indent="-457200" algn="just">
              <a:spcBef>
                <a:spcPts val="0"/>
              </a:spcBef>
              <a:buSzPct val="100000"/>
              <a:buFont typeface="+mj-lt"/>
              <a:buAutoNum type="arabicPeriod"/>
            </a:pPr>
            <a:r>
              <a:rPr lang="en-US" dirty="0" smtClean="0">
                <a:latin typeface="Cambria" panose="02040503050406030204" pitchFamily="18" charset="0"/>
                <a:ea typeface="Cambria" panose="02040503050406030204" pitchFamily="18" charset="0"/>
              </a:rPr>
              <a:t>Natural Language Processing (NLP) </a:t>
            </a:r>
            <a:r>
              <a:rPr lang="en-US" dirty="0" smtClean="0">
                <a:latin typeface="Cambria" panose="02040503050406030204" pitchFamily="18" charset="0"/>
                <a:ea typeface="Cambria" panose="02040503050406030204" pitchFamily="18" charset="0"/>
              </a:rPr>
              <a:t>Pipeline</a:t>
            </a:r>
          </a:p>
          <a:p>
            <a:pPr marL="609600" lvl="0" indent="-457200" algn="just">
              <a:spcBef>
                <a:spcPts val="0"/>
              </a:spcBef>
              <a:buSzPct val="100000"/>
              <a:buFont typeface="+mj-lt"/>
              <a:buAutoNum type="arabicPeriod"/>
            </a:pPr>
            <a:r>
              <a:rPr lang="en-US" dirty="0" smtClean="0">
                <a:latin typeface="Cambria" pitchFamily="18" charset="0"/>
                <a:ea typeface="Cambria" pitchFamily="18" charset="0"/>
              </a:rPr>
              <a:t>Machine Learning </a:t>
            </a:r>
            <a:r>
              <a:rPr lang="en-US" dirty="0" smtClean="0">
                <a:latin typeface="Cambria" pitchFamily="18" charset="0"/>
                <a:ea typeface="Cambria" pitchFamily="18" charset="0"/>
              </a:rPr>
              <a:t>Models</a:t>
            </a:r>
          </a:p>
          <a:p>
            <a:pPr marL="609600" lvl="0" indent="-457200" algn="just">
              <a:spcBef>
                <a:spcPts val="0"/>
              </a:spcBef>
              <a:buSzPct val="100000"/>
              <a:buFont typeface="+mj-lt"/>
              <a:buAutoNum type="arabicPeriod"/>
            </a:pPr>
            <a:r>
              <a:rPr lang="en-US" dirty="0" smtClean="0">
                <a:latin typeface="Cambria" pitchFamily="18" charset="0"/>
                <a:ea typeface="Cambria" pitchFamily="18" charset="0"/>
              </a:rPr>
              <a:t>Training </a:t>
            </a:r>
            <a:r>
              <a:rPr lang="en-US" dirty="0" smtClean="0">
                <a:latin typeface="Cambria" pitchFamily="18" charset="0"/>
                <a:ea typeface="Cambria" pitchFamily="18" charset="0"/>
              </a:rPr>
              <a:t>Data</a:t>
            </a:r>
          </a:p>
          <a:p>
            <a:pPr marL="609600" lvl="0" indent="-457200" algn="just">
              <a:spcBef>
                <a:spcPts val="0"/>
              </a:spcBef>
              <a:buSzPct val="100000"/>
              <a:buFont typeface="+mj-lt"/>
              <a:buAutoNum type="arabicPeriod"/>
            </a:pPr>
            <a:r>
              <a:rPr lang="en-US" dirty="0" smtClean="0">
                <a:latin typeface="Cambria" pitchFamily="18" charset="0"/>
                <a:ea typeface="Cambria" pitchFamily="18" charset="0"/>
              </a:rPr>
              <a:t>Development Frameworks and </a:t>
            </a:r>
            <a:r>
              <a:rPr lang="en-US" dirty="0" smtClean="0">
                <a:latin typeface="Cambria" pitchFamily="18" charset="0"/>
                <a:ea typeface="Cambria" pitchFamily="18" charset="0"/>
              </a:rPr>
              <a:t>Tools</a:t>
            </a:r>
          </a:p>
          <a:p>
            <a:pPr marL="609600" lvl="0" indent="-457200" algn="just">
              <a:spcBef>
                <a:spcPts val="0"/>
              </a:spcBef>
              <a:buSzPct val="100000"/>
              <a:buFont typeface="+mj-lt"/>
              <a:buAutoNum type="arabicPeriod"/>
            </a:pPr>
            <a:r>
              <a:rPr lang="en-US" dirty="0" smtClean="0">
                <a:latin typeface="Cambria" pitchFamily="18" charset="0"/>
                <a:ea typeface="Cambria" pitchFamily="18" charset="0"/>
              </a:rPr>
              <a:t>User Interface (UI) and </a:t>
            </a:r>
            <a:r>
              <a:rPr lang="en-US" dirty="0" smtClean="0">
                <a:latin typeface="Cambria" pitchFamily="18" charset="0"/>
                <a:ea typeface="Cambria" pitchFamily="18" charset="0"/>
              </a:rPr>
              <a:t>Experience</a:t>
            </a:r>
          </a:p>
          <a:p>
            <a:pPr marL="609600" lvl="0" indent="-457200" algn="just">
              <a:spcBef>
                <a:spcPts val="0"/>
              </a:spcBef>
              <a:buSzPct val="100000"/>
              <a:buFont typeface="+mj-lt"/>
              <a:buAutoNum type="arabicPeriod"/>
            </a:pPr>
            <a:r>
              <a:rPr lang="en-US" dirty="0" smtClean="0">
                <a:latin typeface="Cambria" pitchFamily="18" charset="0"/>
                <a:ea typeface="Cambria" pitchFamily="18" charset="0"/>
              </a:rPr>
              <a:t>Monitoring and Analytics</a:t>
            </a:r>
            <a:endParaRPr lang="en-US"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Software </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Requirements: </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dirty="0" smtClean="0">
                <a:latin typeface="Cambria" pitchFamily="18" charset="0"/>
                <a:ea typeface="Cambria" pitchFamily="18" charset="0"/>
              </a:rPr>
              <a:t>Frontend: Flask, JavaScript</a:t>
            </a:r>
            <a:r>
              <a:rPr lang="en-US" dirty="0" smtClean="0">
                <a:latin typeface="Cambria" pitchFamily="18" charset="0"/>
                <a:ea typeface="Cambria" pitchFamily="18" charset="0"/>
              </a:rPr>
              <a:t>, HTML, CSS, Bootstrap, </a:t>
            </a:r>
            <a:r>
              <a:rPr lang="en-US" dirty="0" err="1" smtClean="0">
                <a:latin typeface="Cambria" pitchFamily="18" charset="0"/>
                <a:ea typeface="Cambria" pitchFamily="18" charset="0"/>
              </a:rPr>
              <a:t>jQuery</a:t>
            </a:r>
            <a:r>
              <a:rPr lang="en-US" dirty="0" smtClean="0">
                <a:latin typeface="Cambria" pitchFamily="18" charset="0"/>
                <a:ea typeface="Cambria" pitchFamily="18" charset="0"/>
              </a:rPr>
              <a:t>, Web Speech API, Google Cloud text to speech, </a:t>
            </a:r>
            <a:r>
              <a:rPr lang="en-US" dirty="0" err="1" smtClean="0">
                <a:latin typeface="Cambria" pitchFamily="18" charset="0"/>
                <a:ea typeface="Cambria" pitchFamily="18" charset="0"/>
              </a:rPr>
              <a:t>botUI</a:t>
            </a:r>
            <a:r>
              <a:rPr lang="en-US" dirty="0" smtClean="0">
                <a:latin typeface="Cambria" pitchFamily="18" charset="0"/>
                <a:ea typeface="Cambria" pitchFamily="18" charset="0"/>
              </a:rPr>
              <a:t>. </a:t>
            </a:r>
            <a:endParaRPr lang="en-US" dirty="0" smtClean="0">
              <a:latin typeface="Cambria" pitchFamily="18" charset="0"/>
              <a:ea typeface="Cambria" pitchFamily="18" charset="0"/>
            </a:endParaRPr>
          </a:p>
          <a:p>
            <a:pPr marL="342900" lvl="0" indent="-190500" algn="just">
              <a:lnSpc>
                <a:spcPct val="200000"/>
              </a:lnSpc>
              <a:spcBef>
                <a:spcPts val="0"/>
              </a:spcBef>
              <a:buSzPct val="100000"/>
              <a:buNone/>
            </a:pPr>
            <a:r>
              <a:rPr lang="en-US" dirty="0" smtClean="0">
                <a:latin typeface="Cambria" pitchFamily="18" charset="0"/>
                <a:ea typeface="Cambria" pitchFamily="18" charset="0"/>
              </a:rPr>
              <a:t>Backend: </a:t>
            </a:r>
            <a:r>
              <a:rPr lang="en-US" dirty="0" err="1" smtClean="0">
                <a:latin typeface="Cambria" pitchFamily="18" charset="0"/>
                <a:ea typeface="Cambria" pitchFamily="18" charset="0"/>
              </a:rPr>
              <a:t>PyTorch</a:t>
            </a:r>
            <a:r>
              <a:rPr lang="en-US" dirty="0" smtClean="0">
                <a:latin typeface="Cambria" pitchFamily="18" charset="0"/>
                <a:ea typeface="Cambria" pitchFamily="18" charset="0"/>
              </a:rPr>
              <a:t>, Natural </a:t>
            </a:r>
            <a:r>
              <a:rPr lang="en-US" dirty="0" smtClean="0">
                <a:latin typeface="Cambria" pitchFamily="18" charset="0"/>
                <a:ea typeface="Cambria" pitchFamily="18" charset="0"/>
              </a:rPr>
              <a:t>Language Toolkit, </a:t>
            </a:r>
            <a:r>
              <a:rPr lang="en-US" dirty="0" err="1" smtClean="0">
                <a:latin typeface="Cambria" pitchFamily="18" charset="0"/>
                <a:ea typeface="Cambria" pitchFamily="18" charset="0"/>
              </a:rPr>
              <a:t>SpaCy</a:t>
            </a:r>
            <a:r>
              <a:rPr lang="en-US" dirty="0" smtClean="0">
                <a:latin typeface="Cambria" pitchFamily="18" charset="0"/>
                <a:ea typeface="Cambria" pitchFamily="18" charset="0"/>
              </a:rPr>
              <a:t>, Rasa NLU, Python, </a:t>
            </a:r>
            <a:r>
              <a:rPr lang="en-US" dirty="0" err="1" smtClean="0">
                <a:latin typeface="Cambria" pitchFamily="18" charset="0"/>
                <a:ea typeface="Cambria" pitchFamily="18" charset="0"/>
              </a:rPr>
              <a:t>MongoDB</a:t>
            </a:r>
            <a:r>
              <a:rPr lang="en-US" dirty="0" smtClean="0">
                <a:latin typeface="Cambria" pitchFamily="18" charset="0"/>
                <a:ea typeface="Cambria" pitchFamily="18" charset="0"/>
              </a:rPr>
              <a:t>, Translate API </a:t>
            </a:r>
            <a:endParaRPr lang="en-US"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SzPct val="100000"/>
              <a:buNone/>
            </a:pPr>
            <a:r>
              <a:rPr lang="en-US" sz="2000" dirty="0" smtClean="0">
                <a:latin typeface="Cambria" pitchFamily="18" charset="0"/>
                <a:ea typeface="Cambria" pitchFamily="18" charset="0"/>
              </a:rPr>
              <a:t>We would like to build an online natural language </a:t>
            </a:r>
            <a:r>
              <a:rPr lang="en-US" sz="2000" dirty="0" err="1" smtClean="0">
                <a:latin typeface="Cambria" pitchFamily="18" charset="0"/>
                <a:ea typeface="Cambria" pitchFamily="18" charset="0"/>
              </a:rPr>
              <a:t>chatbot</a:t>
            </a:r>
            <a:r>
              <a:rPr lang="en-US" sz="2000" dirty="0" smtClean="0">
                <a:latin typeface="Cambria" pitchFamily="18" charset="0"/>
                <a:ea typeface="Cambria" pitchFamily="18" charset="0"/>
              </a:rPr>
              <a:t> platform which </a:t>
            </a:r>
            <a:r>
              <a:rPr lang="en-US" sz="2000" dirty="0" smtClean="0">
                <a:latin typeface="Cambria" pitchFamily="18" charset="0"/>
                <a:ea typeface="Cambria" pitchFamily="18" charset="0"/>
              </a:rPr>
              <a:t>would </a:t>
            </a:r>
            <a:r>
              <a:rPr lang="en-US" sz="2000" dirty="0" smtClean="0">
                <a:latin typeface="Cambria" pitchFamily="18" charset="0"/>
                <a:ea typeface="Cambria" pitchFamily="18" charset="0"/>
              </a:rPr>
              <a:t>guide the customer, step by step, on how to solve his problem in the most effective way possible. A customer would be able to easily use the support </a:t>
            </a:r>
            <a:r>
              <a:rPr lang="en-US" sz="2000" dirty="0" err="1" smtClean="0">
                <a:latin typeface="Cambria" pitchFamily="18" charset="0"/>
                <a:ea typeface="Cambria" pitchFamily="18" charset="0"/>
              </a:rPr>
              <a:t>chatbot</a:t>
            </a:r>
            <a:r>
              <a:rPr lang="en-US" sz="2000" dirty="0" smtClean="0">
                <a:latin typeface="Cambria" pitchFamily="18" charset="0"/>
                <a:ea typeface="Cambria" pitchFamily="18" charset="0"/>
              </a:rPr>
              <a:t> rather than having to directly talk to a customer care executive. This would largely reduce the amount of time a customer would have to wait in order for her concerns and grievances to be addressed. This would also reduce the load and traffic on the physical call </a:t>
            </a:r>
            <a:r>
              <a:rPr lang="en-US" sz="2000" dirty="0" err="1" smtClean="0">
                <a:latin typeface="Cambria" pitchFamily="18" charset="0"/>
                <a:ea typeface="Cambria" pitchFamily="18" charset="0"/>
              </a:rPr>
              <a:t>centres</a:t>
            </a:r>
            <a:r>
              <a:rPr lang="en-US" sz="2000" dirty="0" smtClean="0">
                <a:latin typeface="Cambria" pitchFamily="18" charset="0"/>
                <a:ea typeface="Cambria" pitchFamily="18" charset="0"/>
              </a:rPr>
              <a:t>. With the help of the natural language </a:t>
            </a:r>
            <a:r>
              <a:rPr lang="en-US" sz="2000" dirty="0" err="1" smtClean="0">
                <a:latin typeface="Cambria" pitchFamily="18" charset="0"/>
                <a:ea typeface="Cambria" pitchFamily="18" charset="0"/>
              </a:rPr>
              <a:t>chatbot</a:t>
            </a:r>
            <a:r>
              <a:rPr lang="en-US" sz="2000" dirty="0" smtClean="0">
                <a:latin typeface="Cambria" pitchFamily="18" charset="0"/>
                <a:ea typeface="Cambria" pitchFamily="18" charset="0"/>
              </a:rPr>
              <a:t>, a customer would not be required to have prior knowledge of where and how he needs to address her complaint. </a:t>
            </a:r>
            <a:endParaRPr sz="2000" dirty="0">
              <a:latin typeface="Cambria" pitchFamily="18" charset="0"/>
              <a:ea typeface="Cambria" pitchFamily="18" charset="0"/>
            </a:endParaRPr>
          </a:p>
        </p:txBody>
      </p:sp>
    </p:spTree>
    <p:extLst>
      <p:ext uri="{BB962C8B-B14F-4D97-AF65-F5344CB8AC3E}">
        <p14:creationId xmlns=""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377AA227-5095-6760-17E6-456902A236D0}"/>
              </a:ext>
            </a:extLst>
          </p:cNvPr>
          <p:cNvSpPr/>
          <p:nvPr/>
        </p:nvSpPr>
        <p:spPr>
          <a:xfrm>
            <a:off x="1516067" y="2378616"/>
            <a:ext cx="10441860" cy="548847"/>
          </a:xfrm>
          <a:prstGeom prst="roundRect">
            <a:avLst>
              <a:gd name="adj" fmla="val 24510"/>
            </a:avLst>
          </a:prstGeom>
          <a:solidFill>
            <a:schemeClr val="bg2">
              <a:lumMod val="20000"/>
              <a:lumOff val="80000"/>
            </a:schemeClr>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 xmlns:a16="http://schemas.microsoft.com/office/drawing/2014/main" id="{9739BF2C-FED7-EDC7-3091-85536F2D91A3}"/>
              </a:ext>
            </a:extLst>
          </p:cNvPr>
          <p:cNvSpPr/>
          <p:nvPr/>
        </p:nvSpPr>
        <p:spPr>
          <a:xfrm>
            <a:off x="1484668" y="3188808"/>
            <a:ext cx="10441859" cy="548847"/>
          </a:xfrm>
          <a:prstGeom prst="roundRect">
            <a:avLst>
              <a:gd name="adj" fmla="val 24510"/>
            </a:avLst>
          </a:prstGeom>
          <a:solidFill>
            <a:schemeClr val="bg2">
              <a:lumMod val="20000"/>
              <a:lumOff val="80000"/>
            </a:schemeClr>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 xmlns:a16="http://schemas.microsoft.com/office/drawing/2014/main" id="{810E646B-F469-E620-EFBA-3D2D327C0168}"/>
              </a:ext>
            </a:extLst>
          </p:cNvPr>
          <p:cNvSpPr/>
          <p:nvPr/>
        </p:nvSpPr>
        <p:spPr>
          <a:xfrm>
            <a:off x="1484667" y="4005760"/>
            <a:ext cx="10441859" cy="548847"/>
          </a:xfrm>
          <a:prstGeom prst="roundRect">
            <a:avLst>
              <a:gd name="adj" fmla="val 24510"/>
            </a:avLst>
          </a:prstGeom>
          <a:solidFill>
            <a:schemeClr val="bg2">
              <a:lumMod val="20000"/>
              <a:lumOff val="80000"/>
            </a:schemeClr>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 xmlns:a16="http://schemas.microsoft.com/office/drawing/2014/main" id="{CAAA3608-5D25-4621-6E29-FA9D1D09497E}"/>
              </a:ext>
            </a:extLst>
          </p:cNvPr>
          <p:cNvSpPr txBox="1"/>
          <p:nvPr/>
        </p:nvSpPr>
        <p:spPr>
          <a:xfrm>
            <a:off x="339213" y="2484054"/>
            <a:ext cx="993058"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Phase 01</a:t>
            </a:r>
          </a:p>
        </p:txBody>
      </p:sp>
      <p:sp>
        <p:nvSpPr>
          <p:cNvPr id="10" name="TextBox 9">
            <a:extLst>
              <a:ext uri="{FF2B5EF4-FFF2-40B4-BE49-F238E27FC236}">
                <a16:creationId xmlns="" xmlns:a16="http://schemas.microsoft.com/office/drawing/2014/main" id="{3E60CB85-A4AA-D6B4-288C-06EBA7388DFE}"/>
              </a:ext>
            </a:extLst>
          </p:cNvPr>
          <p:cNvSpPr txBox="1"/>
          <p:nvPr/>
        </p:nvSpPr>
        <p:spPr>
          <a:xfrm>
            <a:off x="339213" y="3247626"/>
            <a:ext cx="993058"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Phase 02</a:t>
            </a:r>
          </a:p>
        </p:txBody>
      </p:sp>
      <p:sp>
        <p:nvSpPr>
          <p:cNvPr id="11" name="TextBox 10">
            <a:extLst>
              <a:ext uri="{FF2B5EF4-FFF2-40B4-BE49-F238E27FC236}">
                <a16:creationId xmlns="" xmlns:a16="http://schemas.microsoft.com/office/drawing/2014/main" id="{CB506393-7044-737B-FDB2-593F7752E7EC}"/>
              </a:ext>
            </a:extLst>
          </p:cNvPr>
          <p:cNvSpPr txBox="1"/>
          <p:nvPr/>
        </p:nvSpPr>
        <p:spPr>
          <a:xfrm>
            <a:off x="339213" y="4103211"/>
            <a:ext cx="993058"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Phase 03</a:t>
            </a:r>
          </a:p>
        </p:txBody>
      </p:sp>
      <p:sp>
        <p:nvSpPr>
          <p:cNvPr id="12" name="TextBox 11">
            <a:extLst>
              <a:ext uri="{FF2B5EF4-FFF2-40B4-BE49-F238E27FC236}">
                <a16:creationId xmlns="" xmlns:a16="http://schemas.microsoft.com/office/drawing/2014/main" id="{0BDD9094-BB52-2709-B239-3320899A21A7}"/>
              </a:ext>
            </a:extLst>
          </p:cNvPr>
          <p:cNvSpPr txBox="1"/>
          <p:nvPr/>
        </p:nvSpPr>
        <p:spPr>
          <a:xfrm>
            <a:off x="1516067" y="841176"/>
            <a:ext cx="400110" cy="1359318"/>
          </a:xfrm>
          <a:prstGeom prst="rect">
            <a:avLst/>
          </a:prstGeom>
          <a:noFill/>
        </p:spPr>
        <p:txBody>
          <a:bodyPr vert="vert270" wrap="square" rtlCol="0">
            <a:spAutoFit/>
          </a:bodyPr>
          <a:lstStyle/>
          <a:p>
            <a:r>
              <a:rPr lang="en-IN" dirty="0"/>
              <a:t>Sep-2024</a:t>
            </a:r>
          </a:p>
        </p:txBody>
      </p:sp>
      <p:sp>
        <p:nvSpPr>
          <p:cNvPr id="13" name="TextBox 12">
            <a:extLst>
              <a:ext uri="{FF2B5EF4-FFF2-40B4-BE49-F238E27FC236}">
                <a16:creationId xmlns="" xmlns:a16="http://schemas.microsoft.com/office/drawing/2014/main" id="{9237DE7A-893E-5B81-29A0-4609203DEC83}"/>
              </a:ext>
            </a:extLst>
          </p:cNvPr>
          <p:cNvSpPr txBox="1"/>
          <p:nvPr/>
        </p:nvSpPr>
        <p:spPr>
          <a:xfrm>
            <a:off x="3513800" y="841176"/>
            <a:ext cx="400110" cy="1359318"/>
          </a:xfrm>
          <a:prstGeom prst="rect">
            <a:avLst/>
          </a:prstGeom>
          <a:noFill/>
        </p:spPr>
        <p:txBody>
          <a:bodyPr vert="vert270" wrap="square" rtlCol="0">
            <a:spAutoFit/>
          </a:bodyPr>
          <a:lstStyle/>
          <a:p>
            <a:r>
              <a:rPr lang="en-IN" dirty="0"/>
              <a:t>Oct-2024</a:t>
            </a:r>
          </a:p>
        </p:txBody>
      </p:sp>
      <p:sp>
        <p:nvSpPr>
          <p:cNvPr id="14" name="TextBox 13">
            <a:extLst>
              <a:ext uri="{FF2B5EF4-FFF2-40B4-BE49-F238E27FC236}">
                <a16:creationId xmlns="" xmlns:a16="http://schemas.microsoft.com/office/drawing/2014/main" id="{9A20EE44-1784-CF38-CBF2-5576D73A38DB}"/>
              </a:ext>
            </a:extLst>
          </p:cNvPr>
          <p:cNvSpPr txBox="1"/>
          <p:nvPr/>
        </p:nvSpPr>
        <p:spPr>
          <a:xfrm>
            <a:off x="5511534" y="841176"/>
            <a:ext cx="400110" cy="1359318"/>
          </a:xfrm>
          <a:prstGeom prst="rect">
            <a:avLst/>
          </a:prstGeom>
          <a:noFill/>
        </p:spPr>
        <p:txBody>
          <a:bodyPr vert="vert270" wrap="square" rtlCol="0">
            <a:spAutoFit/>
          </a:bodyPr>
          <a:lstStyle/>
          <a:p>
            <a:r>
              <a:rPr lang="en-IN" dirty="0"/>
              <a:t>Nov-2024</a:t>
            </a:r>
          </a:p>
        </p:txBody>
      </p:sp>
      <p:sp>
        <p:nvSpPr>
          <p:cNvPr id="15" name="TextBox 14">
            <a:extLst>
              <a:ext uri="{FF2B5EF4-FFF2-40B4-BE49-F238E27FC236}">
                <a16:creationId xmlns="" xmlns:a16="http://schemas.microsoft.com/office/drawing/2014/main" id="{19DC331C-21E7-5766-A075-1321A1D3A8AA}"/>
              </a:ext>
            </a:extLst>
          </p:cNvPr>
          <p:cNvSpPr txBox="1"/>
          <p:nvPr/>
        </p:nvSpPr>
        <p:spPr>
          <a:xfrm>
            <a:off x="7709322" y="841176"/>
            <a:ext cx="400110" cy="1359318"/>
          </a:xfrm>
          <a:prstGeom prst="rect">
            <a:avLst/>
          </a:prstGeom>
          <a:noFill/>
        </p:spPr>
        <p:txBody>
          <a:bodyPr vert="vert270" wrap="square" rtlCol="0">
            <a:spAutoFit/>
          </a:bodyPr>
          <a:lstStyle/>
          <a:p>
            <a:r>
              <a:rPr lang="en-IN" dirty="0"/>
              <a:t>Dec-2024</a:t>
            </a:r>
          </a:p>
        </p:txBody>
      </p:sp>
      <p:sp>
        <p:nvSpPr>
          <p:cNvPr id="16" name="TextBox 15">
            <a:extLst>
              <a:ext uri="{FF2B5EF4-FFF2-40B4-BE49-F238E27FC236}">
                <a16:creationId xmlns="" xmlns:a16="http://schemas.microsoft.com/office/drawing/2014/main" id="{A5965B97-A4DF-1AF9-8B45-2B8507058627}"/>
              </a:ext>
            </a:extLst>
          </p:cNvPr>
          <p:cNvSpPr txBox="1"/>
          <p:nvPr/>
        </p:nvSpPr>
        <p:spPr>
          <a:xfrm>
            <a:off x="9907110" y="859270"/>
            <a:ext cx="400110" cy="1359318"/>
          </a:xfrm>
          <a:prstGeom prst="rect">
            <a:avLst/>
          </a:prstGeom>
          <a:noFill/>
        </p:spPr>
        <p:txBody>
          <a:bodyPr vert="vert270" wrap="square" rtlCol="0">
            <a:spAutoFit/>
          </a:bodyPr>
          <a:lstStyle/>
          <a:p>
            <a:r>
              <a:rPr lang="en-IN" dirty="0"/>
              <a:t>Jan-2025</a:t>
            </a:r>
          </a:p>
        </p:txBody>
      </p:sp>
      <p:sp>
        <p:nvSpPr>
          <p:cNvPr id="20" name="Rectangle: Rounded Corners 19">
            <a:extLst>
              <a:ext uri="{FF2B5EF4-FFF2-40B4-BE49-F238E27FC236}">
                <a16:creationId xmlns="" xmlns:a16="http://schemas.microsoft.com/office/drawing/2014/main" id="{7715EE96-9E09-5868-D9B6-70ED72B0D01F}"/>
              </a:ext>
            </a:extLst>
          </p:cNvPr>
          <p:cNvSpPr/>
          <p:nvPr/>
        </p:nvSpPr>
        <p:spPr>
          <a:xfrm>
            <a:off x="1516067" y="2386603"/>
            <a:ext cx="3124760" cy="548847"/>
          </a:xfrm>
          <a:prstGeom prst="roundRect">
            <a:avLst>
              <a:gd name="adj" fmla="val 24510"/>
            </a:avLst>
          </a:prstGeom>
          <a:solidFill>
            <a:schemeClr val="accent2"/>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15-Sep-2024 To 24-Oct-2024</a:t>
            </a:r>
          </a:p>
        </p:txBody>
      </p:sp>
      <p:sp>
        <p:nvSpPr>
          <p:cNvPr id="22" name="TextBox 21">
            <a:extLst>
              <a:ext uri="{FF2B5EF4-FFF2-40B4-BE49-F238E27FC236}">
                <a16:creationId xmlns="" xmlns:a16="http://schemas.microsoft.com/office/drawing/2014/main" id="{BBFB1FB0-13A6-0B5B-3493-9402849A8F55}"/>
              </a:ext>
            </a:extLst>
          </p:cNvPr>
          <p:cNvSpPr txBox="1"/>
          <p:nvPr/>
        </p:nvSpPr>
        <p:spPr>
          <a:xfrm>
            <a:off x="11504733" y="1316293"/>
            <a:ext cx="400110" cy="952686"/>
          </a:xfrm>
          <a:prstGeom prst="rect">
            <a:avLst/>
          </a:prstGeom>
          <a:noFill/>
        </p:spPr>
        <p:txBody>
          <a:bodyPr vert="vert270" wrap="square" rtlCol="0">
            <a:spAutoFit/>
          </a:bodyPr>
          <a:lstStyle/>
          <a:p>
            <a:r>
              <a:rPr lang="en-IN" dirty="0"/>
              <a:t>Feb-2025</a:t>
            </a:r>
          </a:p>
        </p:txBody>
      </p:sp>
      <p:sp>
        <p:nvSpPr>
          <p:cNvPr id="25" name="Oval 24">
            <a:extLst>
              <a:ext uri="{FF2B5EF4-FFF2-40B4-BE49-F238E27FC236}">
                <a16:creationId xmlns="" xmlns:a16="http://schemas.microsoft.com/office/drawing/2014/main" id="{2C09246E-F540-39E1-CA35-A60606AFEE2A}"/>
              </a:ext>
            </a:extLst>
          </p:cNvPr>
          <p:cNvSpPr/>
          <p:nvPr/>
        </p:nvSpPr>
        <p:spPr>
          <a:xfrm>
            <a:off x="1627631" y="2618025"/>
            <a:ext cx="176981" cy="117624"/>
          </a:xfrm>
          <a:prstGeom prst="ellipse">
            <a:avLst/>
          </a:prstGeom>
          <a:solidFill>
            <a:schemeClr val="bg1"/>
          </a:solidFill>
          <a:effectLst>
            <a:outerShdw blurRad="50800" dist="38100" dir="8100000" algn="tr" rotWithShape="0">
              <a:prstClr val="black">
                <a:alpha val="40000"/>
              </a:prstClr>
            </a:outerShdw>
          </a:effectLst>
          <a:scene3d>
            <a:camera prst="orthographicFront"/>
            <a:lightRig rig="two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6" name="Rectangle: Rounded Corners 35">
            <a:extLst>
              <a:ext uri="{FF2B5EF4-FFF2-40B4-BE49-F238E27FC236}">
                <a16:creationId xmlns="" xmlns:a16="http://schemas.microsoft.com/office/drawing/2014/main" id="{1392F259-D053-26D6-058C-13EAFDAD30F9}"/>
              </a:ext>
            </a:extLst>
          </p:cNvPr>
          <p:cNvSpPr/>
          <p:nvPr/>
        </p:nvSpPr>
        <p:spPr>
          <a:xfrm>
            <a:off x="4675078" y="3198386"/>
            <a:ext cx="3834579" cy="548847"/>
          </a:xfrm>
          <a:prstGeom prst="roundRect">
            <a:avLst>
              <a:gd name="adj" fmla="val 24510"/>
            </a:avLst>
          </a:prstGeom>
          <a:solidFill>
            <a:schemeClr val="accent3"/>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25-Oct-2024 To 28-Nov-2024</a:t>
            </a:r>
          </a:p>
        </p:txBody>
      </p:sp>
      <p:sp>
        <p:nvSpPr>
          <p:cNvPr id="37" name="Rectangle: Rounded Corners 36">
            <a:extLst>
              <a:ext uri="{FF2B5EF4-FFF2-40B4-BE49-F238E27FC236}">
                <a16:creationId xmlns="" xmlns:a16="http://schemas.microsoft.com/office/drawing/2014/main" id="{8557F28B-687E-716C-63BC-9771DEB9CA2D}"/>
              </a:ext>
            </a:extLst>
          </p:cNvPr>
          <p:cNvSpPr/>
          <p:nvPr/>
        </p:nvSpPr>
        <p:spPr>
          <a:xfrm>
            <a:off x="8509657" y="4005760"/>
            <a:ext cx="2949678" cy="548847"/>
          </a:xfrm>
          <a:prstGeom prst="roundRect">
            <a:avLst>
              <a:gd name="adj" fmla="val 24510"/>
            </a:avLst>
          </a:prstGeom>
          <a:solidFill>
            <a:schemeClr val="accent6"/>
          </a:solidFill>
          <a:effectLst>
            <a:innerShdw blurRad="25400" dist="38100" dir="13800000">
              <a:prstClr val="black">
                <a:alpha val="30000"/>
              </a:prstClr>
            </a:innerShdw>
          </a:effectLst>
          <a:scene3d>
            <a:camera prst="orthographicFront"/>
            <a:lightRig rig="twoPt" dir="t"/>
          </a:scene3d>
          <a:sp3d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29-Dec-2024 To 15–Dec-2024</a:t>
            </a:r>
          </a:p>
        </p:txBody>
      </p:sp>
      <p:sp>
        <p:nvSpPr>
          <p:cNvPr id="38" name="Oval 37">
            <a:extLst>
              <a:ext uri="{FF2B5EF4-FFF2-40B4-BE49-F238E27FC236}">
                <a16:creationId xmlns="" xmlns:a16="http://schemas.microsoft.com/office/drawing/2014/main" id="{370EEB80-AB25-DB8C-9D1A-F6C2DFEC1503}"/>
              </a:ext>
            </a:extLst>
          </p:cNvPr>
          <p:cNvSpPr/>
          <p:nvPr/>
        </p:nvSpPr>
        <p:spPr>
          <a:xfrm>
            <a:off x="4886632" y="3390928"/>
            <a:ext cx="216309" cy="176972"/>
          </a:xfrm>
          <a:prstGeom prst="ellipse">
            <a:avLst/>
          </a:prstGeom>
          <a:solidFill>
            <a:schemeClr val="tx2"/>
          </a:solidFill>
          <a:ln>
            <a:noFill/>
          </a:ln>
          <a:effectLst>
            <a:outerShdw blurRad="50800" dist="38100" dir="8100000" algn="tr" rotWithShape="0">
              <a:prstClr val="black">
                <a:alpha val="40000"/>
              </a:prstClr>
            </a:outerShdw>
          </a:effectLst>
          <a:scene3d>
            <a:camera prst="orthographicFront"/>
            <a:lightRig rig="two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 xmlns:a16="http://schemas.microsoft.com/office/drawing/2014/main" id="{AFD69AF0-9159-27C8-995D-49B330274C58}"/>
              </a:ext>
            </a:extLst>
          </p:cNvPr>
          <p:cNvSpPr/>
          <p:nvPr/>
        </p:nvSpPr>
        <p:spPr>
          <a:xfrm>
            <a:off x="8475406" y="4176949"/>
            <a:ext cx="216309" cy="176972"/>
          </a:xfrm>
          <a:prstGeom prst="ellipse">
            <a:avLst/>
          </a:prstGeom>
          <a:solidFill>
            <a:schemeClr val="tx2"/>
          </a:solidFill>
          <a:ln>
            <a:noFill/>
          </a:ln>
          <a:effectLst>
            <a:outerShdw blurRad="50800" dist="38100" dir="8100000" algn="tr" rotWithShape="0">
              <a:prstClr val="black">
                <a:alpha val="40000"/>
              </a:prstClr>
            </a:outerShdw>
          </a:effectLst>
          <a:scene3d>
            <a:camera prst="orthographicFront"/>
            <a:lightRig rig="two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 xmlns:a16="http://schemas.microsoft.com/office/drawing/2014/main" id="{5C2973F6-002D-5EBF-277C-55C6C2751098}"/>
              </a:ext>
            </a:extLst>
          </p:cNvPr>
          <p:cNvSpPr txBox="1"/>
          <p:nvPr/>
        </p:nvSpPr>
        <p:spPr>
          <a:xfrm>
            <a:off x="1143195" y="140026"/>
            <a:ext cx="7703181" cy="523220"/>
          </a:xfrm>
          <a:prstGeom prst="rect">
            <a:avLst/>
          </a:prstGeom>
          <a:noFill/>
        </p:spPr>
        <p:txBody>
          <a:bodyPr wrap="square" rtlCol="0">
            <a:spAutoFit/>
          </a:bodyPr>
          <a:lstStyle/>
          <a:p>
            <a:r>
              <a:rPr lang="en-GB" sz="2800" b="1" dirty="0" smtClean="0">
                <a:latin typeface="Verdana" pitchFamily="34" charset="0"/>
                <a:ea typeface="Verdana" pitchFamily="34" charset="0"/>
              </a:rPr>
              <a:t>Timeline of Project</a:t>
            </a:r>
            <a:endParaRPr lang="en-IN" sz="2800" b="1" dirty="0">
              <a:solidFill>
                <a:schemeClr val="bg2"/>
              </a:solidFill>
              <a:latin typeface="Verdana" pitchFamily="34" charset="0"/>
              <a:ea typeface="Verdana" pitchFamily="34" charset="0"/>
              <a:cs typeface="Times New Roman" panose="02020603050405020304" pitchFamily="18" charset="0"/>
            </a:endParaRPr>
          </a:p>
        </p:txBody>
      </p:sp>
      <p:sp>
        <p:nvSpPr>
          <p:cNvPr id="43" name="TextBox 42">
            <a:extLst>
              <a:ext uri="{FF2B5EF4-FFF2-40B4-BE49-F238E27FC236}">
                <a16:creationId xmlns="" xmlns:a16="http://schemas.microsoft.com/office/drawing/2014/main" id="{44D5829C-A31A-B565-5695-031EC6B72EED}"/>
              </a:ext>
            </a:extLst>
          </p:cNvPr>
          <p:cNvSpPr txBox="1"/>
          <p:nvPr/>
        </p:nvSpPr>
        <p:spPr>
          <a:xfrm>
            <a:off x="1627631" y="4650658"/>
            <a:ext cx="9797453" cy="307777"/>
          </a:xfrm>
          <a:prstGeom prst="rect">
            <a:avLst/>
          </a:prstGeom>
          <a:noFill/>
        </p:spPr>
        <p:txBody>
          <a:bodyPr wrap="square" rtlCol="0">
            <a:spAutoFit/>
          </a:bodyPr>
          <a:lstStyle/>
          <a:p>
            <a:r>
              <a:rPr lang="en-IN" dirty="0"/>
              <a:t>Project Planning and Initial Setup</a:t>
            </a:r>
          </a:p>
        </p:txBody>
      </p:sp>
      <p:sp>
        <p:nvSpPr>
          <p:cNvPr id="44" name="TextBox 43">
            <a:extLst>
              <a:ext uri="{FF2B5EF4-FFF2-40B4-BE49-F238E27FC236}">
                <a16:creationId xmlns="" xmlns:a16="http://schemas.microsoft.com/office/drawing/2014/main" id="{281F8408-6C83-CAB3-8FF6-0B49E1CD057F}"/>
              </a:ext>
            </a:extLst>
          </p:cNvPr>
          <p:cNvSpPr txBox="1"/>
          <p:nvPr/>
        </p:nvSpPr>
        <p:spPr>
          <a:xfrm>
            <a:off x="1644480" y="4984211"/>
            <a:ext cx="7452852" cy="307777"/>
          </a:xfrm>
          <a:prstGeom prst="rect">
            <a:avLst/>
          </a:prstGeom>
          <a:noFill/>
        </p:spPr>
        <p:txBody>
          <a:bodyPr wrap="square" rtlCol="0">
            <a:spAutoFit/>
          </a:bodyPr>
          <a:lstStyle/>
          <a:p>
            <a:r>
              <a:rPr lang="en-IN" dirty="0"/>
              <a:t>Core Development</a:t>
            </a:r>
          </a:p>
        </p:txBody>
      </p:sp>
      <p:sp>
        <p:nvSpPr>
          <p:cNvPr id="45" name="TextBox 44">
            <a:extLst>
              <a:ext uri="{FF2B5EF4-FFF2-40B4-BE49-F238E27FC236}">
                <a16:creationId xmlns="" xmlns:a16="http://schemas.microsoft.com/office/drawing/2014/main" id="{4A80A6CF-0791-A83E-A0AC-98CC1901E999}"/>
              </a:ext>
            </a:extLst>
          </p:cNvPr>
          <p:cNvSpPr txBox="1"/>
          <p:nvPr/>
        </p:nvSpPr>
        <p:spPr>
          <a:xfrm>
            <a:off x="1644480" y="5284102"/>
            <a:ext cx="9895776" cy="307777"/>
          </a:xfrm>
          <a:prstGeom prst="rect">
            <a:avLst/>
          </a:prstGeom>
          <a:noFill/>
        </p:spPr>
        <p:txBody>
          <a:bodyPr wrap="square" rtlCol="0">
            <a:spAutoFit/>
          </a:bodyPr>
          <a:lstStyle/>
          <a:p>
            <a:r>
              <a:rPr lang="en-IN" dirty="0"/>
              <a:t>Deployment and User Acceptance Testing</a:t>
            </a:r>
          </a:p>
        </p:txBody>
      </p:sp>
      <p:sp>
        <p:nvSpPr>
          <p:cNvPr id="47" name="TextBox 46">
            <a:extLst>
              <a:ext uri="{FF2B5EF4-FFF2-40B4-BE49-F238E27FC236}">
                <a16:creationId xmlns="" xmlns:a16="http://schemas.microsoft.com/office/drawing/2014/main" id="{3CBDF027-0C98-DB0C-F2D7-35F5F8B1246C}"/>
              </a:ext>
            </a:extLst>
          </p:cNvPr>
          <p:cNvSpPr txBox="1"/>
          <p:nvPr/>
        </p:nvSpPr>
        <p:spPr>
          <a:xfrm>
            <a:off x="786581" y="4650658"/>
            <a:ext cx="857899" cy="954107"/>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mc:AlternateContent xmlns:mc="http://schemas.openxmlformats.org/markup-compatibility/2006">
        <mc:Choice xmlns="" xmlns:p14="http://schemas.microsoft.com/office/powerpoint/2010/main" Requires="p14">
          <p:contentPart p14:bwMode="auto" r:id="">
            <p14:nvContentPartPr>
              <p14:cNvPr id="50" name="Ink 49">
                <a:extLst>
                  <a:ext uri="{FF2B5EF4-FFF2-40B4-BE49-F238E27FC236}">
                    <a16:creationId xmlns:a16="http://schemas.microsoft.com/office/drawing/2014/main" id="{25605672-F3E0-95D4-0B3A-A78C2712B7DA}"/>
                  </a:ext>
                </a:extLst>
              </p14:cNvPr>
              <p14:cNvContentPartPr/>
              <p14:nvPr/>
            </p14:nvContentPartPr>
            <p14:xfrm>
              <a:off x="761690" y="5152188"/>
              <a:ext cx="821160" cy="360"/>
            </p14:xfrm>
          </p:contentPart>
        </mc:Choice>
        <mc:Fallback>
          <p:pic>
            <p:nvPicPr>
              <p:cNvPr id="50" name="Ink 49">
                <a:extLst>
                  <a:ext uri="{FF2B5EF4-FFF2-40B4-BE49-F238E27FC236}">
                    <a16:creationId xmlns:p14="http://schemas.microsoft.com/office/powerpoint/2010/main" xmlns="" xmlns:a16="http://schemas.microsoft.com/office/drawing/2014/main" id="{25605672-F3E0-95D4-0B3A-A78C2712B7DA}"/>
                  </a:ext>
                </a:extLst>
              </p:cNvPr>
              <p:cNvPicPr/>
              <p:nvPr/>
            </p:nvPicPr>
            <p:blipFill>
              <a:blip r:embed="rId3"/>
              <a:stretch>
                <a:fillRect/>
              </a:stretch>
            </p:blipFill>
            <p:spPr>
              <a:xfrm>
                <a:off x="708050" y="5044188"/>
                <a:ext cx="92880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
            <p14:nvContentPartPr>
              <p14:cNvPr id="54" name="Ink 53">
                <a:extLst>
                  <a:ext uri="{FF2B5EF4-FFF2-40B4-BE49-F238E27FC236}">
                    <a16:creationId xmlns:a16="http://schemas.microsoft.com/office/drawing/2014/main" id="{CDE69CEB-8D14-2617-4B78-17AA14037318}"/>
                  </a:ext>
                </a:extLst>
              </p14:cNvPr>
              <p14:cNvContentPartPr/>
              <p14:nvPr/>
            </p14:nvContentPartPr>
            <p14:xfrm>
              <a:off x="777530" y="5447028"/>
              <a:ext cx="805320" cy="360"/>
            </p14:xfrm>
          </p:contentPart>
        </mc:Choice>
        <mc:Fallback>
          <p:pic>
            <p:nvPicPr>
              <p:cNvPr id="54" name="Ink 53">
                <a:extLst>
                  <a:ext uri="{FF2B5EF4-FFF2-40B4-BE49-F238E27FC236}">
                    <a16:creationId xmlns:p14="http://schemas.microsoft.com/office/powerpoint/2010/main" xmlns="" xmlns:a16="http://schemas.microsoft.com/office/drawing/2014/main" id="{CDE69CEB-8D14-2617-4B78-17AA14037318}"/>
                  </a:ext>
                </a:extLst>
              </p:cNvPr>
              <p:cNvPicPr/>
              <p:nvPr/>
            </p:nvPicPr>
            <p:blipFill>
              <a:blip r:embed="rId4"/>
              <a:stretch>
                <a:fillRect/>
              </a:stretch>
            </p:blipFill>
            <p:spPr>
              <a:xfrm>
                <a:off x="723890" y="5339388"/>
                <a:ext cx="91296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
            <p14:nvContentPartPr>
              <p14:cNvPr id="67" name="Ink 66">
                <a:extLst>
                  <a:ext uri="{FF2B5EF4-FFF2-40B4-BE49-F238E27FC236}">
                    <a16:creationId xmlns:a16="http://schemas.microsoft.com/office/drawing/2014/main" id="{6AB914B4-B8F6-B85B-E0E4-5931B3175FAF}"/>
                  </a:ext>
                </a:extLst>
              </p14:cNvPr>
              <p14:cNvContentPartPr/>
              <p14:nvPr/>
            </p14:nvContentPartPr>
            <p14:xfrm>
              <a:off x="797690" y="4827468"/>
              <a:ext cx="775440" cy="10440"/>
            </p14:xfrm>
          </p:contentPart>
        </mc:Choice>
        <mc:Fallback>
          <p:pic>
            <p:nvPicPr>
              <p:cNvPr id="67" name="Ink 66">
                <a:extLst>
                  <a:ext uri="{FF2B5EF4-FFF2-40B4-BE49-F238E27FC236}">
                    <a16:creationId xmlns:p14="http://schemas.microsoft.com/office/powerpoint/2010/main" xmlns="" xmlns:a16="http://schemas.microsoft.com/office/drawing/2014/main" id="{6AB914B4-B8F6-B85B-E0E4-5931B3175FAF}"/>
                  </a:ext>
                </a:extLst>
              </p:cNvPr>
              <p:cNvPicPr/>
              <p:nvPr/>
            </p:nvPicPr>
            <p:blipFill>
              <a:blip r:embed="rId5"/>
              <a:stretch>
                <a:fillRect/>
              </a:stretch>
            </p:blipFill>
            <p:spPr>
              <a:xfrm>
                <a:off x="743690" y="4723068"/>
                <a:ext cx="883080" cy="218892"/>
              </a:xfrm>
              <a:prstGeom prst="rect">
                <a:avLst/>
              </a:prstGeom>
            </p:spPr>
          </p:pic>
        </mc:Fallback>
      </mc:AlternateContent>
    </p:spTree>
    <p:extLst>
      <p:ext uri="{BB962C8B-B14F-4D97-AF65-F5344CB8AC3E}">
        <p14:creationId xmlns="" xmlns:p14="http://schemas.microsoft.com/office/powerpoint/2010/main" val="61375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63" presetClass="path" presetSubtype="0" accel="50000" decel="50000" fill="hold" grpId="1" nodeType="afterEffect">
                                  <p:stCondLst>
                                    <p:cond delay="0"/>
                                  </p:stCondLst>
                                  <p:childTnLst>
                                    <p:animMotion origin="layout" path="M -0.0073 0.00301 L 0.2427 0.00301 " pathEditMode="relative" rAng="0" ptsTypes="AA">
                                      <p:cBhvr>
                                        <p:cTn id="11" dur="2000" fill="hold"/>
                                        <p:tgtEl>
                                          <p:spTgt spid="25"/>
                                        </p:tgtEl>
                                        <p:attrNameLst>
                                          <p:attrName>ppt_x</p:attrName>
                                          <p:attrName>ppt_y</p:attrName>
                                        </p:attrNameLst>
                                      </p:cBhvr>
                                      <p:rCtr x="12500"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4.58333E-6 4.07407E-6 L 0.28828 0.00416 " pathEditMode="relative" rAng="0" ptsTypes="AA">
                                      <p:cBhvr>
                                        <p:cTn id="15" dur="2000" fill="hold"/>
                                        <p:tgtEl>
                                          <p:spTgt spid="38"/>
                                        </p:tgtEl>
                                        <p:attrNameLst>
                                          <p:attrName>ppt_x</p:attrName>
                                          <p:attrName>ppt_y</p:attrName>
                                        </p:attrNameLst>
                                      </p:cBhvr>
                                      <p:rCtr x="14414" y="208"/>
                                    </p:animMotion>
                                  </p:childTnLst>
                                </p:cTn>
                              </p:par>
                            </p:childTnLst>
                          </p:cTn>
                        </p:par>
                        <p:par>
                          <p:cTn id="16" fill="hold">
                            <p:stCondLst>
                              <p:cond delay="2000"/>
                            </p:stCondLst>
                            <p:childTnLst>
                              <p:par>
                                <p:cTn id="17" presetID="17" presetClass="entr" presetSubtype="10" fill="hold" grpId="1"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3.54167E-6 -7.40741E-7 L 0.23307 0.00579 " pathEditMode="relative" rAng="0" ptsTypes="AA">
                                      <p:cBhvr>
                                        <p:cTn id="29" dur="2000" fill="hold"/>
                                        <p:tgtEl>
                                          <p:spTgt spid="40"/>
                                        </p:tgtEl>
                                        <p:attrNameLst>
                                          <p:attrName>ppt_x</p:attrName>
                                          <p:attrName>ppt_y</p:attrName>
                                        </p:attrNameLst>
                                      </p:cBhvr>
                                      <p:rCtr x="11654"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8" grpId="0" animBg="1"/>
      <p:bldP spid="38" grpId="1" animBg="1"/>
      <p:bldP spid="40" grpId="0" animBg="1"/>
      <p:bldP spid="4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hlinkClick r:id="rId3"/>
              </a:rPr>
              <a:t>https://</a:t>
            </a:r>
            <a:r>
              <a:rPr lang="en-US" dirty="0" smtClean="0">
                <a:latin typeface="Cambria" panose="02040503050406030204" pitchFamily="18" charset="0"/>
                <a:ea typeface="Cambria" panose="02040503050406030204" pitchFamily="18" charset="0"/>
                <a:hlinkClick r:id="rId3"/>
              </a:rPr>
              <a:t>www.ijraset.com/best-journal/health-care-chatbot-873</a:t>
            </a: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hlinkClick r:id="rId4"/>
              </a:rPr>
              <a:t>https://</a:t>
            </a:r>
            <a:r>
              <a:rPr lang="en-US" dirty="0" smtClean="0">
                <a:latin typeface="Cambria" panose="02040503050406030204" pitchFamily="18" charset="0"/>
                <a:ea typeface="Cambria" panose="02040503050406030204" pitchFamily="18" charset="0"/>
                <a:hlinkClick r:id="rId4"/>
              </a:rPr>
              <a:t>doi.org/10.22214/ijraset.2024.57932</a:t>
            </a: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hlinkClick r:id="rId5"/>
              </a:rPr>
              <a:t>https://</a:t>
            </a:r>
            <a:r>
              <a:rPr lang="en-US" dirty="0" smtClean="0">
                <a:latin typeface="Cambria" panose="02040503050406030204" pitchFamily="18" charset="0"/>
                <a:ea typeface="Cambria" panose="02040503050406030204" pitchFamily="18" charset="0"/>
                <a:hlinkClick r:id="rId5"/>
              </a:rPr>
              <a:t>www.ijraset.com/best-journal/nora-healthcare-voice-based-chatbot</a:t>
            </a: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xmlns=""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474</Words>
  <Application>Microsoft Office PowerPoint</Application>
  <PresentationFormat>Custom</PresentationFormat>
  <Paragraphs>74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Bioinformatics</vt:lpstr>
      <vt:lpstr>CUSTOMER SUPPORT CHATBOT WITH ML</vt:lpstr>
      <vt:lpstr>Content</vt:lpstr>
      <vt:lpstr>Problem Statement Number: PSCS-224 </vt:lpstr>
      <vt:lpstr>Analysis of Problem Statement</vt:lpstr>
      <vt:lpstr>Analysis of Problem Statement (contd...)</vt:lpstr>
      <vt:lpstr>Analysis of Problem Statement (contd...)</vt:lpstr>
      <vt:lpstr>Slide 7</vt:lpstr>
      <vt:lpstr>References (IEEE Paper format)</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34</cp:revision>
  <dcterms:modified xsi:type="dcterms:W3CDTF">2024-10-25T15:49:19Z</dcterms:modified>
</cp:coreProperties>
</file>