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1" r:id="rId7"/>
    <p:sldId id="260" r:id="rId8"/>
    <p:sldId id="275" r:id="rId9"/>
    <p:sldId id="277" r:id="rId10"/>
    <p:sldId id="278"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varScale="1">
        <p:scale>
          <a:sx n="79" d="100"/>
          <a:sy n="79" d="100"/>
        </p:scale>
        <p:origin x="-360"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128474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25/10/2024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jraset.com/best-journal/health-care-chatbot-873" TargetMode="External"/><Relationship Id="rId2" Type="http://schemas.openxmlformats.org/officeDocument/2006/relationships/hyperlink" Target="https://www.researchgate.net/publication/383686860_College_Chatbot_Using_RASA" TargetMode="External"/><Relationship Id="rId1" Type="http://schemas.openxmlformats.org/officeDocument/2006/relationships/slideLayout" Target="../slideLayouts/slideLayout2.xml"/><Relationship Id="rId5" Type="http://schemas.openxmlformats.org/officeDocument/2006/relationships/hyperlink" Target="https://www.ijraset.com/best-journal/nora-healthcare-voice-based-chatbot" TargetMode="External"/><Relationship Id="rId4" Type="http://schemas.openxmlformats.org/officeDocument/2006/relationships/hyperlink" Target="https://doi.org/10.22214/ijraset.2024.5793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smtClean="0">
                <a:solidFill>
                  <a:schemeClr val="tx1"/>
                </a:solidFill>
                <a:latin typeface="Cambria" panose="02040503050406030204" pitchFamily="18" charset="0"/>
                <a:ea typeface="Cambria" panose="02040503050406030204" pitchFamily="18" charset="0"/>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 CST-G17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3017580"/>
        </p:xfrm>
        <a:graphic>
          <a:graphicData uri="http://schemas.openxmlformats.org/drawingml/2006/table">
            <a:tbl>
              <a:tblPr firstRow="1" bandRow="1">
                <a:noFill/>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a:t>
                      </a:r>
                      <a:r>
                        <a:rPr lang="en-GB" sz="1800" b="1" u="none" strike="noStrike" cap="none" dirty="0" smtClean="0">
                          <a:solidFill>
                            <a:srgbClr val="17365D"/>
                          </a:solidFill>
                        </a:rPr>
                        <a:t>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20211CST0117</a:t>
                      </a:r>
                    </a:p>
                    <a:p>
                      <a:pPr marL="0" marR="0" lvl="0" indent="0" algn="ctr" rtl="0">
                        <a:spcBef>
                          <a:spcPts val="0"/>
                        </a:spcBef>
                        <a:spcAft>
                          <a:spcPts val="0"/>
                        </a:spcAft>
                        <a:buFont typeface="+mj-lt"/>
                        <a:buNone/>
                      </a:pPr>
                      <a:r>
                        <a:rPr lang="en-US" sz="1800" u="none" strike="noStrike" cap="none" dirty="0" smtClean="0"/>
                        <a:t>20211CST0121</a:t>
                      </a:r>
                    </a:p>
                    <a:p>
                      <a:pPr marL="0" marR="0" lvl="0" indent="0" algn="ctr" rtl="0">
                        <a:spcBef>
                          <a:spcPts val="0"/>
                        </a:spcBef>
                        <a:spcAft>
                          <a:spcPts val="0"/>
                        </a:spcAft>
                        <a:buFont typeface="+mj-lt"/>
                        <a:buNone/>
                      </a:pPr>
                      <a:r>
                        <a:rPr lang="en-US" sz="1800" u="none" strike="noStrike" cap="none" dirty="0" smtClean="0"/>
                        <a:t>20211CST0100</a:t>
                      </a:r>
                    </a:p>
                    <a:p>
                      <a:pPr marL="0" marR="0" lvl="0" indent="0" algn="ctr" rtl="0">
                        <a:spcBef>
                          <a:spcPts val="0"/>
                        </a:spcBef>
                        <a:spcAft>
                          <a:spcPts val="0"/>
                        </a:spcAft>
                        <a:buFont typeface="+mj-lt"/>
                        <a:buNone/>
                      </a:pPr>
                      <a:r>
                        <a:rPr lang="en-US" sz="1800" u="none" strike="noStrike" cap="none" dirty="0" smtClean="0"/>
                        <a:t>20211CST0118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Font typeface="+mj-lt"/>
                        <a:buNone/>
                      </a:pPr>
                      <a:r>
                        <a:rPr lang="pt-BR" sz="1800" u="none" strike="noStrike" cap="none" dirty="0" smtClean="0"/>
                        <a:t>Chandana</a:t>
                      </a:r>
                      <a:r>
                        <a:rPr lang="pt-BR" sz="1800" u="none" strike="noStrike" cap="none" baseline="0" dirty="0" smtClean="0"/>
                        <a:t> R</a:t>
                      </a:r>
                    </a:p>
                    <a:p>
                      <a:pPr marL="0" marR="0" lvl="0" indent="0" algn="ctr" rtl="0">
                        <a:spcBef>
                          <a:spcPts val="0"/>
                        </a:spcBef>
                        <a:spcAft>
                          <a:spcPts val="0"/>
                        </a:spcAft>
                        <a:buFont typeface="+mj-lt"/>
                        <a:buNone/>
                      </a:pPr>
                      <a:r>
                        <a:rPr lang="pt-BR" sz="1800" u="none" strike="noStrike" cap="none" baseline="0" dirty="0" smtClean="0"/>
                        <a:t>Darshan S</a:t>
                      </a:r>
                    </a:p>
                    <a:p>
                      <a:pPr marL="0" marR="0" lvl="0" indent="0" algn="ctr" rtl="0">
                        <a:spcBef>
                          <a:spcPts val="0"/>
                        </a:spcBef>
                        <a:spcAft>
                          <a:spcPts val="0"/>
                        </a:spcAft>
                        <a:buFont typeface="+mj-lt"/>
                        <a:buNone/>
                      </a:pPr>
                      <a:r>
                        <a:rPr lang="pt-BR" sz="1800" u="none" strike="noStrike" cap="none" baseline="0" dirty="0" smtClean="0"/>
                        <a:t>Ashwini Bhardhi</a:t>
                      </a:r>
                    </a:p>
                    <a:p>
                      <a:pPr marL="0" marR="0" lvl="0" indent="0" algn="ctr" rtl="0">
                        <a:spcBef>
                          <a:spcPts val="0"/>
                        </a:spcBef>
                        <a:spcAft>
                          <a:spcPts val="0"/>
                        </a:spcAft>
                        <a:buFont typeface="+mj-lt"/>
                        <a:buNone/>
                      </a:pPr>
                      <a:r>
                        <a:rPr lang="pt-BR" sz="1800" u="none" strike="noStrike" cap="none" baseline="0" dirty="0" smtClean="0"/>
                        <a:t>Shreyas R N</a:t>
                      </a:r>
                      <a:endParaRPr lang="pt-BR" sz="1800" u="none" strike="noStrike" cap="none" dirty="0" smtClean="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Dr. </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Cha</a:t>
            </a: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ndrasekar</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Vadivelraju</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smtClean="0">
                <a:latin typeface="Cambria" panose="02040503050406030204" pitchFamily="18" charset="0"/>
                <a:ea typeface="Cambria" panose="02040503050406030204" pitchFamily="18" charset="0"/>
                <a:cs typeface="Verdana"/>
                <a:sym typeface="Verdana"/>
              </a:rPr>
              <a:t>PIP 2001 (CAPSTONE PROJECT)</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latin typeface="Cambria" panose="02040503050406030204" pitchFamily="18" charset="0"/>
                <a:ea typeface="Cambria" panose="02040503050406030204" pitchFamily="18" charset="0"/>
                <a:cs typeface="Verdana"/>
                <a:sym typeface="Verdana"/>
              </a:rPr>
              <a:t>Dr </a:t>
            </a:r>
            <a:r>
              <a:rPr lang="en-US" sz="2000" b="1" dirty="0" err="1" smtClean="0">
                <a:latin typeface="Cambria" panose="02040503050406030204" pitchFamily="18" charset="0"/>
                <a:ea typeface="Cambria" panose="02040503050406030204" pitchFamily="18" charset="0"/>
                <a:cs typeface="Verdana"/>
                <a:sym typeface="Verdana"/>
              </a:rPr>
              <a:t>Sira</a:t>
            </a:r>
            <a:r>
              <a:rPr lang="en-US" sz="2000" b="1" dirty="0" smtClean="0">
                <a:latin typeface="Cambria" panose="02040503050406030204" pitchFamily="18" charset="0"/>
                <a:ea typeface="Cambria" panose="02040503050406030204" pitchFamily="18" charset="0"/>
                <a:cs typeface="Verdana"/>
                <a:sym typeface="Verdana"/>
              </a:rPr>
              <a:t> </a:t>
            </a:r>
            <a:r>
              <a:rPr lang="en-US" sz="2000" b="1" dirty="0" err="1" smtClean="0">
                <a:latin typeface="Cambria" panose="02040503050406030204" pitchFamily="18" charset="0"/>
                <a:ea typeface="Cambria" panose="02040503050406030204" pitchFamily="18" charset="0"/>
                <a:cs typeface="Verdana"/>
                <a:sym typeface="Verdana"/>
              </a:rPr>
              <a:t>Banu</a:t>
            </a:r>
            <a:endParaRPr lang="en-US" sz="2000" b="1"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latin typeface="Cambria" panose="02040503050406030204" pitchFamily="18" charset="0"/>
                <a:ea typeface="Cambria" panose="02040503050406030204" pitchFamily="18" charset="0"/>
                <a:cs typeface="Verdana"/>
                <a:sym typeface="Verdana"/>
              </a:rPr>
              <a:t>Dr </a:t>
            </a:r>
            <a:r>
              <a:rPr lang="en-US" sz="2000" b="1" i="0" u="none" strike="noStrike" cap="none" dirty="0" err="1" smtClean="0">
                <a:latin typeface="Cambria" panose="02040503050406030204" pitchFamily="18" charset="0"/>
                <a:ea typeface="Cambria" panose="02040503050406030204" pitchFamily="18" charset="0"/>
                <a:cs typeface="Verdana"/>
                <a:sym typeface="Verdana"/>
              </a:rPr>
              <a:t>Manjula</a:t>
            </a:r>
            <a:r>
              <a:rPr lang="en-US" sz="2000" b="1" i="0" u="none" strike="noStrike" cap="none" dirty="0" smtClean="0">
                <a:latin typeface="Cambria" panose="02040503050406030204" pitchFamily="18" charset="0"/>
                <a:ea typeface="Cambria" panose="02040503050406030204" pitchFamily="18" charset="0"/>
                <a:cs typeface="Verdana"/>
                <a:sym typeface="Verdana"/>
              </a:rPr>
              <a:t> H M</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377AA227-5095-6760-17E6-456902A236D0}"/>
              </a:ext>
            </a:extLst>
          </p:cNvPr>
          <p:cNvSpPr/>
          <p:nvPr/>
        </p:nvSpPr>
        <p:spPr>
          <a:xfrm>
            <a:off x="1516067" y="2378616"/>
            <a:ext cx="10441860" cy="548847"/>
          </a:xfrm>
          <a:prstGeom prst="roundRect">
            <a:avLst>
              <a:gd name="adj" fmla="val 24510"/>
            </a:avLst>
          </a:prstGeom>
          <a:solidFill>
            <a:schemeClr val="bg2">
              <a:lumMod val="20000"/>
              <a:lumOff val="80000"/>
            </a:schemeClr>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 xmlns:a16="http://schemas.microsoft.com/office/drawing/2014/main" id="{9739BF2C-FED7-EDC7-3091-85536F2D91A3}"/>
              </a:ext>
            </a:extLst>
          </p:cNvPr>
          <p:cNvSpPr/>
          <p:nvPr/>
        </p:nvSpPr>
        <p:spPr>
          <a:xfrm>
            <a:off x="1484668" y="3188808"/>
            <a:ext cx="10441859" cy="548847"/>
          </a:xfrm>
          <a:prstGeom prst="roundRect">
            <a:avLst>
              <a:gd name="adj" fmla="val 24510"/>
            </a:avLst>
          </a:prstGeom>
          <a:solidFill>
            <a:schemeClr val="bg2">
              <a:lumMod val="20000"/>
              <a:lumOff val="80000"/>
            </a:schemeClr>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 xmlns:a16="http://schemas.microsoft.com/office/drawing/2014/main" id="{810E646B-F469-E620-EFBA-3D2D327C0168}"/>
              </a:ext>
            </a:extLst>
          </p:cNvPr>
          <p:cNvSpPr/>
          <p:nvPr/>
        </p:nvSpPr>
        <p:spPr>
          <a:xfrm>
            <a:off x="1484667" y="4005760"/>
            <a:ext cx="10441859" cy="548847"/>
          </a:xfrm>
          <a:prstGeom prst="roundRect">
            <a:avLst>
              <a:gd name="adj" fmla="val 24510"/>
            </a:avLst>
          </a:prstGeom>
          <a:solidFill>
            <a:schemeClr val="bg2">
              <a:lumMod val="20000"/>
              <a:lumOff val="80000"/>
            </a:schemeClr>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 xmlns:a16="http://schemas.microsoft.com/office/drawing/2014/main" id="{CAAA3608-5D25-4621-6E29-FA9D1D09497E}"/>
              </a:ext>
            </a:extLst>
          </p:cNvPr>
          <p:cNvSpPr txBox="1"/>
          <p:nvPr/>
        </p:nvSpPr>
        <p:spPr>
          <a:xfrm>
            <a:off x="339213" y="2484054"/>
            <a:ext cx="993058" cy="35394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Phase 01</a:t>
            </a:r>
          </a:p>
        </p:txBody>
      </p:sp>
      <p:sp>
        <p:nvSpPr>
          <p:cNvPr id="10" name="TextBox 9">
            <a:extLst>
              <a:ext uri="{FF2B5EF4-FFF2-40B4-BE49-F238E27FC236}">
                <a16:creationId xmlns="" xmlns:a16="http://schemas.microsoft.com/office/drawing/2014/main" id="{3E60CB85-A4AA-D6B4-288C-06EBA7388DFE}"/>
              </a:ext>
            </a:extLst>
          </p:cNvPr>
          <p:cNvSpPr txBox="1"/>
          <p:nvPr/>
        </p:nvSpPr>
        <p:spPr>
          <a:xfrm>
            <a:off x="339213" y="3247626"/>
            <a:ext cx="993058" cy="35394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Phase 02</a:t>
            </a:r>
          </a:p>
        </p:txBody>
      </p:sp>
      <p:sp>
        <p:nvSpPr>
          <p:cNvPr id="11" name="TextBox 10">
            <a:extLst>
              <a:ext uri="{FF2B5EF4-FFF2-40B4-BE49-F238E27FC236}">
                <a16:creationId xmlns="" xmlns:a16="http://schemas.microsoft.com/office/drawing/2014/main" id="{CB506393-7044-737B-FDB2-593F7752E7EC}"/>
              </a:ext>
            </a:extLst>
          </p:cNvPr>
          <p:cNvSpPr txBox="1"/>
          <p:nvPr/>
        </p:nvSpPr>
        <p:spPr>
          <a:xfrm>
            <a:off x="339213" y="4103211"/>
            <a:ext cx="993058" cy="35394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Phase 03</a:t>
            </a:r>
          </a:p>
        </p:txBody>
      </p:sp>
      <p:sp>
        <p:nvSpPr>
          <p:cNvPr id="12" name="TextBox 11">
            <a:extLst>
              <a:ext uri="{FF2B5EF4-FFF2-40B4-BE49-F238E27FC236}">
                <a16:creationId xmlns="" xmlns:a16="http://schemas.microsoft.com/office/drawing/2014/main" id="{0BDD9094-BB52-2709-B239-3320899A21A7}"/>
              </a:ext>
            </a:extLst>
          </p:cNvPr>
          <p:cNvSpPr txBox="1"/>
          <p:nvPr/>
        </p:nvSpPr>
        <p:spPr>
          <a:xfrm>
            <a:off x="1516067" y="841176"/>
            <a:ext cx="400110" cy="1359318"/>
          </a:xfrm>
          <a:prstGeom prst="rect">
            <a:avLst/>
          </a:prstGeom>
          <a:noFill/>
        </p:spPr>
        <p:txBody>
          <a:bodyPr vert="vert270" wrap="square" rtlCol="0">
            <a:spAutoFit/>
          </a:bodyPr>
          <a:lstStyle/>
          <a:p>
            <a:r>
              <a:rPr lang="en-IN" dirty="0"/>
              <a:t>Sep-2024</a:t>
            </a:r>
          </a:p>
        </p:txBody>
      </p:sp>
      <p:sp>
        <p:nvSpPr>
          <p:cNvPr id="13" name="TextBox 12">
            <a:extLst>
              <a:ext uri="{FF2B5EF4-FFF2-40B4-BE49-F238E27FC236}">
                <a16:creationId xmlns="" xmlns:a16="http://schemas.microsoft.com/office/drawing/2014/main" id="{9237DE7A-893E-5B81-29A0-4609203DEC83}"/>
              </a:ext>
            </a:extLst>
          </p:cNvPr>
          <p:cNvSpPr txBox="1"/>
          <p:nvPr/>
        </p:nvSpPr>
        <p:spPr>
          <a:xfrm>
            <a:off x="3513800" y="841176"/>
            <a:ext cx="400110" cy="1359318"/>
          </a:xfrm>
          <a:prstGeom prst="rect">
            <a:avLst/>
          </a:prstGeom>
          <a:noFill/>
        </p:spPr>
        <p:txBody>
          <a:bodyPr vert="vert270" wrap="square" rtlCol="0">
            <a:spAutoFit/>
          </a:bodyPr>
          <a:lstStyle/>
          <a:p>
            <a:r>
              <a:rPr lang="en-IN" dirty="0"/>
              <a:t>Oct-2024</a:t>
            </a:r>
          </a:p>
        </p:txBody>
      </p:sp>
      <p:sp>
        <p:nvSpPr>
          <p:cNvPr id="14" name="TextBox 13">
            <a:extLst>
              <a:ext uri="{FF2B5EF4-FFF2-40B4-BE49-F238E27FC236}">
                <a16:creationId xmlns="" xmlns:a16="http://schemas.microsoft.com/office/drawing/2014/main" id="{9A20EE44-1784-CF38-CBF2-5576D73A38DB}"/>
              </a:ext>
            </a:extLst>
          </p:cNvPr>
          <p:cNvSpPr txBox="1"/>
          <p:nvPr/>
        </p:nvSpPr>
        <p:spPr>
          <a:xfrm>
            <a:off x="5511534" y="841176"/>
            <a:ext cx="400110" cy="1359318"/>
          </a:xfrm>
          <a:prstGeom prst="rect">
            <a:avLst/>
          </a:prstGeom>
          <a:noFill/>
        </p:spPr>
        <p:txBody>
          <a:bodyPr vert="vert270" wrap="square" rtlCol="0">
            <a:spAutoFit/>
          </a:bodyPr>
          <a:lstStyle/>
          <a:p>
            <a:r>
              <a:rPr lang="en-IN" dirty="0"/>
              <a:t>Nov-2024</a:t>
            </a:r>
          </a:p>
        </p:txBody>
      </p:sp>
      <p:sp>
        <p:nvSpPr>
          <p:cNvPr id="15" name="TextBox 14">
            <a:extLst>
              <a:ext uri="{FF2B5EF4-FFF2-40B4-BE49-F238E27FC236}">
                <a16:creationId xmlns="" xmlns:a16="http://schemas.microsoft.com/office/drawing/2014/main" id="{19DC331C-21E7-5766-A075-1321A1D3A8AA}"/>
              </a:ext>
            </a:extLst>
          </p:cNvPr>
          <p:cNvSpPr txBox="1"/>
          <p:nvPr/>
        </p:nvSpPr>
        <p:spPr>
          <a:xfrm>
            <a:off x="7709322" y="841176"/>
            <a:ext cx="400110" cy="1359318"/>
          </a:xfrm>
          <a:prstGeom prst="rect">
            <a:avLst/>
          </a:prstGeom>
          <a:noFill/>
        </p:spPr>
        <p:txBody>
          <a:bodyPr vert="vert270" wrap="square" rtlCol="0">
            <a:spAutoFit/>
          </a:bodyPr>
          <a:lstStyle/>
          <a:p>
            <a:r>
              <a:rPr lang="en-IN" dirty="0"/>
              <a:t>Dec-2024</a:t>
            </a:r>
          </a:p>
        </p:txBody>
      </p:sp>
      <p:sp>
        <p:nvSpPr>
          <p:cNvPr id="16" name="TextBox 15">
            <a:extLst>
              <a:ext uri="{FF2B5EF4-FFF2-40B4-BE49-F238E27FC236}">
                <a16:creationId xmlns="" xmlns:a16="http://schemas.microsoft.com/office/drawing/2014/main" id="{A5965B97-A4DF-1AF9-8B45-2B8507058627}"/>
              </a:ext>
            </a:extLst>
          </p:cNvPr>
          <p:cNvSpPr txBox="1"/>
          <p:nvPr/>
        </p:nvSpPr>
        <p:spPr>
          <a:xfrm>
            <a:off x="9907110" y="859270"/>
            <a:ext cx="400110" cy="1359318"/>
          </a:xfrm>
          <a:prstGeom prst="rect">
            <a:avLst/>
          </a:prstGeom>
          <a:noFill/>
        </p:spPr>
        <p:txBody>
          <a:bodyPr vert="vert270" wrap="square" rtlCol="0">
            <a:spAutoFit/>
          </a:bodyPr>
          <a:lstStyle/>
          <a:p>
            <a:r>
              <a:rPr lang="en-IN" dirty="0"/>
              <a:t>Jan-2025</a:t>
            </a:r>
          </a:p>
        </p:txBody>
      </p:sp>
      <p:sp>
        <p:nvSpPr>
          <p:cNvPr id="20" name="Rectangle: Rounded Corners 19">
            <a:extLst>
              <a:ext uri="{FF2B5EF4-FFF2-40B4-BE49-F238E27FC236}">
                <a16:creationId xmlns="" xmlns:a16="http://schemas.microsoft.com/office/drawing/2014/main" id="{7715EE96-9E09-5868-D9B6-70ED72B0D01F}"/>
              </a:ext>
            </a:extLst>
          </p:cNvPr>
          <p:cNvSpPr/>
          <p:nvPr/>
        </p:nvSpPr>
        <p:spPr>
          <a:xfrm>
            <a:off x="1516067" y="2386603"/>
            <a:ext cx="3124760" cy="548847"/>
          </a:xfrm>
          <a:prstGeom prst="roundRect">
            <a:avLst>
              <a:gd name="adj" fmla="val 24510"/>
            </a:avLst>
          </a:prstGeom>
          <a:solidFill>
            <a:schemeClr val="accent2"/>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15-Sep-2024 To 24-Oct-2024</a:t>
            </a:r>
          </a:p>
        </p:txBody>
      </p:sp>
      <p:sp>
        <p:nvSpPr>
          <p:cNvPr id="22" name="TextBox 21">
            <a:extLst>
              <a:ext uri="{FF2B5EF4-FFF2-40B4-BE49-F238E27FC236}">
                <a16:creationId xmlns="" xmlns:a16="http://schemas.microsoft.com/office/drawing/2014/main" id="{BBFB1FB0-13A6-0B5B-3493-9402849A8F55}"/>
              </a:ext>
            </a:extLst>
          </p:cNvPr>
          <p:cNvSpPr txBox="1"/>
          <p:nvPr/>
        </p:nvSpPr>
        <p:spPr>
          <a:xfrm>
            <a:off x="11504733" y="1316293"/>
            <a:ext cx="400110" cy="952686"/>
          </a:xfrm>
          <a:prstGeom prst="rect">
            <a:avLst/>
          </a:prstGeom>
          <a:noFill/>
        </p:spPr>
        <p:txBody>
          <a:bodyPr vert="vert270" wrap="square" rtlCol="0">
            <a:spAutoFit/>
          </a:bodyPr>
          <a:lstStyle/>
          <a:p>
            <a:r>
              <a:rPr lang="en-IN" dirty="0"/>
              <a:t>Feb-2025</a:t>
            </a:r>
          </a:p>
        </p:txBody>
      </p:sp>
      <p:sp>
        <p:nvSpPr>
          <p:cNvPr id="25" name="Oval 24">
            <a:extLst>
              <a:ext uri="{FF2B5EF4-FFF2-40B4-BE49-F238E27FC236}">
                <a16:creationId xmlns="" xmlns:a16="http://schemas.microsoft.com/office/drawing/2014/main" id="{2C09246E-F540-39E1-CA35-A60606AFEE2A}"/>
              </a:ext>
            </a:extLst>
          </p:cNvPr>
          <p:cNvSpPr/>
          <p:nvPr/>
        </p:nvSpPr>
        <p:spPr>
          <a:xfrm>
            <a:off x="1627631" y="2618025"/>
            <a:ext cx="176981" cy="117624"/>
          </a:xfrm>
          <a:prstGeom prst="ellipse">
            <a:avLst/>
          </a:prstGeom>
          <a:solidFill>
            <a:schemeClr val="bg1"/>
          </a:solidFill>
          <a:effectLst>
            <a:outerShdw blurRad="50800" dist="38100" dir="8100000" algn="tr" rotWithShape="0">
              <a:prstClr val="black">
                <a:alpha val="40000"/>
              </a:prstClr>
            </a:outerShdw>
          </a:effectLst>
          <a:scene3d>
            <a:camera prst="orthographicFront"/>
            <a:lightRig rig="two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6" name="Rectangle: Rounded Corners 35">
            <a:extLst>
              <a:ext uri="{FF2B5EF4-FFF2-40B4-BE49-F238E27FC236}">
                <a16:creationId xmlns="" xmlns:a16="http://schemas.microsoft.com/office/drawing/2014/main" id="{1392F259-D053-26D6-058C-13EAFDAD30F9}"/>
              </a:ext>
            </a:extLst>
          </p:cNvPr>
          <p:cNvSpPr/>
          <p:nvPr/>
        </p:nvSpPr>
        <p:spPr>
          <a:xfrm>
            <a:off x="4675078" y="3198386"/>
            <a:ext cx="3834579" cy="548847"/>
          </a:xfrm>
          <a:prstGeom prst="roundRect">
            <a:avLst>
              <a:gd name="adj" fmla="val 24510"/>
            </a:avLst>
          </a:prstGeom>
          <a:solidFill>
            <a:schemeClr val="accent3"/>
          </a:solidFill>
          <a:effectLst>
            <a:innerShdw blurRad="25400" dist="25400" dir="16200000">
              <a:prstClr val="black">
                <a:alpha val="2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25-Oct-2024 To 28-Nov-2024</a:t>
            </a:r>
          </a:p>
        </p:txBody>
      </p:sp>
      <p:sp>
        <p:nvSpPr>
          <p:cNvPr id="37" name="Rectangle: Rounded Corners 36">
            <a:extLst>
              <a:ext uri="{FF2B5EF4-FFF2-40B4-BE49-F238E27FC236}">
                <a16:creationId xmlns="" xmlns:a16="http://schemas.microsoft.com/office/drawing/2014/main" id="{8557F28B-687E-716C-63BC-9771DEB9CA2D}"/>
              </a:ext>
            </a:extLst>
          </p:cNvPr>
          <p:cNvSpPr/>
          <p:nvPr/>
        </p:nvSpPr>
        <p:spPr>
          <a:xfrm>
            <a:off x="8509657" y="4005760"/>
            <a:ext cx="2949678" cy="548847"/>
          </a:xfrm>
          <a:prstGeom prst="roundRect">
            <a:avLst>
              <a:gd name="adj" fmla="val 24510"/>
            </a:avLst>
          </a:prstGeom>
          <a:solidFill>
            <a:schemeClr val="accent6"/>
          </a:solidFill>
          <a:effectLst>
            <a:innerShdw blurRad="25400" dist="38100" dir="13800000">
              <a:prstClr val="black">
                <a:alpha val="30000"/>
              </a:prstClr>
            </a:innerShdw>
          </a:effectLst>
          <a:scene3d>
            <a:camera prst="orthographicFront"/>
            <a:lightRig rig="twoPt" dir="t"/>
          </a:scene3d>
          <a:sp3d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29-Dec-2024 To 15–Dec-2024</a:t>
            </a:r>
          </a:p>
        </p:txBody>
      </p:sp>
      <p:sp>
        <p:nvSpPr>
          <p:cNvPr id="38" name="Oval 37">
            <a:extLst>
              <a:ext uri="{FF2B5EF4-FFF2-40B4-BE49-F238E27FC236}">
                <a16:creationId xmlns="" xmlns:a16="http://schemas.microsoft.com/office/drawing/2014/main" id="{370EEB80-AB25-DB8C-9D1A-F6C2DFEC1503}"/>
              </a:ext>
            </a:extLst>
          </p:cNvPr>
          <p:cNvSpPr/>
          <p:nvPr/>
        </p:nvSpPr>
        <p:spPr>
          <a:xfrm>
            <a:off x="4886632" y="3390928"/>
            <a:ext cx="216309" cy="176972"/>
          </a:xfrm>
          <a:prstGeom prst="ellipse">
            <a:avLst/>
          </a:prstGeom>
          <a:solidFill>
            <a:schemeClr val="tx2"/>
          </a:solidFill>
          <a:ln>
            <a:noFill/>
          </a:ln>
          <a:effectLst>
            <a:outerShdw blurRad="50800" dist="38100" dir="8100000" algn="tr" rotWithShape="0">
              <a:prstClr val="black">
                <a:alpha val="40000"/>
              </a:prstClr>
            </a:outerShdw>
          </a:effectLst>
          <a:scene3d>
            <a:camera prst="orthographicFront"/>
            <a:lightRig rig="two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 xmlns:a16="http://schemas.microsoft.com/office/drawing/2014/main" id="{AFD69AF0-9159-27C8-995D-49B330274C58}"/>
              </a:ext>
            </a:extLst>
          </p:cNvPr>
          <p:cNvSpPr/>
          <p:nvPr/>
        </p:nvSpPr>
        <p:spPr>
          <a:xfrm>
            <a:off x="8475406" y="4176949"/>
            <a:ext cx="216309" cy="176972"/>
          </a:xfrm>
          <a:prstGeom prst="ellipse">
            <a:avLst/>
          </a:prstGeom>
          <a:solidFill>
            <a:schemeClr val="tx2"/>
          </a:solidFill>
          <a:ln>
            <a:noFill/>
          </a:ln>
          <a:effectLst>
            <a:outerShdw blurRad="50800" dist="38100" dir="8100000" algn="tr" rotWithShape="0">
              <a:prstClr val="black">
                <a:alpha val="40000"/>
              </a:prstClr>
            </a:outerShdw>
          </a:effectLst>
          <a:scene3d>
            <a:camera prst="orthographicFront"/>
            <a:lightRig rig="two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 xmlns:a16="http://schemas.microsoft.com/office/drawing/2014/main" id="{5C2973F6-002D-5EBF-277C-55C6C2751098}"/>
              </a:ext>
            </a:extLst>
          </p:cNvPr>
          <p:cNvSpPr txBox="1"/>
          <p:nvPr/>
        </p:nvSpPr>
        <p:spPr>
          <a:xfrm>
            <a:off x="1143195" y="140026"/>
            <a:ext cx="7703181" cy="523220"/>
          </a:xfrm>
          <a:prstGeom prst="rect">
            <a:avLst/>
          </a:prstGeom>
          <a:noFill/>
        </p:spPr>
        <p:txBody>
          <a:bodyPr wrap="square" rtlCol="0">
            <a:spAutoFit/>
          </a:bodyPr>
          <a:lstStyle/>
          <a:p>
            <a:r>
              <a:rPr lang="en-GB" sz="2800" b="1" dirty="0" smtClean="0">
                <a:latin typeface="Verdana" pitchFamily="34" charset="0"/>
                <a:ea typeface="Verdana" pitchFamily="34" charset="0"/>
              </a:rPr>
              <a:t>Timeline of Project</a:t>
            </a:r>
            <a:endParaRPr lang="en-IN" sz="2800" b="1" dirty="0">
              <a:solidFill>
                <a:schemeClr val="bg2"/>
              </a:solidFill>
              <a:latin typeface="Verdana" pitchFamily="34" charset="0"/>
              <a:ea typeface="Verdana" pitchFamily="34" charset="0"/>
              <a:cs typeface="Times New Roman" panose="02020603050405020304" pitchFamily="18" charset="0"/>
            </a:endParaRPr>
          </a:p>
        </p:txBody>
      </p:sp>
      <p:sp>
        <p:nvSpPr>
          <p:cNvPr id="43" name="TextBox 42">
            <a:extLst>
              <a:ext uri="{FF2B5EF4-FFF2-40B4-BE49-F238E27FC236}">
                <a16:creationId xmlns="" xmlns:a16="http://schemas.microsoft.com/office/drawing/2014/main" id="{44D5829C-A31A-B565-5695-031EC6B72EED}"/>
              </a:ext>
            </a:extLst>
          </p:cNvPr>
          <p:cNvSpPr txBox="1"/>
          <p:nvPr/>
        </p:nvSpPr>
        <p:spPr>
          <a:xfrm>
            <a:off x="1627631" y="4650658"/>
            <a:ext cx="9797453" cy="307777"/>
          </a:xfrm>
          <a:prstGeom prst="rect">
            <a:avLst/>
          </a:prstGeom>
          <a:noFill/>
        </p:spPr>
        <p:txBody>
          <a:bodyPr wrap="square" rtlCol="0">
            <a:spAutoFit/>
          </a:bodyPr>
          <a:lstStyle/>
          <a:p>
            <a:r>
              <a:rPr lang="en-IN" dirty="0"/>
              <a:t>Project Planning and Initial Setup</a:t>
            </a:r>
          </a:p>
        </p:txBody>
      </p:sp>
      <p:sp>
        <p:nvSpPr>
          <p:cNvPr id="44" name="TextBox 43">
            <a:extLst>
              <a:ext uri="{FF2B5EF4-FFF2-40B4-BE49-F238E27FC236}">
                <a16:creationId xmlns="" xmlns:a16="http://schemas.microsoft.com/office/drawing/2014/main" id="{281F8408-6C83-CAB3-8FF6-0B49E1CD057F}"/>
              </a:ext>
            </a:extLst>
          </p:cNvPr>
          <p:cNvSpPr txBox="1"/>
          <p:nvPr/>
        </p:nvSpPr>
        <p:spPr>
          <a:xfrm>
            <a:off x="1644480" y="4984211"/>
            <a:ext cx="7452852" cy="307777"/>
          </a:xfrm>
          <a:prstGeom prst="rect">
            <a:avLst/>
          </a:prstGeom>
          <a:noFill/>
        </p:spPr>
        <p:txBody>
          <a:bodyPr wrap="square" rtlCol="0">
            <a:spAutoFit/>
          </a:bodyPr>
          <a:lstStyle/>
          <a:p>
            <a:r>
              <a:rPr lang="en-IN" dirty="0"/>
              <a:t>Core Development</a:t>
            </a:r>
          </a:p>
        </p:txBody>
      </p:sp>
      <p:sp>
        <p:nvSpPr>
          <p:cNvPr id="45" name="TextBox 44">
            <a:extLst>
              <a:ext uri="{FF2B5EF4-FFF2-40B4-BE49-F238E27FC236}">
                <a16:creationId xmlns="" xmlns:a16="http://schemas.microsoft.com/office/drawing/2014/main" id="{4A80A6CF-0791-A83E-A0AC-98CC1901E999}"/>
              </a:ext>
            </a:extLst>
          </p:cNvPr>
          <p:cNvSpPr txBox="1"/>
          <p:nvPr/>
        </p:nvSpPr>
        <p:spPr>
          <a:xfrm>
            <a:off x="1644480" y="5284102"/>
            <a:ext cx="9895776" cy="307777"/>
          </a:xfrm>
          <a:prstGeom prst="rect">
            <a:avLst/>
          </a:prstGeom>
          <a:noFill/>
        </p:spPr>
        <p:txBody>
          <a:bodyPr wrap="square" rtlCol="0">
            <a:spAutoFit/>
          </a:bodyPr>
          <a:lstStyle/>
          <a:p>
            <a:r>
              <a:rPr lang="en-IN" dirty="0"/>
              <a:t>Deployment and User Acceptance Testing</a:t>
            </a:r>
          </a:p>
        </p:txBody>
      </p:sp>
      <p:sp>
        <p:nvSpPr>
          <p:cNvPr id="47" name="TextBox 46">
            <a:extLst>
              <a:ext uri="{FF2B5EF4-FFF2-40B4-BE49-F238E27FC236}">
                <a16:creationId xmlns="" xmlns:a16="http://schemas.microsoft.com/office/drawing/2014/main" id="{3CBDF027-0C98-DB0C-F2D7-35F5F8B1246C}"/>
              </a:ext>
            </a:extLst>
          </p:cNvPr>
          <p:cNvSpPr txBox="1"/>
          <p:nvPr/>
        </p:nvSpPr>
        <p:spPr>
          <a:xfrm>
            <a:off x="786581" y="4650658"/>
            <a:ext cx="857899" cy="954107"/>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mc:AlternateContent xmlns:mc="http://schemas.openxmlformats.org/markup-compatibility/2006">
        <mc:Choice xmlns="" xmlns:p14="http://schemas.microsoft.com/office/powerpoint/2010/main" Requires="p14">
          <p:contentPart p14:bwMode="auto" r:id="">
            <p14:nvContentPartPr>
              <p14:cNvPr id="50" name="Ink 49">
                <a:extLst>
                  <a:ext uri="{FF2B5EF4-FFF2-40B4-BE49-F238E27FC236}">
                    <a16:creationId xmlns:a16="http://schemas.microsoft.com/office/drawing/2014/main" id="{25605672-F3E0-95D4-0B3A-A78C2712B7DA}"/>
                  </a:ext>
                </a:extLst>
              </p14:cNvPr>
              <p14:cNvContentPartPr/>
              <p14:nvPr/>
            </p14:nvContentPartPr>
            <p14:xfrm>
              <a:off x="761690" y="5152188"/>
              <a:ext cx="821160" cy="360"/>
            </p14:xfrm>
          </p:contentPart>
        </mc:Choice>
        <mc:Fallback>
          <p:pic>
            <p:nvPicPr>
              <p:cNvPr id="50" name="Ink 49">
                <a:extLst>
                  <a:ext uri="{FF2B5EF4-FFF2-40B4-BE49-F238E27FC236}">
                    <a16:creationId xmlns:p14="http://schemas.microsoft.com/office/powerpoint/2010/main" xmlns="" xmlns:a16="http://schemas.microsoft.com/office/drawing/2014/main" id="{25605672-F3E0-95D4-0B3A-A78C2712B7DA}"/>
                  </a:ext>
                </a:extLst>
              </p:cNvPr>
              <p:cNvPicPr/>
              <p:nvPr/>
            </p:nvPicPr>
            <p:blipFill>
              <a:blip r:embed="rId3"/>
              <a:stretch>
                <a:fillRect/>
              </a:stretch>
            </p:blipFill>
            <p:spPr>
              <a:xfrm>
                <a:off x="708050" y="5044188"/>
                <a:ext cx="92880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
            <p14:nvContentPartPr>
              <p14:cNvPr id="54" name="Ink 53">
                <a:extLst>
                  <a:ext uri="{FF2B5EF4-FFF2-40B4-BE49-F238E27FC236}">
                    <a16:creationId xmlns:a16="http://schemas.microsoft.com/office/drawing/2014/main" id="{CDE69CEB-8D14-2617-4B78-17AA14037318}"/>
                  </a:ext>
                </a:extLst>
              </p14:cNvPr>
              <p14:cNvContentPartPr/>
              <p14:nvPr/>
            </p14:nvContentPartPr>
            <p14:xfrm>
              <a:off x="777530" y="5447028"/>
              <a:ext cx="805320" cy="360"/>
            </p14:xfrm>
          </p:contentPart>
        </mc:Choice>
        <mc:Fallback>
          <p:pic>
            <p:nvPicPr>
              <p:cNvPr id="54" name="Ink 53">
                <a:extLst>
                  <a:ext uri="{FF2B5EF4-FFF2-40B4-BE49-F238E27FC236}">
                    <a16:creationId xmlns:p14="http://schemas.microsoft.com/office/powerpoint/2010/main" xmlns="" xmlns:a16="http://schemas.microsoft.com/office/drawing/2014/main" id="{CDE69CEB-8D14-2617-4B78-17AA14037318}"/>
                  </a:ext>
                </a:extLst>
              </p:cNvPr>
              <p:cNvPicPr/>
              <p:nvPr/>
            </p:nvPicPr>
            <p:blipFill>
              <a:blip r:embed="rId4"/>
              <a:stretch>
                <a:fillRect/>
              </a:stretch>
            </p:blipFill>
            <p:spPr>
              <a:xfrm>
                <a:off x="723890" y="5339388"/>
                <a:ext cx="912960" cy="216000"/>
              </a:xfrm>
              <a:prstGeom prst="rect">
                <a:avLst/>
              </a:prstGeom>
            </p:spPr>
          </p:pic>
        </mc:Fallback>
      </mc:AlternateContent>
      <mc:AlternateContent xmlns:mc="http://schemas.openxmlformats.org/markup-compatibility/2006">
        <mc:Choice xmlns="" xmlns:p14="http://schemas.microsoft.com/office/powerpoint/2010/main" Requires="p14">
          <p:contentPart p14:bwMode="auto" r:id="">
            <p14:nvContentPartPr>
              <p14:cNvPr id="67" name="Ink 66">
                <a:extLst>
                  <a:ext uri="{FF2B5EF4-FFF2-40B4-BE49-F238E27FC236}">
                    <a16:creationId xmlns:a16="http://schemas.microsoft.com/office/drawing/2014/main" id="{6AB914B4-B8F6-B85B-E0E4-5931B3175FAF}"/>
                  </a:ext>
                </a:extLst>
              </p14:cNvPr>
              <p14:cNvContentPartPr/>
              <p14:nvPr/>
            </p14:nvContentPartPr>
            <p14:xfrm>
              <a:off x="797690" y="4827468"/>
              <a:ext cx="775440" cy="10440"/>
            </p14:xfrm>
          </p:contentPart>
        </mc:Choice>
        <mc:Fallback>
          <p:pic>
            <p:nvPicPr>
              <p:cNvPr id="67" name="Ink 66">
                <a:extLst>
                  <a:ext uri="{FF2B5EF4-FFF2-40B4-BE49-F238E27FC236}">
                    <a16:creationId xmlns:p14="http://schemas.microsoft.com/office/powerpoint/2010/main" xmlns="" xmlns:a16="http://schemas.microsoft.com/office/drawing/2014/main" id="{6AB914B4-B8F6-B85B-E0E4-5931B3175FAF}"/>
                  </a:ext>
                </a:extLst>
              </p:cNvPr>
              <p:cNvPicPr/>
              <p:nvPr/>
            </p:nvPicPr>
            <p:blipFill>
              <a:blip r:embed="rId5"/>
              <a:stretch>
                <a:fillRect/>
              </a:stretch>
            </p:blipFill>
            <p:spPr>
              <a:xfrm>
                <a:off x="743690" y="4723068"/>
                <a:ext cx="883080" cy="218892"/>
              </a:xfrm>
              <a:prstGeom prst="rect">
                <a:avLst/>
              </a:prstGeom>
            </p:spPr>
          </p:pic>
        </mc:Fallback>
      </mc:AlternateContent>
    </p:spTree>
    <p:extLst>
      <p:ext uri="{BB962C8B-B14F-4D97-AF65-F5344CB8AC3E}">
        <p14:creationId xmlns="" xmlns:p14="http://schemas.microsoft.com/office/powerpoint/2010/main" val="61375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63" presetClass="path" presetSubtype="0" accel="50000" decel="50000" fill="hold" grpId="1" nodeType="afterEffect">
                                  <p:stCondLst>
                                    <p:cond delay="0"/>
                                  </p:stCondLst>
                                  <p:childTnLst>
                                    <p:animMotion origin="layout" path="M -0.0073 0.00301 L 0.2427 0.00301 " pathEditMode="relative" rAng="0" ptsTypes="AA">
                                      <p:cBhvr>
                                        <p:cTn id="11" dur="2000" fill="hold"/>
                                        <p:tgtEl>
                                          <p:spTgt spid="25"/>
                                        </p:tgtEl>
                                        <p:attrNameLst>
                                          <p:attrName>ppt_x</p:attrName>
                                          <p:attrName>ppt_y</p:attrName>
                                        </p:attrNameLst>
                                      </p:cBhvr>
                                      <p:rCtr x="12500"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4.58333E-6 4.07407E-6 L 0.28828 0.00416 " pathEditMode="relative" rAng="0" ptsTypes="AA">
                                      <p:cBhvr>
                                        <p:cTn id="15" dur="2000" fill="hold"/>
                                        <p:tgtEl>
                                          <p:spTgt spid="38"/>
                                        </p:tgtEl>
                                        <p:attrNameLst>
                                          <p:attrName>ppt_x</p:attrName>
                                          <p:attrName>ppt_y</p:attrName>
                                        </p:attrNameLst>
                                      </p:cBhvr>
                                      <p:rCtr x="14414" y="208"/>
                                    </p:animMotion>
                                  </p:childTnLst>
                                </p:cTn>
                              </p:par>
                            </p:childTnLst>
                          </p:cTn>
                        </p:par>
                        <p:par>
                          <p:cTn id="16" fill="hold">
                            <p:stCondLst>
                              <p:cond delay="2000"/>
                            </p:stCondLst>
                            <p:childTnLst>
                              <p:par>
                                <p:cTn id="17" presetID="17" presetClass="entr" presetSubtype="10" fill="hold" grpId="1" nodeType="after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500" fill="hold"/>
                                        <p:tgtEl>
                                          <p:spTgt spid="40"/>
                                        </p:tgtEl>
                                        <p:attrNameLst>
                                          <p:attrName>ppt_w</p:attrName>
                                        </p:attrNameLst>
                                      </p:cBhvr>
                                      <p:tavLst>
                                        <p:tav tm="0">
                                          <p:val>
                                            <p:fltVal val="0"/>
                                          </p:val>
                                        </p:tav>
                                        <p:tav tm="100000">
                                          <p:val>
                                            <p:strVal val="#ppt_w"/>
                                          </p:val>
                                        </p:tav>
                                      </p:tavLst>
                                    </p:anim>
                                    <p:anim calcmode="lin" valueType="num">
                                      <p:cBhvr>
                                        <p:cTn id="26" dur="500" fill="hold"/>
                                        <p:tgtEl>
                                          <p:spTgt spid="40"/>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3.54167E-6 -7.40741E-7 L 0.23307 0.00579 " pathEditMode="relative" rAng="0" ptsTypes="AA">
                                      <p:cBhvr>
                                        <p:cTn id="29" dur="2000" fill="hold"/>
                                        <p:tgtEl>
                                          <p:spTgt spid="40"/>
                                        </p:tgtEl>
                                        <p:attrNameLst>
                                          <p:attrName>ppt_x</p:attrName>
                                          <p:attrName>ppt_y</p:attrName>
                                        </p:attrNameLst>
                                      </p:cBhvr>
                                      <p:rCtr x="11654"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8" grpId="0" animBg="1"/>
      <p:bldP spid="38" grpId="1" animBg="1"/>
      <p:bldP spid="40" grpId="0" animBg="1"/>
      <p:bldP spid="40"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smtClean="0"/>
              <a:t>Improved Customer </a:t>
            </a:r>
            <a:r>
              <a:rPr lang="en-US" dirty="0" smtClean="0"/>
              <a:t>Satisfaction</a:t>
            </a:r>
          </a:p>
          <a:p>
            <a:r>
              <a:rPr lang="en-US" dirty="0" smtClean="0"/>
              <a:t>Higher Efficiency and Reduced Workload for Support </a:t>
            </a:r>
            <a:r>
              <a:rPr lang="en-US" dirty="0" smtClean="0"/>
              <a:t>Teams</a:t>
            </a:r>
          </a:p>
          <a:p>
            <a:r>
              <a:rPr lang="en-US" dirty="0" smtClean="0"/>
              <a:t>Consistent and Accurate Information </a:t>
            </a:r>
            <a:r>
              <a:rPr lang="en-US" dirty="0" smtClean="0"/>
              <a:t>Delivery</a:t>
            </a:r>
          </a:p>
          <a:p>
            <a:r>
              <a:rPr lang="en-US" dirty="0" smtClean="0"/>
              <a:t>Cost Savings and Increased </a:t>
            </a:r>
            <a:r>
              <a:rPr lang="en-US" dirty="0" smtClean="0"/>
              <a:t>Scalability</a:t>
            </a:r>
          </a:p>
          <a:p>
            <a:r>
              <a:rPr lang="en-US" dirty="0" smtClean="0"/>
              <a:t>Enhanced Data Collection and </a:t>
            </a:r>
            <a:r>
              <a:rPr lang="en-US" dirty="0" smtClean="0"/>
              <a:t>Insights</a:t>
            </a:r>
          </a:p>
          <a:p>
            <a:r>
              <a:rPr lang="en-US" dirty="0" smtClean="0"/>
              <a:t>Increased Brand Loyalty and Customer </a:t>
            </a:r>
            <a:r>
              <a:rPr lang="en-US" dirty="0" smtClean="0"/>
              <a:t>Retention</a:t>
            </a:r>
          </a:p>
          <a:p>
            <a:r>
              <a:rPr lang="en-US" dirty="0" smtClean="0"/>
              <a:t>Continuous Improvement with Learning </a:t>
            </a:r>
            <a:r>
              <a:rPr lang="en-US" dirty="0" smtClean="0"/>
              <a:t>Capabilities</a:t>
            </a:r>
          </a:p>
          <a:p>
            <a:endParaRPr lang="en-GB" dirty="0"/>
          </a:p>
        </p:txBody>
      </p:sp>
    </p:spTree>
    <p:extLst>
      <p:ext uri="{BB962C8B-B14F-4D97-AF65-F5344CB8AC3E}">
        <p14:creationId xmlns=""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smtClean="0"/>
              <a:t>In conclusion, developing a customer support </a:t>
            </a:r>
            <a:r>
              <a:rPr lang="en-US" dirty="0" err="1" smtClean="0"/>
              <a:t>chatbot</a:t>
            </a:r>
            <a:r>
              <a:rPr lang="en-US" dirty="0" smtClean="0"/>
              <a:t> using machine learning offers substantial benefits for both businesses and customers. By leveraging ML techniques, </a:t>
            </a:r>
            <a:r>
              <a:rPr lang="en-US" dirty="0" err="1" smtClean="0"/>
              <a:t>chatbots</a:t>
            </a:r>
            <a:r>
              <a:rPr lang="en-US" dirty="0" smtClean="0"/>
              <a:t> can provide instant, accurate, and personalized responses, creating a streamlined support experience that is available 24/7. This enhances customer satisfaction and builds brand loyalty by delivering consistent, high-quality support across various channels.</a:t>
            </a:r>
            <a:endParaRPr lang="en-GB" dirty="0"/>
          </a:p>
        </p:txBody>
      </p:sp>
    </p:spTree>
    <p:extLst>
      <p:ext uri="{BB962C8B-B14F-4D97-AF65-F5344CB8AC3E}">
        <p14:creationId xmlns=""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smtClean="0">
                <a:hlinkClick r:id="rId2"/>
              </a:rPr>
              <a:t>https://</a:t>
            </a:r>
            <a:r>
              <a:rPr lang="en-GB" dirty="0" smtClean="0">
                <a:hlinkClick r:id="rId2"/>
              </a:rPr>
              <a:t>www.researchgate.net/publication/383686860_College_Chatbot_Using_RASA</a:t>
            </a:r>
            <a:endParaRPr lang="en-GB" dirty="0" smtClean="0"/>
          </a:p>
          <a:p>
            <a:r>
              <a:rPr lang="en-GB" dirty="0" smtClean="0">
                <a:hlinkClick r:id="rId3"/>
              </a:rPr>
              <a:t>https://</a:t>
            </a:r>
            <a:r>
              <a:rPr lang="en-GB" dirty="0" smtClean="0">
                <a:hlinkClick r:id="rId3"/>
              </a:rPr>
              <a:t>www.ijraset.com/best-journal/health-care-chatbot-873</a:t>
            </a:r>
            <a:endParaRPr lang="en-GB" dirty="0" smtClean="0"/>
          </a:p>
          <a:p>
            <a:r>
              <a:rPr lang="en-GB" dirty="0" smtClean="0">
                <a:hlinkClick r:id="rId4"/>
              </a:rPr>
              <a:t>https://</a:t>
            </a:r>
            <a:r>
              <a:rPr lang="en-GB" dirty="0" smtClean="0">
                <a:hlinkClick r:id="rId4"/>
              </a:rPr>
              <a:t>doi.org/10.22214/ijraset.2024.57932</a:t>
            </a:r>
            <a:endParaRPr lang="en-GB" dirty="0" smtClean="0"/>
          </a:p>
          <a:p>
            <a:r>
              <a:rPr lang="en-GB" dirty="0" smtClean="0">
                <a:hlinkClick r:id="rId5"/>
              </a:rPr>
              <a:t>https://</a:t>
            </a:r>
            <a:r>
              <a:rPr lang="en-GB" dirty="0" smtClean="0">
                <a:hlinkClick r:id="rId5"/>
              </a:rPr>
              <a:t>www.ijraset.com/best-journal/nora-healthcare-voice-based-chatbot</a:t>
            </a:r>
            <a:endParaRPr lang="en-GB" dirty="0" smtClean="0"/>
          </a:p>
          <a:p>
            <a:endParaRPr lang="en-GB" dirty="0"/>
          </a:p>
        </p:txBody>
      </p:sp>
    </p:spTree>
    <p:extLst>
      <p:ext uri="{BB962C8B-B14F-4D97-AF65-F5344CB8AC3E}">
        <p14:creationId xmlns=""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r>
              <a:rPr lang="en-US" dirty="0" smtClean="0"/>
              <a:t>A customer support system that is easily and readily available is essential for any customer oriented business. In general, it can be observed that people want their problems to be addressed quickly and efficiently. We would like to build an online natural language </a:t>
            </a:r>
            <a:r>
              <a:rPr lang="en-US" dirty="0" err="1" smtClean="0"/>
              <a:t>chatbot</a:t>
            </a:r>
            <a:r>
              <a:rPr lang="en-US" dirty="0" smtClean="0"/>
              <a:t> platform which would address queries put forth to it in natural language. By extracting the issue at hand from a particular query, the platform would then find the solution in a pre-existing database. It would then guide the customer, step by step, on how to solve his problem in the most effective way possible. A customer would be able to easily use the support </a:t>
            </a:r>
            <a:r>
              <a:rPr lang="en-US" dirty="0" err="1" smtClean="0"/>
              <a:t>chatbot</a:t>
            </a:r>
            <a:r>
              <a:rPr lang="en-US" dirty="0" smtClean="0"/>
              <a:t> rather than having to directly talk to a customer care executive. This would largely reduce the amount of time a customer would have to wait in order for her concerns and grievances to be addressed. This would also reduce the load and traffic on the physical call </a:t>
            </a:r>
            <a:r>
              <a:rPr lang="en-US" dirty="0" err="1" smtClean="0"/>
              <a:t>centres</a:t>
            </a:r>
            <a:r>
              <a:rPr lang="en-US" dirty="0" smtClean="0"/>
              <a:t>. With the help of the natural language </a:t>
            </a:r>
            <a:r>
              <a:rPr lang="en-US" dirty="0" err="1" smtClean="0"/>
              <a:t>chatbot</a:t>
            </a:r>
            <a:r>
              <a:rPr lang="en-US" dirty="0" smtClean="0"/>
              <a:t>, a customer would not be required to have prior knowledge of where and how he needs to address her complaint</a:t>
            </a:r>
            <a:endParaRPr lang="en-GB" dirty="0"/>
          </a:p>
        </p:txBody>
      </p:sp>
    </p:spTree>
    <p:extLst>
      <p:ext uri="{BB962C8B-B14F-4D97-AF65-F5344CB8AC3E}">
        <p14:creationId xmlns=""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85000" lnSpcReduction="20000"/>
          </a:bodyPr>
          <a:lstStyle/>
          <a:p>
            <a:r>
              <a:rPr lang="en-US" dirty="0" smtClean="0"/>
              <a:t>The concept of </a:t>
            </a:r>
            <a:r>
              <a:rPr lang="en-US" dirty="0" err="1" smtClean="0"/>
              <a:t>chatbots</a:t>
            </a:r>
            <a:r>
              <a:rPr lang="en-US" dirty="0" smtClean="0"/>
              <a:t> dates back to 1950 when Alan Turing posed the question, “Can machines think?” The foremost duplications aimed to pass the Turing test by mimicking mortal discussion as nearly as possible. In 1966, the first known </a:t>
            </a:r>
            <a:r>
              <a:rPr lang="en-US" dirty="0" err="1" smtClean="0"/>
              <a:t>chatbot</a:t>
            </a:r>
            <a:r>
              <a:rPr lang="en-US" dirty="0" smtClean="0"/>
              <a:t>, ELIZA, developed at MIT, was designed to act as a psychotherapist, employing pattern matching and template-based responses to conduct question-based interactions. This paved the way for advancements like PARRY, created by Kenneth Colby, which simulated a paranoid patient by incorporating a distinct personality. Another significant development was ALICE, introduced by Richard Wallace in 1995, which utilized pattern-matching techniques to generate example sentences from output templates, ensuring appropriate responses. Renewed interest in artificial intelligence (AI) and advances in machine learning (ML) have significantly expanded the application of </a:t>
            </a:r>
            <a:r>
              <a:rPr lang="en-US" dirty="0" err="1" smtClean="0"/>
              <a:t>chatbots</a:t>
            </a:r>
            <a:r>
              <a:rPr lang="en-US" dirty="0" smtClean="0"/>
              <a:t> across various fields. For instance, Smarter Child, developed by Active Buddy, Inc., gained widespread use through messenger apps. This was followed by the advent of voice-activated web-based assistants such as Apple </a:t>
            </a:r>
            <a:r>
              <a:rPr lang="en-US" dirty="0" err="1" smtClean="0"/>
              <a:t>Siri</a:t>
            </a:r>
            <a:r>
              <a:rPr lang="en-US" dirty="0" smtClean="0"/>
              <a:t>, Amazon </a:t>
            </a:r>
            <a:r>
              <a:rPr lang="en-US" dirty="0" err="1" smtClean="0"/>
              <a:t>Alexa</a:t>
            </a:r>
            <a:r>
              <a:rPr lang="en-US" dirty="0" smtClean="0"/>
              <a:t>, Google Assistant, and Microsoft </a:t>
            </a:r>
            <a:r>
              <a:rPr lang="en-US" dirty="0" err="1" smtClean="0"/>
              <a:t>Cortana</a:t>
            </a:r>
            <a:r>
              <a:rPr lang="en-US" dirty="0" smtClean="0"/>
              <a:t>. In the realm of healthcare, </a:t>
            </a:r>
            <a:r>
              <a:rPr lang="en-US" dirty="0" err="1" smtClean="0"/>
              <a:t>chatbots</a:t>
            </a:r>
            <a:r>
              <a:rPr lang="en-US" dirty="0" smtClean="0"/>
              <a:t> have become increasingly vital, particularly for diabetes management.</a:t>
            </a:r>
            <a:endParaRPr lang="en-GB" dirty="0"/>
          </a:p>
        </p:txBody>
      </p:sp>
    </p:spTree>
    <p:extLst>
      <p:ext uri="{BB962C8B-B14F-4D97-AF65-F5344CB8AC3E}">
        <p14:creationId xmlns=""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 xmlns:a16="http://schemas.microsoft.com/office/drawing/2014/main" id="{6B8BBEEA-9AE3-9AD1-DBF4-A2CC98EF1B9B}"/>
              </a:ext>
            </a:extLst>
          </p:cNvPr>
          <p:cNvSpPr>
            <a:spLocks noGrp="1"/>
          </p:cNvSpPr>
          <p:nvPr>
            <p:ph idx="1"/>
          </p:nvPr>
        </p:nvSpPr>
        <p:spPr/>
        <p:txBody>
          <a:bodyPr/>
          <a:lstStyle/>
          <a:p>
            <a:r>
              <a:rPr lang="en-US" dirty="0" smtClean="0"/>
              <a:t>Limited Understanding of Complex </a:t>
            </a:r>
            <a:r>
              <a:rPr lang="en-US" dirty="0" smtClean="0"/>
              <a:t>Queries</a:t>
            </a:r>
          </a:p>
          <a:p>
            <a:r>
              <a:rPr lang="en-US" dirty="0" smtClean="0"/>
              <a:t>Difficulty with Context </a:t>
            </a:r>
            <a:r>
              <a:rPr lang="en-US" dirty="0" smtClean="0"/>
              <a:t>Retention</a:t>
            </a:r>
          </a:p>
          <a:p>
            <a:r>
              <a:rPr lang="en-US" dirty="0" smtClean="0"/>
              <a:t>Inability to Handle Emotional or Sensitive </a:t>
            </a:r>
            <a:r>
              <a:rPr lang="en-US" dirty="0" smtClean="0"/>
              <a:t>Issues</a:t>
            </a:r>
          </a:p>
          <a:p>
            <a:r>
              <a:rPr lang="en-US" dirty="0" smtClean="0"/>
              <a:t>Dependency on High-Quality Training </a:t>
            </a:r>
            <a:r>
              <a:rPr lang="en-US" dirty="0" smtClean="0"/>
              <a:t>Data</a:t>
            </a:r>
          </a:p>
          <a:p>
            <a:r>
              <a:rPr lang="en-US" dirty="0" smtClean="0"/>
              <a:t>Challenges with Multilingual </a:t>
            </a:r>
            <a:r>
              <a:rPr lang="en-US" dirty="0" smtClean="0"/>
              <a:t>Support</a:t>
            </a:r>
          </a:p>
          <a:p>
            <a:r>
              <a:rPr lang="en-US" dirty="0" smtClean="0"/>
              <a:t>High Maintenance and Continuous Improvement </a:t>
            </a:r>
            <a:r>
              <a:rPr lang="en-US" dirty="0" smtClean="0"/>
              <a:t>Needs</a:t>
            </a:r>
          </a:p>
          <a:p>
            <a:r>
              <a:rPr lang="en-US" dirty="0" smtClean="0"/>
              <a:t>Low Accuracy in Detecting User </a:t>
            </a:r>
            <a:r>
              <a:rPr lang="en-US" dirty="0" smtClean="0"/>
              <a:t>Intent</a:t>
            </a:r>
          </a:p>
          <a:p>
            <a:r>
              <a:rPr lang="en-US" dirty="0" smtClean="0"/>
              <a:t>Limited Ability to Escalate Effectively to Human </a:t>
            </a:r>
            <a:r>
              <a:rPr lang="en-US" dirty="0" smtClean="0"/>
              <a:t>Agents</a:t>
            </a:r>
          </a:p>
          <a:p>
            <a:r>
              <a:rPr lang="en-US" dirty="0" smtClean="0"/>
              <a:t>Lack of Personalization</a:t>
            </a:r>
            <a:endParaRPr lang="en-IN" dirty="0"/>
          </a:p>
        </p:txBody>
      </p:sp>
    </p:spTree>
    <p:extLst>
      <p:ext uri="{BB962C8B-B14F-4D97-AF65-F5344CB8AC3E}">
        <p14:creationId xmlns=""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457200" indent="-457200"/>
            <a:r>
              <a:rPr lang="en-US" dirty="0" smtClean="0"/>
              <a:t>Hybrid NLP Pipeline for Enhanced </a:t>
            </a:r>
            <a:r>
              <a:rPr lang="en-US" dirty="0" smtClean="0"/>
              <a:t>Understanding</a:t>
            </a:r>
          </a:p>
          <a:p>
            <a:pPr marL="457200" indent="-457200"/>
            <a:r>
              <a:rPr lang="en-US" dirty="0" smtClean="0"/>
              <a:t>Context-Aware, Long-Short-Term Memory (LSTM) </a:t>
            </a:r>
            <a:r>
              <a:rPr lang="en-US" dirty="0" smtClean="0"/>
              <a:t>Mechanisms</a:t>
            </a:r>
          </a:p>
          <a:p>
            <a:pPr marL="457200" indent="-457200"/>
            <a:r>
              <a:rPr lang="en-US" dirty="0" smtClean="0"/>
              <a:t>Sentiment and Emotion Detection for Adaptive </a:t>
            </a:r>
            <a:r>
              <a:rPr lang="en-US" dirty="0" smtClean="0"/>
              <a:t>Responses</a:t>
            </a:r>
          </a:p>
          <a:p>
            <a:pPr marL="457200" indent="-457200"/>
            <a:r>
              <a:rPr lang="en-US" dirty="0" smtClean="0"/>
              <a:t>Personalized User Experience through </a:t>
            </a:r>
            <a:r>
              <a:rPr lang="en-US" dirty="0" smtClean="0"/>
              <a:t>Integrations</a:t>
            </a:r>
          </a:p>
          <a:p>
            <a:pPr marL="457200" indent="-457200"/>
            <a:r>
              <a:rPr lang="en-US" dirty="0" smtClean="0"/>
              <a:t>Human-AI Collaboration for Complex </a:t>
            </a:r>
            <a:r>
              <a:rPr lang="en-US" dirty="0" smtClean="0"/>
              <a:t>Queries</a:t>
            </a:r>
          </a:p>
          <a:p>
            <a:pPr marL="457200" indent="-457200"/>
            <a:r>
              <a:rPr lang="en-US" dirty="0" smtClean="0"/>
              <a:t>Advanced Security and Privacy </a:t>
            </a:r>
            <a:r>
              <a:rPr lang="en-US" dirty="0" smtClean="0"/>
              <a:t>Mechanisms</a:t>
            </a:r>
          </a:p>
          <a:p>
            <a:pPr marL="457200" indent="-457200"/>
            <a:r>
              <a:rPr lang="en-US" dirty="0" smtClean="0"/>
              <a:t>Multilingual and Multi-Platform Capabilities</a:t>
            </a:r>
            <a:endParaRPr lang="en-GB" dirty="0"/>
          </a:p>
        </p:txBody>
      </p:sp>
    </p:spTree>
    <p:extLst>
      <p:ext uri="{BB962C8B-B14F-4D97-AF65-F5344CB8AC3E}">
        <p14:creationId xmlns=""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609600" indent="-457200" algn="just">
              <a:spcBef>
                <a:spcPts val="0"/>
              </a:spcBef>
              <a:buSzPct val="100000"/>
              <a:buFont typeface="+mj-lt"/>
              <a:buAutoNum type="arabicPeriod"/>
            </a:pPr>
            <a:r>
              <a:rPr lang="en-US" dirty="0" smtClean="0"/>
              <a:t>Natural Language Processing (NLP) </a:t>
            </a:r>
            <a:r>
              <a:rPr lang="en-US" dirty="0" smtClean="0"/>
              <a:t>Pipeline</a:t>
            </a:r>
          </a:p>
          <a:p>
            <a:pPr marL="609600" indent="-457200" algn="just">
              <a:spcBef>
                <a:spcPts val="0"/>
              </a:spcBef>
              <a:buSzPct val="100000"/>
              <a:buFont typeface="+mj-lt"/>
              <a:buAutoNum type="arabicPeriod"/>
            </a:pPr>
            <a:r>
              <a:rPr lang="en-US" dirty="0" smtClean="0"/>
              <a:t>Machine Learning </a:t>
            </a:r>
            <a:r>
              <a:rPr lang="en-US" dirty="0" smtClean="0"/>
              <a:t>Models</a:t>
            </a:r>
          </a:p>
          <a:p>
            <a:pPr marL="609600" indent="-457200" algn="just">
              <a:spcBef>
                <a:spcPts val="0"/>
              </a:spcBef>
              <a:buSzPct val="100000"/>
              <a:buFont typeface="+mj-lt"/>
              <a:buAutoNum type="arabicPeriod"/>
            </a:pPr>
            <a:r>
              <a:rPr lang="en-US" dirty="0" smtClean="0"/>
              <a:t>Training </a:t>
            </a:r>
            <a:r>
              <a:rPr lang="en-US" dirty="0" smtClean="0"/>
              <a:t>Data</a:t>
            </a:r>
          </a:p>
          <a:p>
            <a:pPr marL="609600" indent="-457200" algn="just">
              <a:spcBef>
                <a:spcPts val="0"/>
              </a:spcBef>
              <a:buSzPct val="100000"/>
              <a:buFont typeface="+mj-lt"/>
              <a:buAutoNum type="arabicPeriod"/>
            </a:pPr>
            <a:r>
              <a:rPr lang="en-US" dirty="0" smtClean="0"/>
              <a:t>Development Frameworks and </a:t>
            </a:r>
            <a:r>
              <a:rPr lang="en-US" dirty="0" smtClean="0"/>
              <a:t>Tools</a:t>
            </a:r>
          </a:p>
          <a:p>
            <a:pPr marL="609600" indent="-457200" algn="just">
              <a:spcBef>
                <a:spcPts val="0"/>
              </a:spcBef>
              <a:buSzPct val="100000"/>
              <a:buFont typeface="+mj-lt"/>
              <a:buAutoNum type="arabicPeriod"/>
            </a:pPr>
            <a:r>
              <a:rPr lang="en-US" dirty="0" smtClean="0"/>
              <a:t>User Interface (UI) and </a:t>
            </a:r>
            <a:r>
              <a:rPr lang="en-US" dirty="0" smtClean="0"/>
              <a:t>Experience</a:t>
            </a:r>
          </a:p>
          <a:p>
            <a:pPr marL="609600" indent="-457200" algn="just">
              <a:spcBef>
                <a:spcPts val="0"/>
              </a:spcBef>
              <a:buSzPct val="100000"/>
              <a:buFont typeface="+mj-lt"/>
              <a:buAutoNum type="arabicPeriod"/>
            </a:pPr>
            <a:r>
              <a:rPr lang="en-US" dirty="0" smtClean="0"/>
              <a:t>Monitoring and Analytics</a:t>
            </a:r>
            <a:endParaRPr lang="en-US" dirty="0" smtClean="0"/>
          </a:p>
          <a:p>
            <a:pPr lvl="0" indent="-190500" algn="just">
              <a:spcBef>
                <a:spcPts val="0"/>
              </a:spcBef>
              <a:buClr>
                <a:schemeClr val="dk1"/>
              </a:buClr>
              <a:buSzPct val="100000"/>
              <a:buNone/>
            </a:pPr>
            <a:endParaRPr lang="en-US" dirty="0" smtClean="0">
              <a:latin typeface="Cambria" pitchFamily="18" charset="0"/>
              <a:ea typeface="Cambria" pitchFamily="18" charset="0"/>
            </a:endParaRPr>
          </a:p>
          <a:p>
            <a:pPr lvl="0" indent="-190500" algn="just">
              <a:lnSpc>
                <a:spcPct val="200000"/>
              </a:lnSpc>
              <a:spcBef>
                <a:spcPts val="0"/>
              </a:spcBef>
              <a:buClr>
                <a:schemeClr val="dk1"/>
              </a:buClr>
              <a:buSzPct val="100000"/>
              <a:buNone/>
            </a:pPr>
            <a:endParaRPr lang="en-US" dirty="0" smtClean="0">
              <a:latin typeface="Cambria" pitchFamily="18" charset="0"/>
              <a:ea typeface="Cambria" pitchFamily="18" charset="0"/>
            </a:endParaRPr>
          </a:p>
          <a:p>
            <a:pPr lvl="0" indent="-190500" algn="just">
              <a:lnSpc>
                <a:spcPct val="200000"/>
              </a:lnSpc>
              <a:spcBef>
                <a:spcPts val="0"/>
              </a:spcBef>
              <a:buClr>
                <a:schemeClr val="dk1"/>
              </a:buClr>
              <a:buSzPct val="100000"/>
              <a:buNone/>
            </a:pPr>
            <a:endParaRPr lang="en-US" dirty="0" smtClean="0">
              <a:latin typeface="Cambria" pitchFamily="18" charset="0"/>
              <a:ea typeface="Cambria" pitchFamily="18" charset="0"/>
            </a:endParaRPr>
          </a:p>
          <a:p>
            <a:pPr lvl="0" indent="-190500" algn="just">
              <a:lnSpc>
                <a:spcPct val="200000"/>
              </a:lnSpc>
              <a:spcBef>
                <a:spcPts val="0"/>
              </a:spcBef>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smtClean="0"/>
              <a:t>Provide Instant, 24/7 </a:t>
            </a:r>
            <a:r>
              <a:rPr lang="en-US" dirty="0" smtClean="0"/>
              <a:t>Support</a:t>
            </a:r>
          </a:p>
          <a:p>
            <a:r>
              <a:rPr lang="en-US" dirty="0" smtClean="0"/>
              <a:t>Automate Responses to Frequent Queries</a:t>
            </a:r>
          </a:p>
          <a:p>
            <a:r>
              <a:rPr lang="en-US" dirty="0" smtClean="0"/>
              <a:t>Improve Response </a:t>
            </a:r>
            <a:r>
              <a:rPr lang="en-US" dirty="0" smtClean="0"/>
              <a:t>Consistency</a:t>
            </a:r>
          </a:p>
          <a:p>
            <a:r>
              <a:rPr lang="en-US" dirty="0" smtClean="0"/>
              <a:t>Enhance Customer Engagement and </a:t>
            </a:r>
            <a:r>
              <a:rPr lang="en-US" dirty="0" smtClean="0"/>
              <a:t>Satisfaction</a:t>
            </a:r>
          </a:p>
          <a:p>
            <a:r>
              <a:rPr lang="en-US" dirty="0" smtClean="0"/>
              <a:t>Collect Customer Data and </a:t>
            </a:r>
            <a:r>
              <a:rPr lang="en-US" dirty="0" smtClean="0"/>
              <a:t>Feedback</a:t>
            </a:r>
          </a:p>
          <a:p>
            <a:r>
              <a:rPr lang="en-US" dirty="0" smtClean="0"/>
              <a:t>Support </a:t>
            </a:r>
            <a:r>
              <a:rPr lang="en-US" dirty="0" err="1" smtClean="0"/>
              <a:t>Upselling</a:t>
            </a:r>
            <a:r>
              <a:rPr lang="en-US" dirty="0" smtClean="0"/>
              <a:t> and Cross-Selling </a:t>
            </a:r>
            <a:r>
              <a:rPr lang="en-US" dirty="0" smtClean="0"/>
              <a:t>Opportunities</a:t>
            </a:r>
          </a:p>
          <a:p>
            <a:r>
              <a:rPr lang="en-US" dirty="0" smtClean="0"/>
              <a:t>Reduce Operational </a:t>
            </a:r>
            <a:r>
              <a:rPr lang="en-US" dirty="0" smtClean="0"/>
              <a:t>Costs</a:t>
            </a:r>
          </a:p>
          <a:p>
            <a:r>
              <a:rPr lang="en-US" dirty="0" smtClean="0"/>
              <a:t>Improve Agent Efficiency and </a:t>
            </a:r>
            <a:r>
              <a:rPr lang="en-US" dirty="0" smtClean="0"/>
              <a:t>Focus</a:t>
            </a:r>
          </a:p>
          <a:p>
            <a:r>
              <a:rPr lang="en-US" dirty="0" smtClean="0"/>
              <a:t>Adapt and Learn Over Time</a:t>
            </a:r>
            <a:endParaRPr lang="en-GB" dirty="0" smtClean="0"/>
          </a:p>
        </p:txBody>
      </p:sp>
    </p:spTree>
    <p:extLst>
      <p:ext uri="{BB962C8B-B14F-4D97-AF65-F5344CB8AC3E}">
        <p14:creationId xmlns=""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4" name="Content Placeholder 3"/>
          <p:cNvSpPr>
            <a:spLocks noGrp="1"/>
          </p:cNvSpPr>
          <p:nvPr>
            <p:ph idx="1"/>
          </p:nvPr>
        </p:nvSpPr>
        <p:spPr/>
        <p:txBody>
          <a:bodyPr/>
          <a:lstStyle/>
          <a:p>
            <a:endParaRPr lang="en-US" dirty="0"/>
          </a:p>
        </p:txBody>
      </p:sp>
      <p:pic>
        <p:nvPicPr>
          <p:cNvPr id="5" name="image6.png"/>
          <p:cNvPicPr/>
          <p:nvPr/>
        </p:nvPicPr>
        <p:blipFill>
          <a:blip r:embed="rId2" cstate="print"/>
          <a:stretch>
            <a:fillRect/>
          </a:stretch>
        </p:blipFill>
        <p:spPr>
          <a:xfrm>
            <a:off x="1503947" y="1355156"/>
            <a:ext cx="8915399" cy="4239527"/>
          </a:xfrm>
          <a:prstGeom prst="rect">
            <a:avLst/>
          </a:prstGeom>
        </p:spPr>
      </p:pic>
    </p:spTree>
    <p:extLst>
      <p:ext uri="{BB962C8B-B14F-4D97-AF65-F5344CB8AC3E}">
        <p14:creationId xmlns=""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 xmlns:a16="http://schemas.microsoft.com/office/drawing/2014/main" id="{15C84BCC-0DB1-FDE0-3402-D7F5BF535CDB}"/>
              </a:ext>
            </a:extLst>
          </p:cNvPr>
          <p:cNvSpPr>
            <a:spLocks noGrp="1"/>
          </p:cNvSpPr>
          <p:nvPr>
            <p:ph idx="1"/>
          </p:nvPr>
        </p:nvSpPr>
        <p:spPr/>
        <p:txBody>
          <a:bodyPr/>
          <a:lstStyle/>
          <a:p>
            <a:pPr lvl="0"/>
            <a:r>
              <a:rPr lang="en-US" b="1" dirty="0" smtClean="0"/>
              <a:t>Frontend</a:t>
            </a:r>
            <a:r>
              <a:rPr lang="en-US" dirty="0" smtClean="0"/>
              <a:t>: </a:t>
            </a:r>
            <a:r>
              <a:rPr lang="en-US" dirty="0" smtClean="0"/>
              <a:t>Flask, </a:t>
            </a:r>
            <a:r>
              <a:rPr lang="en-US" dirty="0" smtClean="0"/>
              <a:t>JavaScript, HTML, CSS, Bootstrap, </a:t>
            </a:r>
            <a:r>
              <a:rPr lang="en-US" dirty="0" err="1" smtClean="0"/>
              <a:t>jQuery</a:t>
            </a:r>
            <a:r>
              <a:rPr lang="en-US" dirty="0" smtClean="0"/>
              <a:t>, Web Speech API, Google Cloud text to speech, </a:t>
            </a:r>
            <a:r>
              <a:rPr lang="en-US" dirty="0" err="1" smtClean="0"/>
              <a:t>botUI</a:t>
            </a:r>
            <a:r>
              <a:rPr lang="en-US" dirty="0" smtClean="0"/>
              <a:t>. </a:t>
            </a:r>
          </a:p>
          <a:p>
            <a:pPr lvl="0"/>
            <a:r>
              <a:rPr lang="en-US" b="1" dirty="0" smtClean="0"/>
              <a:t>Backend</a:t>
            </a:r>
            <a:r>
              <a:rPr lang="en-US" dirty="0" smtClean="0"/>
              <a:t>: </a:t>
            </a:r>
            <a:r>
              <a:rPr lang="en-US" dirty="0" err="1" smtClean="0"/>
              <a:t>PyTorch</a:t>
            </a:r>
            <a:r>
              <a:rPr lang="en-US" dirty="0" smtClean="0"/>
              <a:t>, Natural Language Toolkit, </a:t>
            </a:r>
            <a:r>
              <a:rPr lang="en-US" dirty="0" err="1" smtClean="0"/>
              <a:t>SpaCy</a:t>
            </a:r>
            <a:r>
              <a:rPr lang="en-US" dirty="0" smtClean="0"/>
              <a:t>, Rasa NLU, Python, </a:t>
            </a:r>
            <a:r>
              <a:rPr lang="en-US" dirty="0" err="1" smtClean="0"/>
              <a:t>MongoDB</a:t>
            </a:r>
            <a:r>
              <a:rPr lang="en-US" dirty="0" smtClean="0"/>
              <a:t>, Translate API </a:t>
            </a:r>
          </a:p>
          <a:p>
            <a:endParaRPr lang="en-IN" dirty="0" smtClean="0"/>
          </a:p>
          <a:p>
            <a:pPr>
              <a:buNone/>
            </a:pPr>
            <a:endParaRPr lang="en-IN" dirty="0" smtClean="0"/>
          </a:p>
        </p:txBody>
      </p:sp>
    </p:spTree>
    <p:extLst>
      <p:ext uri="{BB962C8B-B14F-4D97-AF65-F5344CB8AC3E}">
        <p14:creationId xmlns=""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616</TotalTime>
  <Words>901</Words>
  <Application>Microsoft Office PowerPoint</Application>
  <PresentationFormat>Custom</PresentationFormat>
  <Paragraphs>118</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Bioinformatics</vt:lpstr>
      <vt:lpstr>CUSTOMER SUPPORT CHATBOT WITH ML</vt:lpstr>
      <vt:lpstr>Introduction</vt:lpstr>
      <vt:lpstr>Literature Review</vt:lpstr>
      <vt:lpstr>Existing method Drawback</vt:lpstr>
      <vt:lpstr>Proposed Method</vt:lpstr>
      <vt:lpstr>Methodology/Modules</vt:lpstr>
      <vt:lpstr>Objectives</vt:lpstr>
      <vt:lpstr>Architecture</vt:lpstr>
      <vt:lpstr>Hardware/software components</vt:lpstr>
      <vt:lpstr>Slide 10</vt:lpstr>
      <vt:lpstr>Expected Outcomes</vt:lpstr>
      <vt:lpstr>Conclusion</vt:lpstr>
      <vt:lpstr>Github Link</vt:lpstr>
      <vt:lpstr>References</vt:lpstr>
      <vt:lpstr>Project work mapping with SDG</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22</cp:revision>
  <dcterms:created xsi:type="dcterms:W3CDTF">2023-03-16T03:26:27Z</dcterms:created>
  <dcterms:modified xsi:type="dcterms:W3CDTF">2024-10-25T18:48:37Z</dcterms:modified>
</cp:coreProperties>
</file>