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13BC91-8C59-4F96-8942-03717BAC78A0}" v="1048" dt="2022-07-20T19:24:18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1753" y="36774"/>
            <a:ext cx="9144000" cy="2387600"/>
          </a:xfrm>
        </p:spPr>
        <p:txBody>
          <a:bodyPr/>
          <a:lstStyle/>
          <a:p>
            <a:r>
              <a:rPr lang="en-US" sz="6600" b="1" dirty="0">
                <a:solidFill>
                  <a:srgbClr val="FF0000"/>
                </a:solidFill>
              </a:rPr>
              <a:t>Airbnb Data Analysis</a:t>
            </a:r>
            <a:endParaRPr lang="en-US" sz="6600" b="1">
              <a:solidFill>
                <a:srgbClr val="FF0000"/>
              </a:solidFill>
              <a:cs typeface="Calibri Light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4450" y="3602038"/>
            <a:ext cx="3057525" cy="265452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endParaRPr lang="en-US"/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                                                                                                  </a:t>
            </a:r>
            <a:r>
              <a:rPr lang="en-US" sz="3600" dirty="0">
                <a:cs typeface="Calibri"/>
              </a:rPr>
              <a:t>      </a:t>
            </a:r>
            <a:r>
              <a:rPr lang="en-US" sz="3600" b="1" dirty="0">
                <a:cs typeface="Calibri"/>
              </a:rPr>
              <a:t>-Darshan</a:t>
            </a:r>
          </a:p>
          <a:p>
            <a:r>
              <a:rPr lang="en-US" sz="3600" b="1" dirty="0">
                <a:cs typeface="Calibri"/>
              </a:rPr>
              <a:t>-Ritesh</a:t>
            </a:r>
            <a:r>
              <a:rPr lang="en-US" sz="1800" b="1" dirty="0">
                <a:cs typeface="Calibri"/>
              </a:rPr>
              <a:t>   </a:t>
            </a:r>
          </a:p>
          <a:p>
            <a:r>
              <a:rPr lang="en-US" sz="1800" dirty="0">
                <a:cs typeface="Calibri"/>
              </a:rPr>
              <a:t>                                                                                                                                                     </a:t>
            </a:r>
            <a:r>
              <a:rPr lang="en-US" dirty="0">
                <a:cs typeface="Calibri"/>
              </a:rPr>
              <a:t>                                </a:t>
            </a:r>
            <a:endParaRPr lang="en-US" dirty="0"/>
          </a:p>
        </p:txBody>
      </p:sp>
      <p:pic>
        <p:nvPicPr>
          <p:cNvPr id="5" name="Picture 5" descr="A picture containing indoor, floor, chair, room&#10;&#10;Description automatically generated">
            <a:extLst>
              <a:ext uri="{FF2B5EF4-FFF2-40B4-BE49-F238E27FC236}">
                <a16:creationId xmlns:a16="http://schemas.microsoft.com/office/drawing/2014/main" id="{8AEC13EF-2ED1-E6FB-35A7-0F1366D48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029858"/>
            <a:ext cx="6378879" cy="33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A11D5-9FFA-A0B3-3435-35DDA2CEA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525"/>
            <a:ext cx="10515600" cy="59134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11.Top 3 cheapest Neighborhoods by average price are – 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 - Slotervaart - $ 24.33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 - </a:t>
            </a:r>
            <a:r>
              <a:rPr lang="en-US" dirty="0" err="1">
                <a:ea typeface="+mn-lt"/>
                <a:cs typeface="+mn-lt"/>
              </a:rPr>
              <a:t>Bijlmer</a:t>
            </a:r>
            <a:r>
              <a:rPr lang="en-US" dirty="0">
                <a:ea typeface="+mn-lt"/>
                <a:cs typeface="+mn-lt"/>
              </a:rPr>
              <a:t> Centrum - $ 30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 - Geuzenveld/ Slotermeer - $ 37.33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12.The prices of rooms vary with the bedrooms. The rooms with 7 bedrooms have highest average price of  $914.50.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13. The average room prices of each price brackets are: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&gt;</a:t>
            </a:r>
            <a:r>
              <a:rPr lang="en-US" sz="2400" dirty="0">
                <a:ea typeface="+mn-lt"/>
                <a:cs typeface="+mn-lt"/>
              </a:rPr>
              <a:t> $10 to $49 - Entire home / Apt – $39.25</a:t>
            </a:r>
            <a:endParaRPr lang="en-US" sz="2400" dirty="0">
              <a:cs typeface="Calibri" panose="020F0502020204030204"/>
            </a:endParaRPr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                             Private Room – $42.17</a:t>
            </a:r>
            <a:endParaRPr lang="en-US" sz="2400">
              <a:cs typeface="Calibri"/>
            </a:endParaRPr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                             Shared Room - $ 36.64</a:t>
            </a: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6464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ABAA7-1E95-3700-FC65-1FAF0E3C5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275"/>
            <a:ext cx="10515600" cy="60086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Calibri"/>
              </a:rPr>
              <a:t>&gt; $50 to $149 – Entire home / Apt – $116.93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                             Private Room – $94.3</a:t>
            </a: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                             Shared Room - $87.55</a:t>
            </a:r>
            <a:endParaRPr lang="en-US" sz="2400" dirty="0">
              <a:ea typeface="+mn-lt"/>
              <a:cs typeface="+mn-lt"/>
            </a:endParaRPr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&gt;$150 to $249  - Entire home / Apt – $187.7</a:t>
            </a:r>
            <a:endParaRPr lang="en-US" sz="2400" dirty="0">
              <a:cs typeface="Calibri"/>
            </a:endParaRPr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                              Private Room – $181.14</a:t>
            </a:r>
            <a:endParaRPr lang="en-US" sz="2400" dirty="0">
              <a:cs typeface="Calibri"/>
            </a:endParaRPr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                              Shared Room - $189.38</a:t>
            </a:r>
            <a:endParaRPr lang="en-US" sz="2400" dirty="0">
              <a:cs typeface="Calibri"/>
            </a:endParaRPr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&gt;$250 to $499 – Entire home / Apt – $325.8</a:t>
            </a:r>
            <a:endParaRPr lang="en-US" sz="2400" dirty="0">
              <a:cs typeface="Calibri" panose="020F0502020204030204"/>
            </a:endParaRPr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                              Private Room – $316.11</a:t>
            </a:r>
            <a:endParaRPr lang="en-US" sz="2400" dirty="0">
              <a:cs typeface="Calibri"/>
            </a:endParaRPr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                              Shared Room - $392.33</a:t>
            </a:r>
            <a:endParaRPr lang="en-US" sz="2400" dirty="0"/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&gt;$500 to $749  - Entire home / Apt – $592.10</a:t>
            </a:r>
            <a:endParaRPr lang="en-US" dirty="0"/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&gt;$750 to $899 – Entire home / Apt – $798.47</a:t>
            </a:r>
            <a:endParaRPr lang="en-US" dirty="0"/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&gt;Greater Than 900 – Entire home / Apt – $1419.68</a:t>
            </a:r>
            <a:endParaRPr lang="en-US" dirty="0"/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pPr>
              <a:buNone/>
            </a:pP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3209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5288-E84F-DEB7-0936-5E18114D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575"/>
            <a:ext cx="10515600" cy="525463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                                      Q &amp; 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A56AF-128B-8097-4A9F-A9A95DA40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6950"/>
            <a:ext cx="10515600" cy="55514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1) What’s the source of the dataset ? 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ANS – The dataset is provide by the client. 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2) What was the type of Data ?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ANS – The data was the combination of numerical and Categorical values available in csv format.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3) What’s the complete flow you followed in this project ? 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ANS – Kindly refer to the 4th slide for better understanding.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4) What steps I should follow to get insights from the data?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ANS – Step.1 Download the data and store it in a location in your pc.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Step.2 . Open </a:t>
            </a:r>
            <a:r>
              <a:rPr lang="en-US" dirty="0" err="1">
                <a:ea typeface="+mn-lt"/>
                <a:cs typeface="+mn-lt"/>
              </a:rPr>
              <a:t>Airbnb_Analysis_Report.pbix</a:t>
            </a:r>
            <a:r>
              <a:rPr lang="en-US" dirty="0">
                <a:ea typeface="+mn-lt"/>
                <a:cs typeface="+mn-lt"/>
              </a:rPr>
              <a:t> in your pc and then you can see all the insights.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073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8B7A-189E-9608-DC97-2C4558FC6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Objective: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057722-1FF1-65E4-9496-E49D5430C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ea typeface="+mn-lt"/>
                <a:cs typeface="+mn-lt"/>
              </a:rPr>
              <a:t>To get the insights of top hosts, revenue, reviews and overall satisfaction rate of the bookings in the various neighborhoods in the Amsterdam. Insights includes average ratings by room types , average price by room type, average price in each neighborhood , etc.</a:t>
            </a: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Benefits: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We will be able to get the insights about top hosts, neighborhoods, their reviews, overall satisfaction rate and average price for each room type.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Helps Stakeholders in expanding their network, improve their services, resulting in more bookings and revenue, etc.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0401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9FBA6-9398-E4AC-970E-3B128728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a typeface="+mj-lt"/>
                <a:cs typeface="+mj-lt"/>
              </a:rPr>
              <a:t>Data Sharing Agreement :</a:t>
            </a:r>
            <a:endParaRPr lang="en-US" sz="3600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C0EA-0192-D00E-274A-FF8B91E2E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file name (Airbnb_prices.csv )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Length of Date stamp( 8 Digits )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Length of Time stamp ( 6 Digits 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Number of Columns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Column Name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Column Data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4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EFB9-1A68-3164-A32C-DD9759C5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Architecture</a:t>
            </a:r>
            <a:endParaRPr lang="en-US" b="1" dirty="0">
              <a:cs typeface="Calibri Light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B027A6E-D20E-B80F-773B-942DA225E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31477"/>
            <a:ext cx="10515600" cy="2739634"/>
          </a:xfrm>
        </p:spPr>
      </p:pic>
    </p:spTree>
    <p:extLst>
      <p:ext uri="{BB962C8B-B14F-4D97-AF65-F5344CB8AC3E}">
        <p14:creationId xmlns:p14="http://schemas.microsoft.com/office/powerpoint/2010/main" val="2419550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2F817-386A-7E4B-0F69-9108E332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8276"/>
            <a:ext cx="10515600" cy="1116796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Data Overview: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402F3-B077-B205-AC25-FFDCF5C5C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7817"/>
            <a:ext cx="10515600" cy="4111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Data has a total count of 18724, in a single csv file. </a:t>
            </a:r>
            <a:endParaRPr lang="en-US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It includes data from 22 July 2017 to 23 July 2017. </a:t>
            </a:r>
            <a:endParaRPr lang="en-US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r>
              <a:rPr lang="en-US" sz="3600" b="1" dirty="0">
                <a:ea typeface="+mn-lt"/>
                <a:cs typeface="+mn-lt"/>
              </a:rPr>
              <a:t>KPIs (Key Performance Indicators)</a:t>
            </a:r>
          </a:p>
          <a:p>
            <a:r>
              <a:rPr lang="en-US" sz="2400" dirty="0">
                <a:ea typeface="+mn-lt"/>
                <a:cs typeface="+mn-lt"/>
              </a:rPr>
              <a:t>Key indicators displaying a summary of the Airbnb Data and its relationship with different metrics.</a:t>
            </a:r>
            <a:endParaRPr lang="en-US" sz="24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(Room_ID,Host_ID, Room type, Neighborhood, Overall_satsfaction, city, Reviews, Accommodate, Bedrooms, Price, Name, Last modified, Latitude, Longitude, Location).</a:t>
            </a:r>
            <a:endParaRPr lang="en-US" sz="2400" b="1"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3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055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FE6C4-DD3B-7DA0-55D3-864BB52B9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8201"/>
            <a:ext cx="10515600" cy="5718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cs typeface="Calibri"/>
              </a:rPr>
              <a:t>Dashboard:</a:t>
            </a:r>
          </a:p>
          <a:p>
            <a:pPr marL="0" indent="0">
              <a:buNone/>
            </a:pPr>
            <a:endParaRPr lang="en-US" sz="3200" b="1" dirty="0">
              <a:cs typeface="Calibri"/>
            </a:endParaRPr>
          </a:p>
          <a:p>
            <a:pPr marL="0" indent="0">
              <a:buNone/>
            </a:pPr>
            <a:endParaRPr lang="en-US" sz="3200" b="1" dirty="0">
              <a:cs typeface="Calibri"/>
            </a:endParaRPr>
          </a:p>
        </p:txBody>
      </p:sp>
      <p:pic>
        <p:nvPicPr>
          <p:cNvPr id="4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CFBEE03-E1EB-BC6F-7646-7C78C6F52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19" y="947068"/>
            <a:ext cx="10645817" cy="556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9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C879A0E8-9AE8-0D12-2958-40DB1D4AE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798" y="468639"/>
            <a:ext cx="10460868" cy="6000597"/>
          </a:xfrm>
        </p:spPr>
      </p:pic>
    </p:spTree>
    <p:extLst>
      <p:ext uri="{BB962C8B-B14F-4D97-AF65-F5344CB8AC3E}">
        <p14:creationId xmlns:p14="http://schemas.microsoft.com/office/powerpoint/2010/main" val="262200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E2903-A1E7-E66D-6303-A119639F0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112"/>
            <a:ext cx="10515600" cy="949781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5FFC9-865A-BC07-9E16-890ACF12D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133"/>
            <a:ext cx="10515600" cy="502983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1.There are Total 15.89K hosts providing the services.</a:t>
            </a: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2.There are Total 18.67K rooms available.</a:t>
            </a: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3.Total of 23 neighborhoods have Airbnb services.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4.Total number of accommodates are 16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4.De </a:t>
            </a:r>
            <a:r>
              <a:rPr lang="en-US" sz="2400" dirty="0" err="1">
                <a:ea typeface="+mn-lt"/>
                <a:cs typeface="+mn-lt"/>
              </a:rPr>
              <a:t>Baarsjes</a:t>
            </a:r>
            <a:r>
              <a:rPr lang="en-US" sz="2400" dirty="0">
                <a:ea typeface="+mn-lt"/>
                <a:cs typeface="+mn-lt"/>
              </a:rPr>
              <a:t> / Oud West has highest number of hosts and rooms available in service.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5.Whereas De </a:t>
            </a:r>
            <a:r>
              <a:rPr lang="en-US" sz="2400" dirty="0" err="1">
                <a:ea typeface="+mn-lt"/>
                <a:cs typeface="+mn-lt"/>
              </a:rPr>
              <a:t>Pijp</a:t>
            </a:r>
            <a:r>
              <a:rPr lang="en-US" sz="2400" dirty="0">
                <a:ea typeface="+mn-lt"/>
                <a:cs typeface="+mn-lt"/>
              </a:rPr>
              <a:t> / Rivierenbuurt has the second highest number hosts and rooms available in service. </a:t>
            </a:r>
            <a:endParaRPr lang="en-US" sz="2400">
              <a:cs typeface="Calibri" panose="020F0502020204030204"/>
            </a:endParaRPr>
          </a:p>
          <a:p>
            <a:r>
              <a:rPr lang="en-US" sz="2400" dirty="0">
                <a:ea typeface="+mn-lt"/>
                <a:cs typeface="+mn-lt"/>
              </a:rPr>
              <a:t>The average price for different types of rooms are: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        </a:t>
            </a:r>
            <a:r>
              <a:rPr lang="en-US" sz="2000" dirty="0">
                <a:ea typeface="+mn-lt"/>
                <a:cs typeface="+mn-lt"/>
              </a:rPr>
              <a:t>     &gt;Private Room – $ 106.89 </a:t>
            </a: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               &gt;Shared Room - $ 103.68</a:t>
            </a:r>
            <a:endParaRPr lang="en-US" sz="20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               &gt;Entire Home / Appt - $ 181.57</a:t>
            </a:r>
            <a:endParaRPr lang="en-US" sz="2000" dirty="0">
              <a:cs typeface="Calibri" panose="020F0502020204030204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59601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C736E-0A2D-289A-F941-0B1A23249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173"/>
            <a:ext cx="10839450" cy="630996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7.There are 46.3% rooms are in the category of Entire Home / Appt which is almost close to half of the rooms.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8.Private rooms are 27.26% and Shared rooms are 26.44% of the total rooms.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9.De </a:t>
            </a:r>
            <a:r>
              <a:rPr lang="en-US" dirty="0" err="1">
                <a:ea typeface="+mn-lt"/>
                <a:cs typeface="+mn-lt"/>
              </a:rPr>
              <a:t>Baarsjes</a:t>
            </a:r>
            <a:r>
              <a:rPr lang="en-US" dirty="0">
                <a:ea typeface="+mn-lt"/>
                <a:cs typeface="+mn-lt"/>
              </a:rPr>
              <a:t> / Oud West, Centrum Oost and De </a:t>
            </a:r>
            <a:r>
              <a:rPr lang="en-US" dirty="0" err="1">
                <a:ea typeface="+mn-lt"/>
                <a:cs typeface="+mn-lt"/>
              </a:rPr>
              <a:t>Pijp</a:t>
            </a:r>
            <a:r>
              <a:rPr lang="en-US" dirty="0">
                <a:ea typeface="+mn-lt"/>
                <a:cs typeface="+mn-lt"/>
              </a:rPr>
              <a:t> / Rivierenbuurt are the top three neighborhoods which have received the maximum number of reviews.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10.The Top 3 Expensive Neighborhoods by average prices are – 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        - Centrum West :- $ 229.11</a:t>
            </a:r>
            <a:endParaRPr lang="en-US" sz="2400"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        - Centrum Oost :- $ 219.73</a:t>
            </a:r>
            <a:endParaRPr lang="en-US" sz="2400"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        - </a:t>
            </a:r>
            <a:r>
              <a:rPr lang="en-US" sz="2400" dirty="0" err="1">
                <a:ea typeface="+mn-lt"/>
                <a:cs typeface="+mn-lt"/>
              </a:rPr>
              <a:t>Ijburg</a:t>
            </a:r>
            <a:r>
              <a:rPr lang="en-US" sz="2400" dirty="0">
                <a:ea typeface="+mn-lt"/>
                <a:cs typeface="+mn-lt"/>
              </a:rPr>
              <a:t>/Eiland </a:t>
            </a:r>
            <a:r>
              <a:rPr lang="en-US" sz="2400" dirty="0" err="1">
                <a:ea typeface="+mn-lt"/>
                <a:cs typeface="+mn-lt"/>
              </a:rPr>
              <a:t>Zeeburg</a:t>
            </a:r>
            <a:r>
              <a:rPr lang="en-US" sz="2400" dirty="0">
                <a:ea typeface="+mn-lt"/>
                <a:cs typeface="+mn-lt"/>
              </a:rPr>
              <a:t> :- $ 201.37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5723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Airbnb Data Analysis </vt:lpstr>
      <vt:lpstr>Objective:</vt:lpstr>
      <vt:lpstr>Data Sharing Agreement :</vt:lpstr>
      <vt:lpstr>Architecture</vt:lpstr>
      <vt:lpstr>Data Overview: </vt:lpstr>
      <vt:lpstr>PowerPoint Presentation</vt:lpstr>
      <vt:lpstr>PowerPoint Presentation</vt:lpstr>
      <vt:lpstr>Summary:</vt:lpstr>
      <vt:lpstr>PowerPoint Presentation</vt:lpstr>
      <vt:lpstr>PowerPoint Presentation</vt:lpstr>
      <vt:lpstr>PowerPoint Presentation</vt:lpstr>
      <vt:lpstr>                                     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373</cp:revision>
  <dcterms:created xsi:type="dcterms:W3CDTF">2022-07-20T06:21:50Z</dcterms:created>
  <dcterms:modified xsi:type="dcterms:W3CDTF">2022-07-20T19:24:20Z</dcterms:modified>
</cp:coreProperties>
</file>