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9" r:id="rId11"/>
    <p:sldId id="268" r:id="rId12"/>
    <p:sldId id="271" r:id="rId13"/>
    <p:sldId id="270" r:id="rId14"/>
    <p:sldId id="272" r:id="rId15"/>
    <p:sldId id="265" r:id="rId16"/>
    <p:sldId id="266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lear Sans Regular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7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236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3974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3246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4455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12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53200" y="351289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228600" y="-54864"/>
            <a:ext cx="10967026" cy="9503650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385636" y="2711746"/>
            <a:ext cx="9667788" cy="4097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IN" sz="6000" b="1" i="0" dirty="0">
                <a:solidFill>
                  <a:schemeClr val="bg1"/>
                </a:solidFill>
                <a:effectLst/>
                <a:latin typeface="Söhne"/>
              </a:rPr>
              <a:t>Content </a:t>
            </a:r>
            <a:r>
              <a:rPr lang="en-IN" sz="6000" b="1" i="0">
                <a:solidFill>
                  <a:schemeClr val="bg1"/>
                </a:solidFill>
                <a:effectLst/>
                <a:latin typeface="Söhne"/>
              </a:rPr>
              <a:t>Engagement Analysis </a:t>
            </a:r>
            <a:r>
              <a:rPr lang="en-IN" sz="5400" b="0" i="0" dirty="0">
                <a:solidFill>
                  <a:schemeClr val="bg1"/>
                </a:solidFill>
                <a:effectLst/>
                <a:latin typeface="Söhne"/>
              </a:rPr>
              <a:t>Maximizing Audience Reach and Consistency</a:t>
            </a:r>
            <a:endParaRPr lang="en-US" sz="5400" spc="-105" dirty="0">
              <a:solidFill>
                <a:schemeClr val="bg1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481F933-2B10-4426-94EA-E91A36010857}"/>
              </a:ext>
            </a:extLst>
          </p:cNvPr>
          <p:cNvSpPr txBox="1"/>
          <p:nvPr/>
        </p:nvSpPr>
        <p:spPr>
          <a:xfrm>
            <a:off x="3241988" y="2309007"/>
            <a:ext cx="1314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0" i="0" dirty="0">
                <a:effectLst/>
                <a:latin typeface="+mj-lt"/>
              </a:rPr>
              <a:t>  </a:t>
            </a:r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B02715-3067-4870-ABC8-0B5607D522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42" y="1154856"/>
            <a:ext cx="9736758" cy="57832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E53787C-97CF-4C87-AC65-7AF63E8CAC2B}"/>
              </a:ext>
            </a:extLst>
          </p:cNvPr>
          <p:cNvSpPr txBox="1"/>
          <p:nvPr/>
        </p:nvSpPr>
        <p:spPr>
          <a:xfrm>
            <a:off x="3827145" y="7447059"/>
            <a:ext cx="12098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effectLst/>
                <a:latin typeface="Söhne"/>
              </a:rPr>
              <a:t>* This suggests the potential for cross-category content initiatives to enhance the overall user experience and reach.</a:t>
            </a:r>
            <a:endParaRPr lang="en-IN" sz="28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ED5BCB-E1BE-4BA1-82AD-1AA054FA6E0A}"/>
              </a:ext>
            </a:extLst>
          </p:cNvPr>
          <p:cNvSpPr/>
          <p:nvPr/>
        </p:nvSpPr>
        <p:spPr>
          <a:xfrm>
            <a:off x="655752" y="647700"/>
            <a:ext cx="845973" cy="8506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F346A4-6FCB-4F87-AC23-A88398A492D8}"/>
              </a:ext>
            </a:extLst>
          </p:cNvPr>
          <p:cNvSpPr txBox="1"/>
          <p:nvPr/>
        </p:nvSpPr>
        <p:spPr>
          <a:xfrm>
            <a:off x="916568" y="853968"/>
            <a:ext cx="58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3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2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481F933-2B10-4426-94EA-E91A36010857}"/>
              </a:ext>
            </a:extLst>
          </p:cNvPr>
          <p:cNvSpPr txBox="1"/>
          <p:nvPr/>
        </p:nvSpPr>
        <p:spPr>
          <a:xfrm>
            <a:off x="3241988" y="2309007"/>
            <a:ext cx="1314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0" i="0" dirty="0">
                <a:effectLst/>
                <a:latin typeface="+mj-lt"/>
              </a:rPr>
              <a:t>  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8D4DD4-ABB4-4DC5-A3EE-F45FB927C7AD}"/>
              </a:ext>
            </a:extLst>
          </p:cNvPr>
          <p:cNvSpPr txBox="1"/>
          <p:nvPr/>
        </p:nvSpPr>
        <p:spPr>
          <a:xfrm>
            <a:off x="3429000" y="1685151"/>
            <a:ext cx="11201400" cy="648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b="0" i="0" dirty="0">
                <a:effectLst/>
                <a:latin typeface="Söhne"/>
              </a:rPr>
              <a:t>The top categories, including Animals, Science, Healthy Eating, Technology, and Food, exhibit similar </a:t>
            </a:r>
            <a:r>
              <a:rPr lang="en-IN" sz="2800" b="1" i="0" dirty="0">
                <a:effectLst/>
                <a:latin typeface="Söhne"/>
              </a:rPr>
              <a:t>total reaction counts</a:t>
            </a:r>
            <a:r>
              <a:rPr lang="en-IN" sz="2800" b="0" i="0" dirty="0">
                <a:effectLst/>
                <a:latin typeface="Söhne"/>
              </a:rPr>
              <a:t>, suggesting a stable and engaged audience across diverse interests.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800" b="0" i="0" dirty="0">
              <a:effectLst/>
              <a:latin typeface="Söhne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b="0" i="0" dirty="0">
                <a:effectLst/>
                <a:latin typeface="Söhne"/>
              </a:rPr>
              <a:t>This consistency may indicate a well-balanced content strategy that resonates with a broad range of audience segments.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800" b="0" i="0" dirty="0">
              <a:effectLst/>
              <a:latin typeface="Söhne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b="0" i="0" dirty="0">
                <a:effectLst/>
                <a:latin typeface="Söhne"/>
              </a:rPr>
              <a:t>Leveraging this engagement consistency, consider exploring cross-category content initiatives and collaborations to enhance the overall user experience and reach.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48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481F933-2B10-4426-94EA-E91A36010857}"/>
              </a:ext>
            </a:extLst>
          </p:cNvPr>
          <p:cNvSpPr txBox="1"/>
          <p:nvPr/>
        </p:nvSpPr>
        <p:spPr>
          <a:xfrm>
            <a:off x="3241988" y="2309007"/>
            <a:ext cx="1314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0" i="0" dirty="0">
                <a:effectLst/>
                <a:latin typeface="+mj-lt"/>
              </a:rPr>
              <a:t>  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1988AA-3BDC-4B7A-BA02-90FBF13FB0CA}"/>
              </a:ext>
            </a:extLst>
          </p:cNvPr>
          <p:cNvSpPr/>
          <p:nvPr/>
        </p:nvSpPr>
        <p:spPr>
          <a:xfrm>
            <a:off x="655752" y="647700"/>
            <a:ext cx="845973" cy="8506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0679F-D2F7-40CC-BCD9-3C2F9003DA28}"/>
              </a:ext>
            </a:extLst>
          </p:cNvPr>
          <p:cNvSpPr txBox="1"/>
          <p:nvPr/>
        </p:nvSpPr>
        <p:spPr>
          <a:xfrm>
            <a:off x="899121" y="781697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4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7CC9E3C-6375-4B60-9952-8BD9E98A0B6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/>
          <a:stretch/>
        </p:blipFill>
        <p:spPr>
          <a:xfrm>
            <a:off x="4495823" y="930405"/>
            <a:ext cx="10301285" cy="61719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7D2371A-BFB7-42E5-8128-6C7BB8F38AB5}"/>
              </a:ext>
            </a:extLst>
          </p:cNvPr>
          <p:cNvSpPr txBox="1"/>
          <p:nvPr/>
        </p:nvSpPr>
        <p:spPr>
          <a:xfrm>
            <a:off x="4191000" y="7429500"/>
            <a:ext cx="1196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effectLst/>
                <a:latin typeface="Söhne"/>
              </a:rPr>
              <a:t>*</a:t>
            </a:r>
            <a:r>
              <a:rPr lang="en-IN" sz="2800" dirty="0">
                <a:latin typeface="Söhne"/>
              </a:rPr>
              <a:t> </a:t>
            </a:r>
            <a:r>
              <a:rPr lang="en-IN" sz="2800" b="0" i="0" dirty="0">
                <a:effectLst/>
                <a:latin typeface="Söhne"/>
              </a:rPr>
              <a:t>Understanding these posting trends can help optimize content planning and resource allocation throughout the year, ensuring that content is strategically timed to reach the audience effectively.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8465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481F933-2B10-4426-94EA-E91A36010857}"/>
              </a:ext>
            </a:extLst>
          </p:cNvPr>
          <p:cNvSpPr txBox="1"/>
          <p:nvPr/>
        </p:nvSpPr>
        <p:spPr>
          <a:xfrm>
            <a:off x="3241988" y="2309007"/>
            <a:ext cx="1314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0" i="0" dirty="0">
                <a:effectLst/>
                <a:latin typeface="+mj-lt"/>
              </a:rPr>
              <a:t>  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BCA6E-14AD-43CA-88F8-5F989F289E40}"/>
              </a:ext>
            </a:extLst>
          </p:cNvPr>
          <p:cNvSpPr txBox="1"/>
          <p:nvPr/>
        </p:nvSpPr>
        <p:spPr>
          <a:xfrm>
            <a:off x="3810000" y="1662291"/>
            <a:ext cx="10030968" cy="648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b="0" i="0" dirty="0">
                <a:effectLst/>
                <a:latin typeface="Söhne"/>
              </a:rPr>
              <a:t>The data indicates varying posting activity throughout the year.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800" b="0" i="0" dirty="0">
              <a:effectLst/>
              <a:latin typeface="Söhne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b="0" i="0" dirty="0">
                <a:effectLst/>
                <a:latin typeface="Söhne"/>
              </a:rPr>
              <a:t>May (Month 5) saw the </a:t>
            </a:r>
            <a:r>
              <a:rPr lang="en-IN" sz="2800" b="1" i="0" dirty="0">
                <a:effectLst/>
                <a:latin typeface="Söhne"/>
              </a:rPr>
              <a:t>highest number of posts </a:t>
            </a:r>
            <a:r>
              <a:rPr lang="en-IN" sz="2800" b="0" i="0" dirty="0">
                <a:effectLst/>
                <a:latin typeface="Söhne"/>
              </a:rPr>
              <a:t>with </a:t>
            </a:r>
            <a:r>
              <a:rPr lang="en-IN" sz="2800" b="1" i="0" dirty="0">
                <a:effectLst/>
                <a:latin typeface="Söhne"/>
              </a:rPr>
              <a:t>2,138</a:t>
            </a:r>
            <a:r>
              <a:rPr lang="en-IN" sz="2800" b="0" i="0" dirty="0">
                <a:effectLst/>
                <a:latin typeface="Söhne"/>
              </a:rPr>
              <a:t>, making it the most active month.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800" b="0" i="0" dirty="0">
              <a:effectLst/>
              <a:latin typeface="Söhne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b="0" i="0" dirty="0">
                <a:effectLst/>
                <a:latin typeface="Söhne"/>
              </a:rPr>
              <a:t>February (Month 2) had the </a:t>
            </a:r>
            <a:r>
              <a:rPr lang="en-IN" sz="2800" b="1" i="0" dirty="0">
                <a:effectLst/>
                <a:latin typeface="Söhne"/>
              </a:rPr>
              <a:t>lowest number of posts </a:t>
            </a:r>
            <a:r>
              <a:rPr lang="en-IN" sz="2800" b="0" i="0" dirty="0">
                <a:effectLst/>
                <a:latin typeface="Söhne"/>
              </a:rPr>
              <a:t>with </a:t>
            </a:r>
            <a:r>
              <a:rPr lang="en-IN" sz="2800" b="1" i="0" dirty="0">
                <a:effectLst/>
                <a:latin typeface="Söhne"/>
              </a:rPr>
              <a:t>1,914</a:t>
            </a:r>
            <a:r>
              <a:rPr lang="en-IN" sz="2800" b="0" i="0" dirty="0">
                <a:effectLst/>
                <a:latin typeface="Söhne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IN" sz="2800" b="0" i="0" dirty="0">
              <a:effectLst/>
              <a:latin typeface="Söhne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b="0" i="0" dirty="0">
                <a:effectLst/>
                <a:latin typeface="Söhne"/>
              </a:rPr>
              <a:t>There is a noticeable trend of higher posting activity in the early months of the year (January, February) and a peak in May, possibly reflecting seasonal content patterns.</a:t>
            </a:r>
          </a:p>
        </p:txBody>
      </p:sp>
    </p:spTree>
    <p:extLst>
      <p:ext uri="{BB962C8B-B14F-4D97-AF65-F5344CB8AC3E}">
        <p14:creationId xmlns:p14="http://schemas.microsoft.com/office/powerpoint/2010/main" val="16351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481F933-2B10-4426-94EA-E91A36010857}"/>
              </a:ext>
            </a:extLst>
          </p:cNvPr>
          <p:cNvSpPr txBox="1"/>
          <p:nvPr/>
        </p:nvSpPr>
        <p:spPr>
          <a:xfrm>
            <a:off x="3241988" y="2309007"/>
            <a:ext cx="1314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0" i="0" dirty="0">
                <a:effectLst/>
                <a:latin typeface="+mj-lt"/>
              </a:rPr>
              <a:t>  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62C6C4-7EF6-471F-8B47-6666E940D598}"/>
              </a:ext>
            </a:extLst>
          </p:cNvPr>
          <p:cNvSpPr txBox="1"/>
          <p:nvPr/>
        </p:nvSpPr>
        <p:spPr>
          <a:xfrm>
            <a:off x="3669413" y="1231450"/>
            <a:ext cx="1240766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i="0" dirty="0">
                <a:effectLst/>
                <a:latin typeface="Söhne"/>
              </a:rPr>
              <a:t>Recommendations</a:t>
            </a:r>
          </a:p>
          <a:p>
            <a:pPr algn="l">
              <a:lnSpc>
                <a:spcPct val="150000"/>
              </a:lnSpc>
            </a:pPr>
            <a:endParaRPr lang="en-IN" sz="2800" b="0" i="0" dirty="0">
              <a:effectLst/>
              <a:latin typeface="Söhne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Söhne"/>
              </a:rPr>
              <a:t>Allocate additional resources and attention to the top-performing categories to further enhance user engagement and satisfaction.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b="0" i="0" dirty="0">
              <a:effectLst/>
              <a:latin typeface="Söhne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Söhne"/>
              </a:rPr>
              <a:t>Explore cross-category content initiatives and collaborations to leverage the consistent audience engagement across diverse interests.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b="0" i="0" dirty="0">
              <a:effectLst/>
              <a:latin typeface="Söhne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Söhne"/>
              </a:rPr>
              <a:t>Use insights from monthly posting trends to strategically time content releases and maximize audience reach.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38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6F59555-16D8-403F-B4BB-E8009EC7309A}"/>
              </a:ext>
            </a:extLst>
          </p:cNvPr>
          <p:cNvSpPr txBox="1"/>
          <p:nvPr/>
        </p:nvSpPr>
        <p:spPr>
          <a:xfrm>
            <a:off x="11302235" y="1994529"/>
            <a:ext cx="5957065" cy="59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0" i="0" dirty="0">
                <a:effectLst/>
                <a:latin typeface="Söhne"/>
              </a:rPr>
              <a:t>In summary, This project summary encapsulates the key findings, insights, and recommendations derived from the content engagement analysis, highlighting the significance of understanding audience </a:t>
            </a:r>
            <a:r>
              <a:rPr lang="en-IN" sz="3200" b="0" i="0" dirty="0" err="1">
                <a:effectLst/>
                <a:latin typeface="Söhne"/>
              </a:rPr>
              <a:t>behavior</a:t>
            </a:r>
            <a:r>
              <a:rPr lang="en-IN" sz="3200" b="0" i="0" dirty="0">
                <a:effectLst/>
                <a:latin typeface="Söhne"/>
              </a:rPr>
              <a:t> and optimizing content strategy accordingly</a:t>
            </a:r>
            <a:r>
              <a:rPr lang="en-IN" sz="32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sz="3200" dirty="0">
              <a:latin typeface="Söh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50754" y="1187587"/>
            <a:ext cx="9017729" cy="6856024"/>
            <a:chOff x="-783801" y="-196897"/>
            <a:chExt cx="12023639" cy="6878815"/>
          </a:xfrm>
        </p:grpSpPr>
        <p:sp>
          <p:nvSpPr>
            <p:cNvPr id="3" name="TextBox 3"/>
            <p:cNvSpPr txBox="1"/>
            <p:nvPr/>
          </p:nvSpPr>
          <p:spPr>
            <a:xfrm>
              <a:off x="-783801" y="-196897"/>
              <a:ext cx="11564591" cy="1235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Söhne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324753" y="1570640"/>
              <a:ext cx="11564591" cy="5111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4350" indent="-51435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b="0" i="0" dirty="0">
                  <a:effectLst/>
                  <a:latin typeface="Söhne"/>
                </a:rPr>
                <a:t>Project Recap</a:t>
              </a:r>
            </a:p>
            <a:p>
              <a:pPr marL="514350" indent="-51435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b="0" i="0" dirty="0">
                  <a:effectLst/>
                  <a:latin typeface="Söhne"/>
                </a:rPr>
                <a:t>Problem Statement</a:t>
              </a:r>
            </a:p>
            <a:p>
              <a:pPr marL="514350" indent="-51435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b="0" i="0" dirty="0">
                  <a:effectLst/>
                  <a:latin typeface="Söhne"/>
                </a:rPr>
                <a:t>The Analytics Team</a:t>
              </a:r>
            </a:p>
            <a:p>
              <a:pPr marL="514350" indent="-51435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b="0" i="0" dirty="0">
                  <a:effectLst/>
                  <a:latin typeface="Söhne"/>
                </a:rPr>
                <a:t>Analysis Process</a:t>
              </a:r>
            </a:p>
            <a:p>
              <a:pPr marL="514350" indent="-51435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b="0" i="0" dirty="0">
                  <a:effectLst/>
                  <a:latin typeface="Söhne"/>
                </a:rPr>
                <a:t>Findings and Insights</a:t>
              </a:r>
            </a:p>
            <a:p>
              <a:pPr marL="514350" indent="-51435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b="0" i="0" dirty="0">
                  <a:effectLst/>
                  <a:latin typeface="Söhne"/>
                </a:rPr>
                <a:t>Recommendations</a:t>
              </a:r>
            </a:p>
            <a:p>
              <a:pPr marL="514350" indent="-514350" algn="l">
                <a:lnSpc>
                  <a:spcPct val="150000"/>
                </a:lnSpc>
                <a:buFont typeface="+mj-lt"/>
                <a:buAutoNum type="arabicPeriod"/>
              </a:pPr>
              <a:r>
                <a:rPr lang="en-IN" sz="3200" b="0" i="0" dirty="0">
                  <a:effectLst/>
                  <a:latin typeface="Söhne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29737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FEBC1-E467-41CB-BB54-B86755F1ADA8}"/>
              </a:ext>
            </a:extLst>
          </p:cNvPr>
          <p:cNvSpPr txBox="1"/>
          <p:nvPr/>
        </p:nvSpPr>
        <p:spPr>
          <a:xfrm>
            <a:off x="8680193" y="2548424"/>
            <a:ext cx="732180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i="0" dirty="0">
                <a:effectLst/>
                <a:latin typeface="Söhne"/>
              </a:rPr>
              <a:t>Social Buzz </a:t>
            </a:r>
            <a:r>
              <a:rPr lang="en-IN" sz="3200" b="0" i="0" dirty="0">
                <a:effectLst/>
                <a:latin typeface="Söhne"/>
              </a:rPr>
              <a:t>is a fast growing technology unicorn that need to adapt quickly to it's global scale. </a:t>
            </a:r>
          </a:p>
          <a:p>
            <a:pPr algn="l"/>
            <a:r>
              <a:rPr lang="en-IN" sz="3200" b="0" i="0" dirty="0">
                <a:effectLst/>
                <a:latin typeface="Söhne"/>
              </a:rPr>
              <a:t>Accenture has begun a 3 month POC focusing on these tasks:</a:t>
            </a:r>
          </a:p>
          <a:p>
            <a:pPr algn="l"/>
            <a:endParaRPr lang="en-IN" sz="3200" b="0" i="0" dirty="0"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0" i="0" dirty="0">
                <a:effectLst/>
                <a:latin typeface="Söhne"/>
              </a:rPr>
              <a:t> An audit of Social Buzz's big data practice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0" i="0" dirty="0">
                <a:effectLst/>
                <a:latin typeface="Söhne"/>
              </a:rPr>
              <a:t>Recommendations for a successful IPO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0" i="0" dirty="0">
                <a:effectLst/>
                <a:latin typeface="Söhne"/>
              </a:rPr>
              <a:t>Analysis to find Social Buzz's top 5 most popular categories of content</a:t>
            </a:r>
            <a:endParaRPr lang="en-IN" sz="2000" dirty="0">
              <a:latin typeface="Söh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67DF42-A6DD-45A2-BCD2-F700C3D3B809}"/>
              </a:ext>
            </a:extLst>
          </p:cNvPr>
          <p:cNvSpPr txBox="1"/>
          <p:nvPr/>
        </p:nvSpPr>
        <p:spPr>
          <a:xfrm>
            <a:off x="10328442" y="1080849"/>
            <a:ext cx="686086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0" i="0" dirty="0">
                <a:effectLst/>
                <a:latin typeface="Söhne"/>
              </a:rPr>
              <a:t>Over </a:t>
            </a:r>
            <a:r>
              <a:rPr lang="en-IN" sz="3600" b="1" i="0" dirty="0">
                <a:effectLst/>
                <a:latin typeface="Söhne"/>
              </a:rPr>
              <a:t>1,00,000 posts </a:t>
            </a:r>
            <a:r>
              <a:rPr lang="en-IN" sz="3600" b="0" i="0" dirty="0">
                <a:effectLst/>
                <a:latin typeface="Söhne"/>
              </a:rPr>
              <a:t>per day</a:t>
            </a:r>
          </a:p>
          <a:p>
            <a:pPr algn="l"/>
            <a:endParaRPr lang="en-IN" sz="3600" b="0" i="0" dirty="0">
              <a:effectLst/>
              <a:latin typeface="Söhne"/>
            </a:endParaRPr>
          </a:p>
          <a:p>
            <a:pPr algn="l"/>
            <a:r>
              <a:rPr lang="en-IN" sz="3600" b="1" i="0" dirty="0">
                <a:effectLst/>
                <a:latin typeface="Söhne"/>
              </a:rPr>
              <a:t>36,500,000 pieces </a:t>
            </a:r>
            <a:r>
              <a:rPr lang="en-IN" sz="3600" b="0" i="0" dirty="0">
                <a:effectLst/>
                <a:latin typeface="Söhne"/>
              </a:rPr>
              <a:t>of content per year!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sz="3600" dirty="0">
              <a:latin typeface="Söhne"/>
            </a:endParaRPr>
          </a:p>
          <a:p>
            <a:pPr algn="l"/>
            <a:r>
              <a:rPr lang="en-IN" sz="3600" b="0" i="0" dirty="0">
                <a:effectLst/>
                <a:latin typeface="Söhne"/>
              </a:rPr>
              <a:t>But how to capitalize on it when    </a:t>
            </a:r>
          </a:p>
          <a:p>
            <a:pPr algn="l"/>
            <a:r>
              <a:rPr lang="en-IN" sz="3600" b="0" i="0" dirty="0">
                <a:effectLst/>
                <a:latin typeface="Söhne"/>
              </a:rPr>
              <a:t>there is so much?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sz="3600" dirty="0">
              <a:latin typeface="Söhne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sz="3600" b="0" i="0" dirty="0">
              <a:effectLst/>
              <a:latin typeface="Söhne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sz="3600" dirty="0">
              <a:latin typeface="Söhne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sz="3600" b="0" i="0" dirty="0">
              <a:effectLst/>
              <a:latin typeface="Söhne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sz="3600" dirty="0">
              <a:latin typeface="Söhne"/>
            </a:endParaRPr>
          </a:p>
          <a:p>
            <a:pPr algn="l"/>
            <a:r>
              <a:rPr lang="en-IN" sz="3200" i="1" dirty="0">
                <a:latin typeface="Söhne"/>
              </a:rPr>
              <a:t>** </a:t>
            </a:r>
            <a:r>
              <a:rPr lang="en-IN" sz="3200" b="0" i="1" u="sng" dirty="0">
                <a:effectLst/>
                <a:latin typeface="Söhne"/>
              </a:rPr>
              <a:t>Analysis to find Social Buzz's top 5 most popular categories of content</a:t>
            </a:r>
            <a:endParaRPr lang="en-IN" sz="1600" i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973836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5FB4E-5A5D-430D-BFA3-655AC2BAB8C6}"/>
              </a:ext>
            </a:extLst>
          </p:cNvPr>
          <p:cNvSpPr txBox="1"/>
          <p:nvPr/>
        </p:nvSpPr>
        <p:spPr>
          <a:xfrm>
            <a:off x="14138059" y="1658499"/>
            <a:ext cx="40783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dirty="0">
                <a:effectLst/>
                <a:latin typeface="Söhne"/>
              </a:rPr>
              <a:t>Andrew Fleming </a:t>
            </a:r>
          </a:p>
          <a:p>
            <a:pPr algn="l"/>
            <a:r>
              <a:rPr lang="en-IN" sz="2400" b="0" i="0" dirty="0">
                <a:effectLst/>
                <a:latin typeface="Söhne"/>
              </a:rPr>
              <a:t>Chief Technical Architect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9E97E0-A5C0-4BE7-94AB-C3EB2CA3900F}"/>
              </a:ext>
            </a:extLst>
          </p:cNvPr>
          <p:cNvSpPr txBox="1"/>
          <p:nvPr/>
        </p:nvSpPr>
        <p:spPr>
          <a:xfrm>
            <a:off x="14138059" y="4697223"/>
            <a:ext cx="41783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dirty="0">
                <a:effectLst/>
                <a:latin typeface="Söhne"/>
              </a:rPr>
              <a:t>Marcus </a:t>
            </a:r>
            <a:r>
              <a:rPr lang="en-IN" sz="2800" b="1" i="0" dirty="0" err="1">
                <a:effectLst/>
                <a:latin typeface="Söhne"/>
              </a:rPr>
              <a:t>Rompton</a:t>
            </a:r>
            <a:r>
              <a:rPr lang="en-IN" sz="2800" b="1" i="0" dirty="0">
                <a:effectLst/>
                <a:latin typeface="Söhne"/>
              </a:rPr>
              <a:t> </a:t>
            </a:r>
            <a:endParaRPr lang="en-IN" sz="2400" dirty="0">
              <a:latin typeface="Söhne"/>
            </a:endParaRPr>
          </a:p>
          <a:p>
            <a:pPr algn="l"/>
            <a:r>
              <a:rPr lang="en-IN" sz="2400" b="0" i="0" dirty="0">
                <a:effectLst/>
                <a:latin typeface="Söhne"/>
              </a:rPr>
              <a:t>Senior Principle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1A2720-87A3-4549-9D20-6599AD769BA7}"/>
              </a:ext>
            </a:extLst>
          </p:cNvPr>
          <p:cNvSpPr txBox="1"/>
          <p:nvPr/>
        </p:nvSpPr>
        <p:spPr>
          <a:xfrm>
            <a:off x="14193942" y="7568920"/>
            <a:ext cx="41499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Söhne"/>
              </a:rPr>
              <a:t>Darshan Kolate</a:t>
            </a:r>
            <a:r>
              <a:rPr lang="en-IN" sz="2800" b="1" i="0" dirty="0">
                <a:effectLst/>
                <a:latin typeface="Söhne"/>
              </a:rPr>
              <a:t> </a:t>
            </a:r>
          </a:p>
          <a:p>
            <a:r>
              <a:rPr lang="en-IN" sz="2400" dirty="0">
                <a:latin typeface="Söhne"/>
              </a:rPr>
              <a:t>D</a:t>
            </a:r>
            <a:r>
              <a:rPr lang="en-IN" sz="2400" b="0" i="0" dirty="0">
                <a:effectLst/>
                <a:latin typeface="Söhne"/>
              </a:rPr>
              <a:t>ata analysis</a:t>
            </a:r>
            <a:endParaRPr lang="en-IN" sz="2400" dirty="0"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1440" y="296425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354" y="3148142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6195584" y="5482652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8803118" y="7702133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91013" y="6983232"/>
            <a:ext cx="393946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8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20516" y="3495801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497666" y="808712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983956" y="5845455"/>
            <a:ext cx="1229487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663E3-6B71-409B-89E6-399E9127A742}"/>
              </a:ext>
            </a:extLst>
          </p:cNvPr>
          <p:cNvSpPr txBox="1"/>
          <p:nvPr/>
        </p:nvSpPr>
        <p:spPr>
          <a:xfrm>
            <a:off x="4520516" y="1213532"/>
            <a:ext cx="11862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We initiated the analysis by </a:t>
            </a:r>
            <a:r>
              <a:rPr lang="en-IN" sz="2400" b="1" i="0" dirty="0">
                <a:solidFill>
                  <a:schemeClr val="bg1"/>
                </a:solidFill>
                <a:effectLst/>
                <a:latin typeface="Söhne"/>
              </a:rPr>
              <a:t>cleaning and consolidating data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from multiple files into a single dataset using Excel.</a:t>
            </a:r>
            <a:endParaRPr lang="en-IN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AD6FFB-D6AC-4704-9974-38E46B38A2AD}"/>
              </a:ext>
            </a:extLst>
          </p:cNvPr>
          <p:cNvSpPr txBox="1"/>
          <p:nvPr/>
        </p:nvSpPr>
        <p:spPr>
          <a:xfrm>
            <a:off x="6253754" y="3392029"/>
            <a:ext cx="11406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The critical steps included </a:t>
            </a:r>
            <a:r>
              <a:rPr lang="en-IN" sz="2400" b="1" i="0" dirty="0">
                <a:solidFill>
                  <a:schemeClr val="bg1"/>
                </a:solidFill>
                <a:effectLst/>
                <a:latin typeface="Söhne"/>
              </a:rPr>
              <a:t>data cleaning, merging, and pre processing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to ensure data accuracy</a:t>
            </a:r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lang="en-IN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BC624-4D52-416B-BB0E-49CE6AE1EC4F}"/>
              </a:ext>
            </a:extLst>
          </p:cNvPr>
          <p:cNvSpPr txBox="1"/>
          <p:nvPr/>
        </p:nvSpPr>
        <p:spPr>
          <a:xfrm>
            <a:off x="8632326" y="5739576"/>
            <a:ext cx="8646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We utilized Excel functions such as </a:t>
            </a:r>
            <a:r>
              <a:rPr lang="en-IN" sz="2400" b="1" i="0" dirty="0">
                <a:solidFill>
                  <a:schemeClr val="bg1"/>
                </a:solidFill>
                <a:effectLst/>
                <a:latin typeface="Söhne"/>
              </a:rPr>
              <a:t>VLOOKUP and SUMIF to perform data operations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 efficiently.</a:t>
            </a:r>
            <a:endParaRPr lang="en-IN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18EE92-E02B-42E0-B359-3E39BD7B10D7}"/>
              </a:ext>
            </a:extLst>
          </p:cNvPr>
          <p:cNvSpPr txBox="1"/>
          <p:nvPr/>
        </p:nvSpPr>
        <p:spPr>
          <a:xfrm>
            <a:off x="10891929" y="7997437"/>
            <a:ext cx="7205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Our analytical approach was designed to unveil the top content categories with the </a:t>
            </a:r>
            <a:r>
              <a:rPr lang="en-IN" sz="2400" b="1" i="0" dirty="0">
                <a:solidFill>
                  <a:schemeClr val="bg1"/>
                </a:solidFill>
                <a:effectLst/>
                <a:latin typeface="Söhne"/>
              </a:rPr>
              <a:t>highest aggregate popularity</a:t>
            </a:r>
            <a:r>
              <a:rPr lang="en-IN" sz="2400" b="1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sz="2400" b="1" dirty="0"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ABB21E1-072E-44EB-9DF5-29BB21B09F90}"/>
              </a:ext>
            </a:extLst>
          </p:cNvPr>
          <p:cNvSpPr/>
          <p:nvPr/>
        </p:nvSpPr>
        <p:spPr>
          <a:xfrm>
            <a:off x="4750276" y="1040005"/>
            <a:ext cx="845973" cy="8506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6D3521-23AC-4E39-9E09-3EC72585A6EB}"/>
              </a:ext>
            </a:extLst>
          </p:cNvPr>
          <p:cNvSpPr txBox="1"/>
          <p:nvPr/>
        </p:nvSpPr>
        <p:spPr>
          <a:xfrm>
            <a:off x="5012709" y="1225333"/>
            <a:ext cx="566222" cy="4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EF9AAB-1162-49FA-A113-FCF89A4819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75" y="961301"/>
            <a:ext cx="9714940" cy="53195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F86DDE-F40B-4388-95F6-F68B4AD66CB9}"/>
              </a:ext>
            </a:extLst>
          </p:cNvPr>
          <p:cNvSpPr txBox="1"/>
          <p:nvPr/>
        </p:nvSpPr>
        <p:spPr>
          <a:xfrm>
            <a:off x="1028700" y="4693720"/>
            <a:ext cx="55965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Söhne"/>
              </a:rPr>
              <a:t>* These findings shed light on the content areas that capture the </a:t>
            </a:r>
            <a:r>
              <a:rPr lang="en-IN" sz="2400" b="1" i="0" dirty="0">
                <a:effectLst/>
                <a:latin typeface="Söhne"/>
              </a:rPr>
              <a:t>most attention and engagement</a:t>
            </a:r>
            <a:r>
              <a:rPr lang="en-IN" sz="2400" b="0" i="0" dirty="0">
                <a:effectLst/>
                <a:latin typeface="Söhne"/>
              </a:rPr>
              <a:t> from our audience</a:t>
            </a:r>
            <a:r>
              <a:rPr lang="en-IN" sz="2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8A24350-B461-4193-AE17-AD4056A76308}"/>
              </a:ext>
            </a:extLst>
          </p:cNvPr>
          <p:cNvSpPr txBox="1"/>
          <p:nvPr/>
        </p:nvSpPr>
        <p:spPr>
          <a:xfrm>
            <a:off x="4676907" y="2023500"/>
            <a:ext cx="10030968" cy="600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0" i="0" dirty="0">
                <a:effectLst/>
                <a:latin typeface="Söhne"/>
              </a:rPr>
              <a:t>* Our analysis revealed the following </a:t>
            </a:r>
            <a:r>
              <a:rPr lang="en-IN" sz="2800" b="1" i="0" dirty="0">
                <a:effectLst/>
                <a:latin typeface="Söhne"/>
              </a:rPr>
              <a:t>top 5 performing content categories</a:t>
            </a:r>
            <a:r>
              <a:rPr lang="en-IN" sz="2800" b="0" i="0" dirty="0">
                <a:effectLst/>
                <a:latin typeface="Söhne"/>
              </a:rPr>
              <a:t>, ranked by total score:</a:t>
            </a:r>
          </a:p>
          <a:p>
            <a:pPr marL="457200" indent="-457200" algn="l">
              <a:buFont typeface="+mj-lt"/>
              <a:buAutoNum type="arabicPeriod"/>
            </a:pPr>
            <a:endParaRPr lang="en-IN" sz="2800" b="0" i="0" dirty="0"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endParaRPr lang="en-IN" sz="2800" b="0" i="0" dirty="0">
              <a:effectLst/>
              <a:latin typeface="Söhne"/>
            </a:endParaRP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IN" sz="2800" b="1" i="0" dirty="0">
                <a:effectLst/>
                <a:latin typeface="Söhne"/>
              </a:rPr>
              <a:t>Animals</a:t>
            </a:r>
            <a:r>
              <a:rPr lang="en-IN" sz="2800" b="0" i="0" dirty="0">
                <a:effectLst/>
                <a:latin typeface="Söhne"/>
              </a:rPr>
              <a:t>: 74,965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IN" sz="2800" b="1" i="0" dirty="0">
                <a:effectLst/>
                <a:latin typeface="Söhne"/>
              </a:rPr>
              <a:t>Science</a:t>
            </a:r>
            <a:r>
              <a:rPr lang="en-IN" sz="2800" b="0" i="0" dirty="0">
                <a:effectLst/>
                <a:latin typeface="Söhne"/>
              </a:rPr>
              <a:t>: 71,168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IN" sz="2800" b="1" i="0" dirty="0">
                <a:effectLst/>
                <a:latin typeface="Söhne"/>
              </a:rPr>
              <a:t>Technology</a:t>
            </a:r>
            <a:r>
              <a:rPr lang="en-IN" sz="2800" b="0" i="0" dirty="0">
                <a:effectLst/>
                <a:latin typeface="Söhne"/>
              </a:rPr>
              <a:t>: 68,738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IN" sz="2800" b="1" i="0" dirty="0">
                <a:effectLst/>
                <a:latin typeface="Söhne"/>
              </a:rPr>
              <a:t>Healthy Eating</a:t>
            </a:r>
            <a:r>
              <a:rPr lang="en-IN" sz="2800" b="0" i="0" dirty="0">
                <a:effectLst/>
                <a:latin typeface="Söhne"/>
              </a:rPr>
              <a:t>: 69,339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IN" sz="2800" b="1" i="0" dirty="0">
                <a:effectLst/>
                <a:latin typeface="Söhne"/>
              </a:rPr>
              <a:t>Food</a:t>
            </a:r>
            <a:r>
              <a:rPr lang="en-IN" sz="2800" b="0" i="0" dirty="0">
                <a:effectLst/>
                <a:latin typeface="Söhne"/>
              </a:rPr>
              <a:t>: 66,676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481F933-2B10-4426-94EA-E91A36010857}"/>
              </a:ext>
            </a:extLst>
          </p:cNvPr>
          <p:cNvSpPr txBox="1"/>
          <p:nvPr/>
        </p:nvSpPr>
        <p:spPr>
          <a:xfrm>
            <a:off x="3241988" y="2309007"/>
            <a:ext cx="1314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0" i="0" dirty="0">
                <a:effectLst/>
                <a:latin typeface="+mj-lt"/>
              </a:rPr>
              <a:t>  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EC3A65-2923-4A80-9035-DCA0AD155C5D}"/>
              </a:ext>
            </a:extLst>
          </p:cNvPr>
          <p:cNvSpPr txBox="1"/>
          <p:nvPr/>
        </p:nvSpPr>
        <p:spPr>
          <a:xfrm>
            <a:off x="3678394" y="1975844"/>
            <a:ext cx="12268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b="0" i="0" dirty="0">
                <a:effectLst/>
                <a:latin typeface="Söhne"/>
              </a:rPr>
              <a:t>The analysis reveals a diverse range of content categories, with a total of </a:t>
            </a:r>
            <a:r>
              <a:rPr lang="en-IN" sz="2800" b="1" i="0" dirty="0">
                <a:effectLst/>
                <a:latin typeface="Söhne"/>
              </a:rPr>
              <a:t>16 unique categories.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800" b="0" i="0" dirty="0">
              <a:effectLst/>
              <a:latin typeface="Söhne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b="0" i="0" dirty="0">
                <a:effectLst/>
                <a:latin typeface="Söhne"/>
              </a:rPr>
              <a:t>This diversity suggests that your content strategy successfully caters to a broad spectrum of interests and preferences among your audience.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800" b="0" i="0" dirty="0">
              <a:effectLst/>
              <a:latin typeface="Söhne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b="0" i="0" dirty="0">
                <a:effectLst/>
                <a:latin typeface="Söhne"/>
              </a:rPr>
              <a:t>To maintain and leverage this diversity, consider periodically assessing the performance of each category to ensure that you continue to meet the evolving interests of your audience.</a:t>
            </a:r>
          </a:p>
          <a:p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E3E26D-00FA-49B3-BE19-2A9F583C649B}"/>
              </a:ext>
            </a:extLst>
          </p:cNvPr>
          <p:cNvSpPr/>
          <p:nvPr/>
        </p:nvSpPr>
        <p:spPr>
          <a:xfrm>
            <a:off x="655752" y="647700"/>
            <a:ext cx="845973" cy="8506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1A92A6-8D46-4CD4-BCBA-35669C03C5F4}"/>
              </a:ext>
            </a:extLst>
          </p:cNvPr>
          <p:cNvSpPr txBox="1"/>
          <p:nvPr/>
        </p:nvSpPr>
        <p:spPr>
          <a:xfrm>
            <a:off x="899184" y="794529"/>
            <a:ext cx="11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662</Words>
  <Application>Microsoft Office PowerPoint</Application>
  <PresentationFormat>Custom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Wingdings</vt:lpstr>
      <vt:lpstr>Arial</vt:lpstr>
      <vt:lpstr>Graphik Regular</vt:lpstr>
      <vt:lpstr>Clear Sans Regular Bold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Darshan</cp:lastModifiedBy>
  <cp:revision>28</cp:revision>
  <dcterms:created xsi:type="dcterms:W3CDTF">2006-08-16T00:00:00Z</dcterms:created>
  <dcterms:modified xsi:type="dcterms:W3CDTF">2023-09-27T08:09:58Z</dcterms:modified>
  <dc:identifier>DAEhDyfaYKE</dc:identifier>
</cp:coreProperties>
</file>