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8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2440186"/>
            <a:ext cx="7977314" cy="215332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Adventure Works Sales Insights with Power BI</a:t>
            </a:r>
            <a:endParaRPr lang="en-US" sz="5249" dirty="0"/>
          </a:p>
        </p:txBody>
      </p:sp>
      <p:sp>
        <p:nvSpPr>
          <p:cNvPr id="6" name="Shape 3"/>
          <p:cNvSpPr/>
          <p:nvPr/>
        </p:nvSpPr>
        <p:spPr>
          <a:xfrm>
            <a:off x="6319599" y="5417225"/>
            <a:ext cx="355402" cy="355402"/>
          </a:xfrm>
          <a:prstGeom prst="roundRect">
            <a:avLst>
              <a:gd name="adj" fmla="val 25726039"/>
            </a:avLst>
          </a:prstGeom>
          <a:noFill/>
          <a:ln w="7620">
            <a:solidFill>
              <a:srgbClr val="FFFFFF"/>
            </a:solidFill>
            <a:prstDash val="solid"/>
          </a:ln>
        </p:spPr>
      </p:sp>
      <p:pic>
        <p:nvPicPr>
          <p:cNvPr id="9" name="Image 2"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6319599" y="1257181"/>
            <a:ext cx="7477601"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Overview of Adventure Works sales data</a:t>
            </a:r>
            <a:endParaRPr lang="en-US" sz="4374" dirty="0"/>
          </a:p>
        </p:txBody>
      </p:sp>
      <p:sp>
        <p:nvSpPr>
          <p:cNvPr id="16" name="Text 13"/>
          <p:cNvSpPr/>
          <p:nvPr/>
        </p:nvSpPr>
        <p:spPr>
          <a:xfrm>
            <a:off x="6400801" y="2936839"/>
            <a:ext cx="7396400" cy="2011679"/>
          </a:xfrm>
          <a:prstGeom prst="rect">
            <a:avLst/>
          </a:prstGeom>
          <a:noFill/>
          <a:ln/>
        </p:spPr>
        <p:txBody>
          <a:bodyPr wrap="square" rtlCol="0" anchor="t"/>
          <a:lstStyle/>
          <a:p>
            <a:pPr marL="0" indent="0">
              <a:lnSpc>
                <a:spcPts val="2799"/>
              </a:lnSpc>
              <a:buNone/>
            </a:pPr>
            <a:r>
              <a:rPr lang="en-IN" sz="1600" b="0" i="0" dirty="0">
                <a:effectLst/>
                <a:latin typeface="Söhne"/>
              </a:rPr>
              <a:t>the Adventure Works project aimed to provide a comprehensive view of the company's performance over the years, including revenue growth, outlier detection, and insights into factors affecting sales. This data-driven approach supports informed decision-making and enhances business performance by leveraging the power of business intelligence tools like Power BI.</a:t>
            </a:r>
            <a:endParaRPr lang="en-US" sz="1750" dirty="0"/>
          </a:p>
        </p:txBody>
      </p:sp>
      <p:pic>
        <p:nvPicPr>
          <p:cNvPr id="17"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1653659" y="617080"/>
            <a:ext cx="72466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preparation and loading</a:t>
            </a:r>
            <a:endParaRPr lang="en-US" sz="4374" dirty="0"/>
          </a:p>
        </p:txBody>
      </p:sp>
      <p:sp>
        <p:nvSpPr>
          <p:cNvPr id="5" name="Text 2"/>
          <p:cNvSpPr/>
          <p:nvPr/>
        </p:nvSpPr>
        <p:spPr>
          <a:xfrm>
            <a:off x="1653659" y="1720292"/>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Data Collection</a:t>
            </a:r>
            <a:endParaRPr lang="en-US" sz="2624" dirty="0"/>
          </a:p>
        </p:txBody>
      </p:sp>
      <p:sp>
        <p:nvSpPr>
          <p:cNvPr id="6" name="Text 3"/>
          <p:cNvSpPr/>
          <p:nvPr/>
        </p:nvSpPr>
        <p:spPr>
          <a:xfrm>
            <a:off x="1653659" y="2370453"/>
            <a:ext cx="3156347" cy="2894809"/>
          </a:xfrm>
          <a:prstGeom prst="rect">
            <a:avLst/>
          </a:prstGeom>
          <a:noFill/>
          <a:ln/>
        </p:spPr>
        <p:txBody>
          <a:bodyPr wrap="square" rtlCol="0" anchor="t"/>
          <a:lstStyle/>
          <a:p>
            <a:pPr marL="0" indent="0">
              <a:lnSpc>
                <a:spcPts val="2799"/>
              </a:lnSpc>
              <a:buNone/>
            </a:pPr>
            <a:r>
              <a:rPr lang="en-IN" sz="1600" b="0" i="0" dirty="0">
                <a:effectLst/>
                <a:latin typeface="Söhne"/>
              </a:rPr>
              <a:t>Gathering relevant sales data from multiple sources while ensuring accuracy and completeness is a foundational step in any data-driven business intelligence or analysis project</a:t>
            </a:r>
            <a:endParaRPr lang="en-US" sz="1750" dirty="0"/>
          </a:p>
        </p:txBody>
      </p:sp>
      <p:sp>
        <p:nvSpPr>
          <p:cNvPr id="7" name="Text 4"/>
          <p:cNvSpPr/>
          <p:nvPr/>
        </p:nvSpPr>
        <p:spPr>
          <a:xfrm>
            <a:off x="5276969" y="1660034"/>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Data Cleaning</a:t>
            </a:r>
            <a:endParaRPr lang="en-US" sz="2624" dirty="0"/>
          </a:p>
        </p:txBody>
      </p:sp>
      <p:sp>
        <p:nvSpPr>
          <p:cNvPr id="8" name="Text 5"/>
          <p:cNvSpPr/>
          <p:nvPr/>
        </p:nvSpPr>
        <p:spPr>
          <a:xfrm>
            <a:off x="5276969" y="2339287"/>
            <a:ext cx="3813243" cy="4631668"/>
          </a:xfrm>
          <a:prstGeom prst="rect">
            <a:avLst/>
          </a:prstGeom>
          <a:noFill/>
          <a:ln/>
        </p:spPr>
        <p:txBody>
          <a:bodyPr wrap="square" rtlCol="0" anchor="t"/>
          <a:lstStyle/>
          <a:p>
            <a:pPr marL="0" indent="0">
              <a:lnSpc>
                <a:spcPts val="2799"/>
              </a:lnSpc>
              <a:buNone/>
            </a:pPr>
            <a:r>
              <a:rPr lang="en-IN" sz="1600" b="0" i="0" dirty="0">
                <a:effectLst/>
                <a:latin typeface="Söhne"/>
              </a:rPr>
              <a:t>Data cleaning and transformation are essential steps in the data preparation process, ensuring that the data used for analysis is accurate and free from inconsistencies. This involves addressing missing values through imputation or deletion, removing duplicate records, standardizing data formats for consistency, handling outliers appropriately, and converting data types as needed. </a:t>
            </a:r>
            <a:endParaRPr lang="en-US" sz="1750" dirty="0"/>
          </a:p>
        </p:txBody>
      </p:sp>
      <p:sp>
        <p:nvSpPr>
          <p:cNvPr id="9" name="Text 6"/>
          <p:cNvSpPr/>
          <p:nvPr/>
        </p:nvSpPr>
        <p:spPr>
          <a:xfrm>
            <a:off x="9694902" y="1659102"/>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Data Modeling</a:t>
            </a:r>
            <a:endParaRPr lang="en-US" sz="2624" dirty="0"/>
          </a:p>
        </p:txBody>
      </p:sp>
      <p:sp>
        <p:nvSpPr>
          <p:cNvPr id="10" name="Text 7"/>
          <p:cNvSpPr/>
          <p:nvPr/>
        </p:nvSpPr>
        <p:spPr>
          <a:xfrm>
            <a:off x="9697762" y="2370452"/>
            <a:ext cx="3684751" cy="5063081"/>
          </a:xfrm>
          <a:prstGeom prst="rect">
            <a:avLst/>
          </a:prstGeom>
          <a:noFill/>
          <a:ln/>
        </p:spPr>
        <p:txBody>
          <a:bodyPr wrap="square" rtlCol="0" anchor="t"/>
          <a:lstStyle/>
          <a:p>
            <a:pPr marL="0" indent="0">
              <a:lnSpc>
                <a:spcPts val="2799"/>
              </a:lnSpc>
              <a:buNone/>
            </a:pPr>
            <a:r>
              <a:rPr lang="en-IN" sz="1600" dirty="0">
                <a:latin typeface="Söhne"/>
              </a:rPr>
              <a:t>A</a:t>
            </a:r>
            <a:r>
              <a:rPr lang="en-IN" sz="1600" b="0" i="0" dirty="0">
                <a:effectLst/>
                <a:latin typeface="Söhne"/>
              </a:rPr>
              <a:t> robust data model serves as the foundation for effective reporting and analysis by organizing data, ensuring data integrity, optimizing data retrieval, and providing a structured framework that supports the changing needs of the organization. It enhances data quality, consistency, and security while empowering users to derive meaningful insights and make informed decisions based on trustworthy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txBody>
          <a:bodyPr/>
          <a:lstStyle/>
          <a:p>
            <a:endParaRPr lang="en-IN" dirty="0"/>
          </a:p>
        </p:txBody>
      </p:sp>
      <p:sp>
        <p:nvSpPr>
          <p:cNvPr id="4" name="Text 1"/>
          <p:cNvSpPr/>
          <p:nvPr/>
        </p:nvSpPr>
        <p:spPr>
          <a:xfrm>
            <a:off x="739140" y="182578"/>
            <a:ext cx="855726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Creating visualizations and reports</a:t>
            </a:r>
            <a:endParaRPr lang="en-US" sz="4374" dirty="0"/>
          </a:p>
        </p:txBody>
      </p:sp>
      <p:pic>
        <p:nvPicPr>
          <p:cNvPr id="16" name="Picture 15">
            <a:extLst>
              <a:ext uri="{FF2B5EF4-FFF2-40B4-BE49-F238E27FC236}">
                <a16:creationId xmlns:a16="http://schemas.microsoft.com/office/drawing/2014/main" id="{15DB976A-15B1-48D8-94C5-DC19774CA829}"/>
              </a:ext>
            </a:extLst>
          </p:cNvPr>
          <p:cNvPicPr>
            <a:picLocks noChangeAspect="1"/>
          </p:cNvPicPr>
          <p:nvPr/>
        </p:nvPicPr>
        <p:blipFill rotWithShape="1">
          <a:blip r:embed="rId4"/>
          <a:srcRect l="14338" t="18955" r="16912" b="12941"/>
          <a:stretch/>
        </p:blipFill>
        <p:spPr>
          <a:xfrm>
            <a:off x="739139" y="1132614"/>
            <a:ext cx="12944588" cy="68413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1354336"/>
            <a:ext cx="51587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Insights and analysis</a:t>
            </a:r>
            <a:endParaRPr lang="en-US" sz="4374" dirty="0"/>
          </a:p>
        </p:txBody>
      </p:sp>
      <p:sp>
        <p:nvSpPr>
          <p:cNvPr id="5" name="Shape 2"/>
          <p:cNvSpPr/>
          <p:nvPr/>
        </p:nvSpPr>
        <p:spPr>
          <a:xfrm>
            <a:off x="7293054" y="2493050"/>
            <a:ext cx="44410" cy="4382095"/>
          </a:xfrm>
          <a:prstGeom prst="rect">
            <a:avLst/>
          </a:prstGeom>
          <a:solidFill>
            <a:srgbClr val="D1D1C7"/>
          </a:solidFill>
          <a:ln/>
        </p:spPr>
      </p:sp>
      <p:sp>
        <p:nvSpPr>
          <p:cNvPr id="6" name="Shape 3"/>
          <p:cNvSpPr/>
          <p:nvPr/>
        </p:nvSpPr>
        <p:spPr>
          <a:xfrm>
            <a:off x="7565172" y="2894350"/>
            <a:ext cx="777597" cy="44410"/>
          </a:xfrm>
          <a:prstGeom prst="rect">
            <a:avLst/>
          </a:prstGeom>
          <a:solidFill>
            <a:srgbClr val="D1D1C7"/>
          </a:solidFill>
          <a:ln/>
        </p:spPr>
      </p:sp>
      <p:sp>
        <p:nvSpPr>
          <p:cNvPr id="7" name="Shape 4"/>
          <p:cNvSpPr/>
          <p:nvPr/>
        </p:nvSpPr>
        <p:spPr>
          <a:xfrm>
            <a:off x="7065228" y="2666643"/>
            <a:ext cx="499943" cy="499943"/>
          </a:xfrm>
          <a:prstGeom prst="roundRect">
            <a:avLst>
              <a:gd name="adj" fmla="val 20000"/>
            </a:avLst>
          </a:prstGeom>
          <a:solidFill>
            <a:srgbClr val="E8E8E3"/>
          </a:solidFill>
          <a:ln w="13811">
            <a:solidFill>
              <a:srgbClr val="D1D1C7"/>
            </a:solidFill>
            <a:prstDash val="solid"/>
          </a:ln>
        </p:spPr>
      </p:sp>
      <p:sp>
        <p:nvSpPr>
          <p:cNvPr id="8" name="Text 5"/>
          <p:cNvSpPr/>
          <p:nvPr/>
        </p:nvSpPr>
        <p:spPr>
          <a:xfrm>
            <a:off x="7242750" y="2708315"/>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9" name="Text 6"/>
          <p:cNvSpPr/>
          <p:nvPr/>
        </p:nvSpPr>
        <p:spPr>
          <a:xfrm>
            <a:off x="8537258" y="2715220"/>
            <a:ext cx="282702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Seasonal Sales Patterns</a:t>
            </a:r>
            <a:endParaRPr lang="en-US" sz="2187" dirty="0"/>
          </a:p>
        </p:txBody>
      </p:sp>
      <p:sp>
        <p:nvSpPr>
          <p:cNvPr id="10" name="Text 7"/>
          <p:cNvSpPr/>
          <p:nvPr/>
        </p:nvSpPr>
        <p:spPr>
          <a:xfrm>
            <a:off x="8537257" y="3284577"/>
            <a:ext cx="5211015" cy="1725811"/>
          </a:xfrm>
          <a:prstGeom prst="rect">
            <a:avLst/>
          </a:prstGeom>
          <a:noFill/>
          <a:ln/>
        </p:spPr>
        <p:txBody>
          <a:bodyPr wrap="square" rtlCol="0" anchor="t"/>
          <a:lstStyle/>
          <a:p>
            <a:pPr marL="0" indent="0" algn="l">
              <a:lnSpc>
                <a:spcPts val="2799"/>
              </a:lnSpc>
              <a:buNone/>
            </a:pPr>
            <a:r>
              <a:rPr lang="en-IN" sz="1600" b="0" i="0" dirty="0">
                <a:effectLst/>
                <a:latin typeface="Söhne"/>
              </a:rPr>
              <a:t>Leveraging seasonal fluctuations, you can optimize inventory management, reduce carrying costs, maximize sales during peak periods, and create targeted marketing campaigns that resonate with your audience's seasonal preferences. </a:t>
            </a:r>
            <a:endParaRPr lang="en-US" sz="1750" dirty="0"/>
          </a:p>
        </p:txBody>
      </p:sp>
      <p:sp>
        <p:nvSpPr>
          <p:cNvPr id="11" name="Shape 8"/>
          <p:cNvSpPr/>
          <p:nvPr/>
        </p:nvSpPr>
        <p:spPr>
          <a:xfrm>
            <a:off x="6287631" y="4005203"/>
            <a:ext cx="777597" cy="44410"/>
          </a:xfrm>
          <a:prstGeom prst="rect">
            <a:avLst/>
          </a:prstGeom>
          <a:solidFill>
            <a:srgbClr val="D1D1C7"/>
          </a:solidFill>
          <a:ln/>
        </p:spPr>
      </p:sp>
      <p:sp>
        <p:nvSpPr>
          <p:cNvPr id="12" name="Shape 9"/>
          <p:cNvSpPr/>
          <p:nvPr/>
        </p:nvSpPr>
        <p:spPr>
          <a:xfrm>
            <a:off x="7065228" y="3777496"/>
            <a:ext cx="499943" cy="499943"/>
          </a:xfrm>
          <a:prstGeom prst="roundRect">
            <a:avLst>
              <a:gd name="adj" fmla="val 20000"/>
            </a:avLst>
          </a:prstGeom>
          <a:solidFill>
            <a:srgbClr val="E8E8E3"/>
          </a:solidFill>
          <a:ln w="13811">
            <a:solidFill>
              <a:srgbClr val="D1D1C7"/>
            </a:solidFill>
            <a:prstDash val="solid"/>
          </a:ln>
        </p:spPr>
      </p:sp>
      <p:sp>
        <p:nvSpPr>
          <p:cNvPr id="13" name="Text 10"/>
          <p:cNvSpPr/>
          <p:nvPr/>
        </p:nvSpPr>
        <p:spPr>
          <a:xfrm>
            <a:off x="7219890" y="3819168"/>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4" name="Text 11"/>
          <p:cNvSpPr/>
          <p:nvPr/>
        </p:nvSpPr>
        <p:spPr>
          <a:xfrm>
            <a:off x="3871198" y="3826073"/>
            <a:ext cx="2221944" cy="347186"/>
          </a:xfrm>
          <a:prstGeom prst="rect">
            <a:avLst/>
          </a:prstGeom>
          <a:noFill/>
          <a:ln/>
        </p:spPr>
        <p:txBody>
          <a:bodyPr wrap="none" rtlCol="0" anchor="t"/>
          <a:lstStyle/>
          <a:p>
            <a:pPr marL="0" indent="0" algn="r">
              <a:lnSpc>
                <a:spcPts val="2734"/>
              </a:lnSpc>
              <a:buNone/>
            </a:pPr>
            <a:r>
              <a:rPr lang="en-US" sz="2187" dirty="0">
                <a:solidFill>
                  <a:srgbClr val="272525"/>
                </a:solidFill>
                <a:latin typeface="Gelasio" pitchFamily="34" charset="0"/>
                <a:ea typeface="Gelasio" pitchFamily="34" charset="-122"/>
              </a:rPr>
              <a:t>Revenue Spikes</a:t>
            </a:r>
            <a:endParaRPr lang="en-US" sz="2187" dirty="0"/>
          </a:p>
        </p:txBody>
      </p:sp>
      <p:sp>
        <p:nvSpPr>
          <p:cNvPr id="15" name="Text 12"/>
          <p:cNvSpPr/>
          <p:nvPr/>
        </p:nvSpPr>
        <p:spPr>
          <a:xfrm>
            <a:off x="1108038" y="4395430"/>
            <a:ext cx="4985105" cy="2479715"/>
          </a:xfrm>
          <a:prstGeom prst="rect">
            <a:avLst/>
          </a:prstGeom>
          <a:noFill/>
          <a:ln/>
        </p:spPr>
        <p:txBody>
          <a:bodyPr wrap="square" rtlCol="0" anchor="t"/>
          <a:lstStyle/>
          <a:p>
            <a:pPr marL="0" indent="0">
              <a:lnSpc>
                <a:spcPts val="2799"/>
              </a:lnSpc>
              <a:buNone/>
            </a:pPr>
            <a:r>
              <a:rPr lang="en-IN" sz="1600" b="0" i="0" dirty="0">
                <a:effectLst/>
                <a:latin typeface="Söhne"/>
              </a:rPr>
              <a:t>Identified revenue spikes, such as the $1,635,309 total on 12/1/2021, which exceeded the expected range, and pinpointed influential factors like high revenue in the United States within the Mountain Bikes subcategory."</a:t>
            </a:r>
            <a:endParaRPr lang="en-US" sz="1750" dirty="0"/>
          </a:p>
        </p:txBody>
      </p:sp>
      <p:sp>
        <p:nvSpPr>
          <p:cNvPr id="16" name="Shape 13"/>
          <p:cNvSpPr/>
          <p:nvPr/>
        </p:nvSpPr>
        <p:spPr>
          <a:xfrm>
            <a:off x="7565172" y="5196423"/>
            <a:ext cx="777597" cy="44410"/>
          </a:xfrm>
          <a:prstGeom prst="rect">
            <a:avLst/>
          </a:prstGeom>
          <a:solidFill>
            <a:srgbClr val="D1D1C7"/>
          </a:solidFill>
          <a:ln/>
        </p:spPr>
      </p:sp>
      <p:sp>
        <p:nvSpPr>
          <p:cNvPr id="17" name="Shape 14"/>
          <p:cNvSpPr/>
          <p:nvPr/>
        </p:nvSpPr>
        <p:spPr>
          <a:xfrm>
            <a:off x="7065228" y="4968716"/>
            <a:ext cx="499943" cy="499943"/>
          </a:xfrm>
          <a:prstGeom prst="roundRect">
            <a:avLst>
              <a:gd name="adj" fmla="val 20000"/>
            </a:avLst>
          </a:prstGeom>
          <a:solidFill>
            <a:srgbClr val="E8E8E3"/>
          </a:solidFill>
          <a:ln w="13811">
            <a:solidFill>
              <a:srgbClr val="D1D1C7"/>
            </a:solidFill>
            <a:prstDash val="solid"/>
          </a:ln>
        </p:spPr>
      </p:sp>
      <p:sp>
        <p:nvSpPr>
          <p:cNvPr id="18" name="Text 15"/>
          <p:cNvSpPr/>
          <p:nvPr/>
        </p:nvSpPr>
        <p:spPr>
          <a:xfrm>
            <a:off x="7223700" y="5010388"/>
            <a:ext cx="1828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9" name="Text 16"/>
          <p:cNvSpPr/>
          <p:nvPr/>
        </p:nvSpPr>
        <p:spPr>
          <a:xfrm>
            <a:off x="8537258" y="5017294"/>
            <a:ext cx="3368040"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Cross-Selling Opportunities</a:t>
            </a:r>
            <a:endParaRPr lang="en-US" sz="2187" dirty="0"/>
          </a:p>
        </p:txBody>
      </p:sp>
      <p:sp>
        <p:nvSpPr>
          <p:cNvPr id="20" name="Text 17"/>
          <p:cNvSpPr/>
          <p:nvPr/>
        </p:nvSpPr>
        <p:spPr>
          <a:xfrm>
            <a:off x="8537258" y="5586651"/>
            <a:ext cx="4055150" cy="1725811"/>
          </a:xfrm>
          <a:prstGeom prst="rect">
            <a:avLst/>
          </a:prstGeom>
          <a:noFill/>
          <a:ln/>
        </p:spPr>
        <p:txBody>
          <a:bodyPr wrap="square" rtlCol="0" anchor="t"/>
          <a:lstStyle/>
          <a:p>
            <a:pPr marL="0" indent="0" algn="l">
              <a:lnSpc>
                <a:spcPts val="2799"/>
              </a:lnSpc>
              <a:buNone/>
            </a:pPr>
            <a:r>
              <a:rPr lang="en-IN" sz="1600" b="0" i="0" dirty="0">
                <a:effectLst/>
                <a:latin typeface="Söhne"/>
              </a:rPr>
              <a:t>Identify cross-selling opportunities by recommending complementary products when customers add items to their cart or during the checkout process.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140387"/>
            <a:ext cx="64160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 and next steps</a:t>
            </a:r>
            <a:endParaRPr lang="en-US" sz="4374" dirty="0"/>
          </a:p>
        </p:txBody>
      </p:sp>
      <p:sp>
        <p:nvSpPr>
          <p:cNvPr id="5" name="Shape 2"/>
          <p:cNvSpPr/>
          <p:nvPr/>
        </p:nvSpPr>
        <p:spPr>
          <a:xfrm>
            <a:off x="2037993" y="3279100"/>
            <a:ext cx="3370064" cy="2810113"/>
          </a:xfrm>
          <a:prstGeom prst="roundRect">
            <a:avLst>
              <a:gd name="adj" fmla="val 3558"/>
            </a:avLst>
          </a:prstGeom>
          <a:solidFill>
            <a:srgbClr val="E8E8E3"/>
          </a:solidFill>
          <a:ln w="13811">
            <a:solidFill>
              <a:srgbClr val="D1D1C7"/>
            </a:solidFill>
            <a:prstDash val="solid"/>
          </a:ln>
        </p:spPr>
      </p:sp>
      <p:sp>
        <p:nvSpPr>
          <p:cNvPr id="6" name="Text 3"/>
          <p:cNvSpPr/>
          <p:nvPr/>
        </p:nvSpPr>
        <p:spPr>
          <a:xfrm>
            <a:off x="2273975" y="351508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Maximize Profits</a:t>
            </a:r>
            <a:endParaRPr lang="en-US" sz="2187" dirty="0"/>
          </a:p>
        </p:txBody>
      </p:sp>
      <p:sp>
        <p:nvSpPr>
          <p:cNvPr id="7" name="Text 4"/>
          <p:cNvSpPr/>
          <p:nvPr/>
        </p:nvSpPr>
        <p:spPr>
          <a:xfrm>
            <a:off x="2273975" y="4084440"/>
            <a:ext cx="2898100" cy="1768792"/>
          </a:xfrm>
          <a:prstGeom prst="rect">
            <a:avLst/>
          </a:prstGeom>
          <a:noFill/>
          <a:ln/>
        </p:spPr>
        <p:txBody>
          <a:bodyPr wrap="square" rtlCol="0" anchor="t"/>
          <a:lstStyle/>
          <a:p>
            <a:pPr marL="0" indent="0">
              <a:lnSpc>
                <a:spcPts val="2799"/>
              </a:lnSpc>
              <a:buNone/>
            </a:pPr>
            <a:r>
              <a:rPr lang="en-IN" sz="1600" b="0" i="0" dirty="0">
                <a:effectLst/>
                <a:latin typeface="Söhne"/>
              </a:rPr>
              <a:t>Implement data-driven insights to optimize pricing, marketing, and operations for increased revenue and profitability.</a:t>
            </a:r>
            <a:endParaRPr lang="en-US" sz="1750" dirty="0"/>
          </a:p>
        </p:txBody>
      </p:sp>
      <p:sp>
        <p:nvSpPr>
          <p:cNvPr id="8" name="Shape 5"/>
          <p:cNvSpPr/>
          <p:nvPr/>
        </p:nvSpPr>
        <p:spPr>
          <a:xfrm>
            <a:off x="5630228" y="3279100"/>
            <a:ext cx="3370064" cy="2810113"/>
          </a:xfrm>
          <a:prstGeom prst="roundRect">
            <a:avLst>
              <a:gd name="adj" fmla="val 3558"/>
            </a:avLst>
          </a:prstGeom>
          <a:solidFill>
            <a:srgbClr val="E8E8E3"/>
          </a:solidFill>
          <a:ln w="13811">
            <a:solidFill>
              <a:srgbClr val="D1D1C7"/>
            </a:solidFill>
            <a:prstDash val="solid"/>
          </a:ln>
        </p:spPr>
      </p:sp>
      <p:sp>
        <p:nvSpPr>
          <p:cNvPr id="9" name="Text 6"/>
          <p:cNvSpPr/>
          <p:nvPr/>
        </p:nvSpPr>
        <p:spPr>
          <a:xfrm>
            <a:off x="5866209" y="3515082"/>
            <a:ext cx="289810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Continuous Improvement</a:t>
            </a:r>
            <a:endParaRPr lang="en-US" sz="2187" dirty="0"/>
          </a:p>
        </p:txBody>
      </p:sp>
      <p:sp>
        <p:nvSpPr>
          <p:cNvPr id="10" name="Text 7"/>
          <p:cNvSpPr/>
          <p:nvPr/>
        </p:nvSpPr>
        <p:spPr>
          <a:xfrm>
            <a:off x="5866150" y="4241278"/>
            <a:ext cx="2898100" cy="1893571"/>
          </a:xfrm>
          <a:prstGeom prst="rect">
            <a:avLst/>
          </a:prstGeom>
          <a:noFill/>
          <a:ln/>
        </p:spPr>
        <p:txBody>
          <a:bodyPr wrap="square" rtlCol="0" anchor="t"/>
          <a:lstStyle/>
          <a:p>
            <a:pPr marL="0" indent="0">
              <a:lnSpc>
                <a:spcPts val="2799"/>
              </a:lnSpc>
              <a:buNone/>
            </a:pPr>
            <a:r>
              <a:rPr lang="en-IN" sz="1600" dirty="0">
                <a:latin typeface="Söhne"/>
              </a:rPr>
              <a:t>T</a:t>
            </a:r>
            <a:r>
              <a:rPr lang="en-IN" sz="1600" b="0" i="0" dirty="0">
                <a:effectLst/>
                <a:latin typeface="Söhne"/>
              </a:rPr>
              <a:t>o </a:t>
            </a:r>
            <a:r>
              <a:rPr lang="en-IN" sz="1600" b="0" i="0" dirty="0" err="1">
                <a:effectLst/>
                <a:latin typeface="Söhne"/>
              </a:rPr>
              <a:t>analyze</a:t>
            </a:r>
            <a:r>
              <a:rPr lang="en-IN" sz="1600" b="0" i="0" dirty="0">
                <a:effectLst/>
                <a:latin typeface="Söhne"/>
              </a:rPr>
              <a:t> sales metrics, customer trends, and market insights, enabling continuous optimization of sales strategies and resources.</a:t>
            </a:r>
            <a:endParaRPr lang="en-US" sz="1750" dirty="0"/>
          </a:p>
        </p:txBody>
      </p:sp>
      <p:sp>
        <p:nvSpPr>
          <p:cNvPr id="11" name="Shape 8"/>
          <p:cNvSpPr/>
          <p:nvPr/>
        </p:nvSpPr>
        <p:spPr>
          <a:xfrm>
            <a:off x="9222462" y="3279100"/>
            <a:ext cx="3370064" cy="2810113"/>
          </a:xfrm>
          <a:prstGeom prst="roundRect">
            <a:avLst>
              <a:gd name="adj" fmla="val 3558"/>
            </a:avLst>
          </a:prstGeom>
          <a:solidFill>
            <a:srgbClr val="E8E8E3"/>
          </a:solidFill>
          <a:ln w="13811">
            <a:solidFill>
              <a:srgbClr val="D1D1C7"/>
            </a:solidFill>
            <a:prstDash val="solid"/>
          </a:ln>
        </p:spPr>
      </p:sp>
      <p:sp>
        <p:nvSpPr>
          <p:cNvPr id="12" name="Text 9"/>
          <p:cNvSpPr/>
          <p:nvPr/>
        </p:nvSpPr>
        <p:spPr>
          <a:xfrm>
            <a:off x="9458444" y="3515082"/>
            <a:ext cx="289810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Advanced Visualizations</a:t>
            </a:r>
            <a:endParaRPr lang="en-US" sz="2187" dirty="0"/>
          </a:p>
        </p:txBody>
      </p:sp>
      <p:sp>
        <p:nvSpPr>
          <p:cNvPr id="13" name="Text 10"/>
          <p:cNvSpPr/>
          <p:nvPr/>
        </p:nvSpPr>
        <p:spPr>
          <a:xfrm>
            <a:off x="9458444" y="3825579"/>
            <a:ext cx="2898100" cy="2474784"/>
          </a:xfrm>
          <a:prstGeom prst="rect">
            <a:avLst/>
          </a:prstGeom>
          <a:noFill/>
          <a:ln/>
        </p:spPr>
        <p:txBody>
          <a:bodyPr wrap="square" rtlCol="0" anchor="t"/>
          <a:lstStyle/>
          <a:p>
            <a:pPr marL="0" indent="0">
              <a:lnSpc>
                <a:spcPts val="2799"/>
              </a:lnSpc>
              <a:buNone/>
            </a:pPr>
            <a:r>
              <a:rPr lang="en-IN" sz="1600" b="0" i="0" dirty="0">
                <a:effectLst/>
                <a:latin typeface="Söhne"/>
              </a:rPr>
              <a:t>Advanced visualizations such as tree-maps reveal hierarchical data structures, while scatter plots expose correlations and outliers, enabling more profound insights.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406</Words>
  <Application>Microsoft Office PowerPoint</Application>
  <PresentationFormat>Custom</PresentationFormat>
  <Paragraphs>34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Gelasio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Darshan</cp:lastModifiedBy>
  <cp:revision>5</cp:revision>
  <dcterms:created xsi:type="dcterms:W3CDTF">2023-09-30T06:26:35Z</dcterms:created>
  <dcterms:modified xsi:type="dcterms:W3CDTF">2023-09-30T09:40:30Z</dcterms:modified>
</cp:coreProperties>
</file>