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84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1423749"/>
            <a:ext cx="7477601" cy="33327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COVID-19 Data Exploration and Visualization with SQL and Tableau</a:t>
            </a:r>
            <a:endParaRPr lang="en-US" sz="5249" dirty="0"/>
          </a:p>
        </p:txBody>
      </p:sp>
      <p:sp>
        <p:nvSpPr>
          <p:cNvPr id="6" name="Shape 4"/>
          <p:cNvSpPr/>
          <p:nvPr/>
        </p:nvSpPr>
        <p:spPr>
          <a:xfrm>
            <a:off x="6319599" y="6405920"/>
            <a:ext cx="355402" cy="355402"/>
          </a:xfrm>
          <a:prstGeom prst="roundRect">
            <a:avLst>
              <a:gd name="adj" fmla="val 25726039"/>
            </a:avLst>
          </a:prstGeom>
          <a:noFill/>
          <a:ln w="7620">
            <a:solidFill>
              <a:srgbClr val="FFFFFF"/>
            </a:solidFill>
            <a:prstDash val="solid"/>
          </a:ln>
        </p:spPr>
      </p:sp>
      <p:pic>
        <p:nvPicPr>
          <p:cNvPr id="9" name="Image 1" descr="preencoded.png"/>
          <p:cNvPicPr>
            <a:picLocks noChangeAspect="1"/>
          </p:cNvPicPr>
          <p:nvPr/>
        </p:nvPicPr>
        <p:blipFill>
          <a:blip r:embed="rId3"/>
          <a:stretch>
            <a:fillRect/>
          </a:stretch>
        </p:blipFill>
        <p:spPr>
          <a:xfrm>
            <a:off x="0" y="0"/>
            <a:ext cx="5486400" cy="8229600"/>
          </a:xfrm>
          <a:prstGeom prst="rect">
            <a:avLst/>
          </a:prstGeom>
        </p:spPr>
      </p:pic>
      <p:pic>
        <p:nvPicPr>
          <p:cNvPr id="11" name="Picture 10">
            <a:extLst>
              <a:ext uri="{FF2B5EF4-FFF2-40B4-BE49-F238E27FC236}">
                <a16:creationId xmlns:a16="http://schemas.microsoft.com/office/drawing/2014/main" id="{ADB08CF8-2F22-4C91-A4A8-D861AA209192}"/>
              </a:ext>
            </a:extLst>
          </p:cNvPr>
          <p:cNvPicPr>
            <a:picLocks noChangeAspect="1"/>
          </p:cNvPicPr>
          <p:nvPr/>
        </p:nvPicPr>
        <p:blipFill rotWithShape="1">
          <a:blip r:embed="rId4"/>
          <a:srcRect l="13530" t="10218" r="5515" b="13334"/>
          <a:stretch/>
        </p:blipFill>
        <p:spPr>
          <a:xfrm>
            <a:off x="0" y="1032734"/>
            <a:ext cx="5486401" cy="71968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21516"/>
            <a:ext cx="14630400" cy="8229600"/>
          </a:xfrm>
          <a:prstGeom prst="rect">
            <a:avLst/>
          </a:prstGeom>
          <a:solidFill>
            <a:srgbClr val="FFFFFF"/>
          </a:solidFill>
          <a:ln w="13811">
            <a:solidFill>
              <a:srgbClr val="E5E0DF"/>
            </a:solidFill>
            <a:prstDash val="solid"/>
          </a:ln>
        </p:spPr>
      </p:sp>
      <p:sp>
        <p:nvSpPr>
          <p:cNvPr id="4" name="Text 2"/>
          <p:cNvSpPr/>
          <p:nvPr/>
        </p:nvSpPr>
        <p:spPr>
          <a:xfrm>
            <a:off x="6158235" y="532765"/>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Introduction</a:t>
            </a:r>
            <a:endParaRPr lang="en-US" sz="4374" dirty="0"/>
          </a:p>
        </p:txBody>
      </p:sp>
      <p:sp>
        <p:nvSpPr>
          <p:cNvPr id="5" name="Shape 3"/>
          <p:cNvSpPr/>
          <p:nvPr/>
        </p:nvSpPr>
        <p:spPr>
          <a:xfrm>
            <a:off x="6319599" y="1499592"/>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6468904" y="1464944"/>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7149289" y="1499592"/>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Overview</a:t>
            </a:r>
            <a:endParaRPr lang="en-US" sz="2187" dirty="0"/>
          </a:p>
        </p:txBody>
      </p:sp>
      <p:sp>
        <p:nvSpPr>
          <p:cNvPr id="8" name="Text 6"/>
          <p:cNvSpPr/>
          <p:nvPr/>
        </p:nvSpPr>
        <p:spPr>
          <a:xfrm>
            <a:off x="7041713" y="2145198"/>
            <a:ext cx="6755487" cy="1453823"/>
          </a:xfrm>
          <a:prstGeom prst="rect">
            <a:avLst/>
          </a:prstGeom>
          <a:noFill/>
          <a:ln/>
        </p:spPr>
        <p:txBody>
          <a:bodyPr wrap="square" rtlCol="0" anchor="t"/>
          <a:lstStyle/>
          <a:p>
            <a:pPr marL="0" indent="0">
              <a:lnSpc>
                <a:spcPts val="2799"/>
              </a:lnSpc>
              <a:buNone/>
            </a:pPr>
            <a:r>
              <a:rPr lang="en-IN" sz="1600" b="0" i="0" dirty="0">
                <a:effectLst/>
                <a:latin typeface="Söhne"/>
              </a:rPr>
              <a:t>Exploring and visualizing COVID-19 data is essential for tracking the pandemic's course, identifying regional disparities, and informing data-driven decisions, ultimately saving lives and managing resources effectively.</a:t>
            </a:r>
            <a:endParaRPr lang="en-US" sz="1750" dirty="0"/>
          </a:p>
        </p:txBody>
      </p:sp>
      <p:sp>
        <p:nvSpPr>
          <p:cNvPr id="9" name="Shape 7"/>
          <p:cNvSpPr/>
          <p:nvPr/>
        </p:nvSpPr>
        <p:spPr>
          <a:xfrm>
            <a:off x="6319599" y="4112804"/>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6468904" y="4129324"/>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6922058" y="4112804"/>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SQL &amp; Tableau</a:t>
            </a:r>
            <a:endParaRPr lang="en-US" sz="2187" dirty="0"/>
          </a:p>
        </p:txBody>
      </p:sp>
      <p:sp>
        <p:nvSpPr>
          <p:cNvPr id="12" name="Text 10"/>
          <p:cNvSpPr/>
          <p:nvPr/>
        </p:nvSpPr>
        <p:spPr>
          <a:xfrm>
            <a:off x="7041713" y="4815889"/>
            <a:ext cx="6755487" cy="1453823"/>
          </a:xfrm>
          <a:prstGeom prst="rect">
            <a:avLst/>
          </a:prstGeom>
          <a:noFill/>
          <a:ln/>
        </p:spPr>
        <p:txBody>
          <a:bodyPr wrap="square" rtlCol="0" anchor="t"/>
          <a:lstStyle/>
          <a:p>
            <a:pPr marL="0" indent="0">
              <a:lnSpc>
                <a:spcPts val="2799"/>
              </a:lnSpc>
              <a:buNone/>
            </a:pPr>
            <a:r>
              <a:rPr lang="en-IN" sz="1600" b="0" i="0" dirty="0">
                <a:effectLst/>
                <a:latin typeface="Söhne"/>
              </a:rPr>
              <a:t>SQL is essential for efficiently querying and processing data, while Tableau provides powerful visualization tools to translate complex datasets into easily understandable visuals, making them vital for comprehensive data analysis and effective communication of insights.</a:t>
            </a:r>
            <a:endParaRPr lang="en-US" sz="1750" dirty="0"/>
          </a:p>
        </p:txBody>
      </p:sp>
      <p:pic>
        <p:nvPicPr>
          <p:cNvPr id="13"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10758"/>
            <a:ext cx="14630400" cy="8229600"/>
          </a:xfrm>
          <a:prstGeom prst="rect">
            <a:avLst/>
          </a:prstGeom>
          <a:solidFill>
            <a:srgbClr val="FFFFFF"/>
          </a:solidFill>
          <a:ln w="13811">
            <a:solidFill>
              <a:srgbClr val="E5E0DF"/>
            </a:solidFill>
            <a:prstDash val="solid"/>
          </a:ln>
        </p:spPr>
      </p:sp>
      <p:sp>
        <p:nvSpPr>
          <p:cNvPr id="4" name="Text 2"/>
          <p:cNvSpPr/>
          <p:nvPr/>
        </p:nvSpPr>
        <p:spPr>
          <a:xfrm>
            <a:off x="1625519" y="3028874"/>
            <a:ext cx="6157555"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COVID-19 Data Sources</a:t>
            </a:r>
            <a:endParaRPr lang="en-US" sz="4374" dirty="0"/>
          </a:p>
        </p:txBody>
      </p:sp>
      <p:sp>
        <p:nvSpPr>
          <p:cNvPr id="5" name="Shape 3"/>
          <p:cNvSpPr/>
          <p:nvPr/>
        </p:nvSpPr>
        <p:spPr>
          <a:xfrm>
            <a:off x="1920686" y="3993052"/>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2089041" y="3993052"/>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2674046" y="4027699"/>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Obtaining Data</a:t>
            </a:r>
            <a:endParaRPr lang="en-US" sz="2187" dirty="0"/>
          </a:p>
        </p:txBody>
      </p:sp>
      <p:sp>
        <p:nvSpPr>
          <p:cNvPr id="8" name="Text 6"/>
          <p:cNvSpPr/>
          <p:nvPr/>
        </p:nvSpPr>
        <p:spPr>
          <a:xfrm>
            <a:off x="2482292" y="4588679"/>
            <a:ext cx="4444008" cy="1337180"/>
          </a:xfrm>
          <a:prstGeom prst="rect">
            <a:avLst/>
          </a:prstGeom>
          <a:noFill/>
          <a:ln/>
        </p:spPr>
        <p:txBody>
          <a:bodyPr wrap="square" rtlCol="0" anchor="t"/>
          <a:lstStyle/>
          <a:p>
            <a:pPr marL="0" indent="0">
              <a:lnSpc>
                <a:spcPts val="2799"/>
              </a:lnSpc>
              <a:buNone/>
            </a:pPr>
            <a:r>
              <a:rPr lang="en-IN" sz="1600" b="1" i="0" dirty="0">
                <a:effectLst/>
                <a:latin typeface="Söhne"/>
              </a:rPr>
              <a:t>Our World in Data:</a:t>
            </a:r>
            <a:r>
              <a:rPr lang="en-IN" sz="1600" b="0" i="0" dirty="0">
                <a:effectLst/>
                <a:latin typeface="Söhne"/>
              </a:rPr>
              <a:t> Their COVID-19 dataset provides comprehensive global statistics, including cases, deaths, testing, and vaccination data.</a:t>
            </a:r>
            <a:endParaRPr lang="en-US" sz="1750" dirty="0"/>
          </a:p>
        </p:txBody>
      </p:sp>
      <p:sp>
        <p:nvSpPr>
          <p:cNvPr id="9" name="Shape 7"/>
          <p:cNvSpPr/>
          <p:nvPr/>
        </p:nvSpPr>
        <p:spPr>
          <a:xfrm>
            <a:off x="7327584" y="3864828"/>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7495937" y="389583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8245217" y="3895837"/>
            <a:ext cx="234946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Available Datasets</a:t>
            </a:r>
            <a:endParaRPr lang="en-US" sz="2187" dirty="0"/>
          </a:p>
        </p:txBody>
      </p:sp>
      <p:sp>
        <p:nvSpPr>
          <p:cNvPr id="12" name="Text 10"/>
          <p:cNvSpPr/>
          <p:nvPr/>
        </p:nvSpPr>
        <p:spPr>
          <a:xfrm>
            <a:off x="8148399" y="4588679"/>
            <a:ext cx="4444008" cy="1887425"/>
          </a:xfrm>
          <a:prstGeom prst="rect">
            <a:avLst/>
          </a:prstGeom>
          <a:noFill/>
          <a:ln/>
        </p:spPr>
        <p:txBody>
          <a:bodyPr wrap="square" rtlCol="0" anchor="t"/>
          <a:lstStyle/>
          <a:p>
            <a:pPr marL="342900" indent="-342900" algn="l">
              <a:buFont typeface="+mj-lt"/>
              <a:buAutoNum type="arabicPeriod"/>
            </a:pPr>
            <a:r>
              <a:rPr lang="en-IN" sz="1600" b="1" i="0" dirty="0">
                <a:effectLst/>
                <a:latin typeface="Söhne"/>
              </a:rPr>
              <a:t>World Health Organization (WHO):</a:t>
            </a:r>
            <a:r>
              <a:rPr lang="en-IN" sz="1600" b="0" i="0" dirty="0">
                <a:effectLst/>
                <a:latin typeface="Söhne"/>
              </a:rPr>
              <a:t> Global data with an API.</a:t>
            </a:r>
          </a:p>
          <a:p>
            <a:pPr marL="342900" indent="-342900" algn="l">
              <a:buFont typeface="+mj-lt"/>
              <a:buAutoNum type="arabicPeriod"/>
            </a:pPr>
            <a:r>
              <a:rPr lang="en-IN" sz="1600" b="1" i="0" dirty="0">
                <a:effectLst/>
                <a:latin typeface="Söhne"/>
              </a:rPr>
              <a:t>COVID Data API:</a:t>
            </a:r>
            <a:r>
              <a:rPr lang="en-IN" sz="1600" b="0" i="0" dirty="0">
                <a:effectLst/>
                <a:latin typeface="Söhne"/>
              </a:rPr>
              <a:t> Aggregated data from various sources.</a:t>
            </a:r>
          </a:p>
          <a:p>
            <a:pPr marL="342900" indent="-342900" algn="l">
              <a:buFont typeface="+mj-lt"/>
              <a:buAutoNum type="arabicPeriod"/>
            </a:pPr>
            <a:r>
              <a:rPr lang="en-IN" sz="1600" b="1" i="0" dirty="0">
                <a:effectLst/>
                <a:latin typeface="Söhne"/>
              </a:rPr>
              <a:t>Kaggle:</a:t>
            </a:r>
            <a:r>
              <a:rPr lang="en-IN" sz="1600" b="0" i="0" dirty="0">
                <a:effectLst/>
                <a:latin typeface="Söhne"/>
              </a:rPr>
              <a:t> Various COVID-19 datasets.</a:t>
            </a:r>
          </a:p>
          <a:p>
            <a:pPr marL="342900" indent="-342900" algn="l">
              <a:buFont typeface="+mj-lt"/>
              <a:buAutoNum type="arabicPeriod"/>
            </a:pPr>
            <a:r>
              <a:rPr lang="en-IN" sz="1600" b="1" i="0" dirty="0">
                <a:effectLst/>
                <a:latin typeface="Söhne"/>
              </a:rPr>
              <a:t>Google Mobility Reports:</a:t>
            </a:r>
            <a:r>
              <a:rPr lang="en-IN" sz="1600" b="0" i="0" dirty="0">
                <a:effectLst/>
                <a:latin typeface="Söhne"/>
              </a:rPr>
              <a:t> Community mobility trends data.</a:t>
            </a:r>
          </a:p>
        </p:txBody>
      </p:sp>
      <p:pic>
        <p:nvPicPr>
          <p:cNvPr id="13"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652820" y="506849"/>
            <a:ext cx="66623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Data Exploration with SQL</a:t>
            </a:r>
            <a:endParaRPr lang="en-US" sz="4374" dirty="0"/>
          </a:p>
        </p:txBody>
      </p:sp>
      <p:sp>
        <p:nvSpPr>
          <p:cNvPr id="5" name="Shape 3"/>
          <p:cNvSpPr/>
          <p:nvPr/>
        </p:nvSpPr>
        <p:spPr>
          <a:xfrm>
            <a:off x="833199" y="1477671"/>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1001554" y="1487076"/>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1555313" y="1586267"/>
            <a:ext cx="2312075"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Data Manipulation</a:t>
            </a:r>
            <a:endParaRPr lang="en-US" sz="2187" dirty="0"/>
          </a:p>
        </p:txBody>
      </p:sp>
      <p:sp>
        <p:nvSpPr>
          <p:cNvPr id="9" name="Shape 7"/>
          <p:cNvSpPr/>
          <p:nvPr/>
        </p:nvSpPr>
        <p:spPr>
          <a:xfrm>
            <a:off x="833199" y="4735592"/>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935916" y="4766506"/>
            <a:ext cx="247924"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1555313" y="4811911"/>
            <a:ext cx="272212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Querying Techniques</a:t>
            </a:r>
            <a:endParaRPr lang="en-US" sz="2187" dirty="0"/>
          </a:p>
        </p:txBody>
      </p:sp>
      <p:sp>
        <p:nvSpPr>
          <p:cNvPr id="12" name="Text 10"/>
          <p:cNvSpPr/>
          <p:nvPr/>
        </p:nvSpPr>
        <p:spPr>
          <a:xfrm>
            <a:off x="1555313" y="5381268"/>
            <a:ext cx="6755487" cy="2439541"/>
          </a:xfrm>
          <a:prstGeom prst="rect">
            <a:avLst/>
          </a:prstGeom>
          <a:noFill/>
          <a:ln/>
        </p:spPr>
        <p:txBody>
          <a:bodyPr wrap="square" rtlCol="0" anchor="t"/>
          <a:lstStyle/>
          <a:p>
            <a:pPr algn="l">
              <a:lnSpc>
                <a:spcPct val="150000"/>
              </a:lnSpc>
            </a:pPr>
            <a:r>
              <a:rPr lang="en-IN" sz="1600" b="0" i="0" dirty="0">
                <a:effectLst/>
                <a:latin typeface="Söhne"/>
              </a:rPr>
              <a:t>To extract valuable insights from COVID-19 data using SQL:</a:t>
            </a:r>
          </a:p>
          <a:p>
            <a:pPr marL="342900" indent="-342900" algn="l">
              <a:lnSpc>
                <a:spcPct val="150000"/>
              </a:lnSpc>
              <a:buFont typeface="+mj-lt"/>
              <a:buAutoNum type="arabicPeriod"/>
            </a:pPr>
            <a:r>
              <a:rPr lang="en-IN" sz="1600" b="0" i="0" dirty="0">
                <a:effectLst/>
                <a:latin typeface="Söhne"/>
              </a:rPr>
              <a:t>Use </a:t>
            </a:r>
            <a:r>
              <a:rPr lang="en-IN" sz="1600" b="1" i="0" dirty="0">
                <a:effectLst/>
                <a:latin typeface="Söhne"/>
              </a:rPr>
              <a:t>joins</a:t>
            </a:r>
            <a:r>
              <a:rPr lang="en-IN" sz="1600" b="0" i="0" dirty="0">
                <a:effectLst/>
                <a:latin typeface="Söhne"/>
              </a:rPr>
              <a:t> to combine multiple datasets, such as cases and testing data.</a:t>
            </a:r>
          </a:p>
          <a:p>
            <a:pPr marL="342900" indent="-342900" algn="l">
              <a:lnSpc>
                <a:spcPct val="150000"/>
              </a:lnSpc>
              <a:buFont typeface="+mj-lt"/>
              <a:buAutoNum type="arabicPeriod"/>
            </a:pPr>
            <a:r>
              <a:rPr lang="en-IN" sz="1600" b="0" i="0" dirty="0">
                <a:effectLst/>
                <a:latin typeface="Söhne"/>
              </a:rPr>
              <a:t>Employ </a:t>
            </a:r>
            <a:r>
              <a:rPr lang="en-IN" sz="1600" b="1" i="0" dirty="0">
                <a:effectLst/>
                <a:latin typeface="Söhne"/>
              </a:rPr>
              <a:t>aggregate functions</a:t>
            </a:r>
            <a:r>
              <a:rPr lang="en-IN" sz="1600" b="0" i="0" dirty="0">
                <a:effectLst/>
                <a:latin typeface="Söhne"/>
              </a:rPr>
              <a:t> like SUM and COUNT for statistics like total cases or testing rates.</a:t>
            </a:r>
          </a:p>
          <a:p>
            <a:pPr marL="342900" indent="-342900" algn="l">
              <a:lnSpc>
                <a:spcPct val="150000"/>
              </a:lnSpc>
              <a:buFont typeface="+mj-lt"/>
              <a:buAutoNum type="arabicPeriod"/>
            </a:pPr>
            <a:r>
              <a:rPr lang="en-IN" sz="1600" b="0" i="0" dirty="0">
                <a:effectLst/>
                <a:latin typeface="Söhne"/>
              </a:rPr>
              <a:t>Utilize </a:t>
            </a:r>
            <a:r>
              <a:rPr lang="en-IN" sz="1600" b="1" i="0" dirty="0">
                <a:effectLst/>
                <a:latin typeface="Söhne"/>
              </a:rPr>
              <a:t>window functions</a:t>
            </a:r>
            <a:r>
              <a:rPr lang="en-IN" sz="1600" b="0" i="0" dirty="0">
                <a:effectLst/>
                <a:latin typeface="Söhne"/>
              </a:rPr>
              <a:t> for time-series analysis, calculating moving averages or identifying trends over time.</a:t>
            </a:r>
          </a:p>
        </p:txBody>
      </p:sp>
      <p:pic>
        <p:nvPicPr>
          <p:cNvPr id="13"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15" name="TextBox 14">
            <a:extLst>
              <a:ext uri="{FF2B5EF4-FFF2-40B4-BE49-F238E27FC236}">
                <a16:creationId xmlns:a16="http://schemas.microsoft.com/office/drawing/2014/main" id="{5E4AB646-A6DC-4114-974A-049E4BD18D45}"/>
              </a:ext>
            </a:extLst>
          </p:cNvPr>
          <p:cNvSpPr txBox="1"/>
          <p:nvPr/>
        </p:nvSpPr>
        <p:spPr>
          <a:xfrm>
            <a:off x="1555313" y="2263553"/>
            <a:ext cx="6217920" cy="1477328"/>
          </a:xfrm>
          <a:prstGeom prst="rect">
            <a:avLst/>
          </a:prstGeom>
          <a:noFill/>
        </p:spPr>
        <p:txBody>
          <a:bodyPr wrap="square" rtlCol="0">
            <a:spAutoFit/>
          </a:bodyPr>
          <a:lstStyle/>
          <a:p>
            <a:r>
              <a:rPr lang="en-IN" b="0" i="0" dirty="0">
                <a:effectLst/>
                <a:latin typeface="Söhne"/>
              </a:rPr>
              <a:t>Harness SQL to efficiently manipulate and query COVID-19 data by leveraging its capabilities for data filtering, aggregation, and joins. You can extract valuable insights, such as regional trends, testing rates, and vaccination coverage, to aid in pandemic analysis and decision-making.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1241924" y="146534"/>
            <a:ext cx="808636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Data Visualization with Tableau</a:t>
            </a:r>
            <a:endParaRPr lang="en-US" sz="4374" dirty="0"/>
          </a:p>
        </p:txBody>
      </p:sp>
      <p:pic>
        <p:nvPicPr>
          <p:cNvPr id="17" name="Picture 16">
            <a:extLst>
              <a:ext uri="{FF2B5EF4-FFF2-40B4-BE49-F238E27FC236}">
                <a16:creationId xmlns:a16="http://schemas.microsoft.com/office/drawing/2014/main" id="{7F071B92-2DE1-4C37-AF59-9866236BBCBB}"/>
              </a:ext>
            </a:extLst>
          </p:cNvPr>
          <p:cNvPicPr>
            <a:picLocks noChangeAspect="1"/>
          </p:cNvPicPr>
          <p:nvPr/>
        </p:nvPicPr>
        <p:blipFill rotWithShape="1">
          <a:blip r:embed="rId4"/>
          <a:srcRect l="13530" t="10218" r="5515" b="13334"/>
          <a:stretch/>
        </p:blipFill>
        <p:spPr>
          <a:xfrm>
            <a:off x="1241924" y="1389546"/>
            <a:ext cx="11844169" cy="62914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707877"/>
            <a:ext cx="1044011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Case Study: Analyzing COVID-19 Trends</a:t>
            </a:r>
            <a:endParaRPr lang="en-US" sz="4374" dirty="0"/>
          </a:p>
        </p:txBody>
      </p:sp>
      <p:sp>
        <p:nvSpPr>
          <p:cNvPr id="5" name="Shape 3"/>
          <p:cNvSpPr/>
          <p:nvPr/>
        </p:nvSpPr>
        <p:spPr>
          <a:xfrm>
            <a:off x="2019377" y="3612217"/>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2206347" y="3617269"/>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2760107" y="3598130"/>
            <a:ext cx="331291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Applying SQL and Tableau</a:t>
            </a:r>
            <a:endParaRPr lang="en-US" sz="2187" dirty="0"/>
          </a:p>
        </p:txBody>
      </p:sp>
      <p:sp>
        <p:nvSpPr>
          <p:cNvPr id="8" name="Text 6"/>
          <p:cNvSpPr/>
          <p:nvPr/>
        </p:nvSpPr>
        <p:spPr>
          <a:xfrm>
            <a:off x="2760107" y="4178245"/>
            <a:ext cx="4444008" cy="2050433"/>
          </a:xfrm>
          <a:prstGeom prst="rect">
            <a:avLst/>
          </a:prstGeom>
          <a:noFill/>
          <a:ln/>
        </p:spPr>
        <p:txBody>
          <a:bodyPr wrap="square" rtlCol="0" anchor="t"/>
          <a:lstStyle/>
          <a:p>
            <a:pPr marL="0" indent="0">
              <a:lnSpc>
                <a:spcPts val="2799"/>
              </a:lnSpc>
              <a:buNone/>
            </a:pPr>
            <a:r>
              <a:rPr lang="en-IN" sz="1600" b="0" i="0" dirty="0">
                <a:effectLst/>
                <a:latin typeface="Söhne"/>
              </a:rPr>
              <a:t>By integrating SQL and Tableau, you can seamlessly transition from data extraction and transformation in SQL to visualization and exploration in Tableau, providing a comprehensive approach to understanding COVID-19 trends.</a:t>
            </a:r>
            <a:endParaRPr lang="en-US" sz="1750" dirty="0"/>
          </a:p>
        </p:txBody>
      </p:sp>
      <p:sp>
        <p:nvSpPr>
          <p:cNvPr id="9" name="Shape 7"/>
          <p:cNvSpPr/>
          <p:nvPr/>
        </p:nvSpPr>
        <p:spPr>
          <a:xfrm>
            <a:off x="7426285" y="3640145"/>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7575590" y="3649541"/>
            <a:ext cx="19143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8148399" y="3684190"/>
            <a:ext cx="250805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Visualizing Insights</a:t>
            </a:r>
            <a:endParaRPr lang="en-US" sz="2187" dirty="0"/>
          </a:p>
        </p:txBody>
      </p:sp>
      <p:sp>
        <p:nvSpPr>
          <p:cNvPr id="12" name="Text 10"/>
          <p:cNvSpPr/>
          <p:nvPr/>
        </p:nvSpPr>
        <p:spPr>
          <a:xfrm>
            <a:off x="8148399" y="4350365"/>
            <a:ext cx="4444008" cy="1759762"/>
          </a:xfrm>
          <a:prstGeom prst="rect">
            <a:avLst/>
          </a:prstGeom>
          <a:noFill/>
          <a:ln/>
        </p:spPr>
        <p:txBody>
          <a:bodyPr wrap="square" rtlCol="0" anchor="t"/>
          <a:lstStyle/>
          <a:p>
            <a:pPr marL="0" indent="0">
              <a:lnSpc>
                <a:spcPts val="2799"/>
              </a:lnSpc>
              <a:buNone/>
            </a:pPr>
            <a:r>
              <a:rPr lang="en-IN" sz="1750" kern="0" spc="-35" dirty="0">
                <a:solidFill>
                  <a:srgbClr val="272525"/>
                </a:solidFill>
                <a:latin typeface="Inter" pitchFamily="34" charset="0"/>
                <a:ea typeface="Inter" pitchFamily="34" charset="-122"/>
                <a:cs typeface="Inter" pitchFamily="34" charset="-120"/>
              </a:rPr>
              <a:t>Created interactive pandemic dashboards and geospatial visualizations, aiding in real-time hotspot identification and vaccination rate monitoring for effective pandemic response.</a:t>
            </a:r>
          </a:p>
        </p:txBody>
      </p:sp>
      <p:pic>
        <p:nvPicPr>
          <p:cNvPr id="13"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130965"/>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Shape 3"/>
          <p:cNvSpPr/>
          <p:nvPr/>
        </p:nvSpPr>
        <p:spPr>
          <a:xfrm>
            <a:off x="833199" y="1138550"/>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1001554" y="109416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1555313" y="1128810"/>
            <a:ext cx="324362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Benefits of SQL &amp; Tableau</a:t>
            </a:r>
            <a:endParaRPr lang="en-US" sz="2187" dirty="0"/>
          </a:p>
        </p:txBody>
      </p:sp>
      <p:sp>
        <p:nvSpPr>
          <p:cNvPr id="8" name="Text 6"/>
          <p:cNvSpPr/>
          <p:nvPr/>
        </p:nvSpPr>
        <p:spPr>
          <a:xfrm>
            <a:off x="1555313" y="1870286"/>
            <a:ext cx="6755487" cy="2244513"/>
          </a:xfrm>
          <a:prstGeom prst="rect">
            <a:avLst/>
          </a:prstGeom>
          <a:noFill/>
          <a:ln/>
        </p:spPr>
        <p:txBody>
          <a:bodyPr wrap="square" rtlCol="0" anchor="t"/>
          <a:lstStyle/>
          <a:p>
            <a:pPr marL="0" indent="0">
              <a:lnSpc>
                <a:spcPts val="2799"/>
              </a:lnSpc>
              <a:buNone/>
            </a:pPr>
            <a:r>
              <a:rPr lang="en-IN" sz="1600" b="0" i="0" dirty="0">
                <a:effectLst/>
                <a:latin typeface="Söhne"/>
              </a:rPr>
              <a:t>Using SQL and Tableau for COVID-19 data exploration offers advantages such as efficient data querying, manipulation, and aggregation using SQL, enabling in-depth analysis. Tableau provides dynamic, interactive visualizations that simplify complex data, aiding in clear and actionable insights communication. Together, they facilitate comprehensive data-driven decision-making in the ongoing pandemic response.</a:t>
            </a:r>
            <a:endParaRPr lang="en-US" sz="1750" dirty="0"/>
          </a:p>
        </p:txBody>
      </p:sp>
      <p:sp>
        <p:nvSpPr>
          <p:cNvPr id="9" name="Shape 7"/>
          <p:cNvSpPr/>
          <p:nvPr/>
        </p:nvSpPr>
        <p:spPr>
          <a:xfrm>
            <a:off x="833199" y="4622775"/>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982504" y="4642931"/>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1555313" y="4699097"/>
            <a:ext cx="244018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Further Exploration</a:t>
            </a:r>
            <a:endParaRPr lang="en-US" sz="2187" dirty="0"/>
          </a:p>
        </p:txBody>
      </p:sp>
      <p:sp>
        <p:nvSpPr>
          <p:cNvPr id="12" name="Text 10"/>
          <p:cNvSpPr/>
          <p:nvPr/>
        </p:nvSpPr>
        <p:spPr>
          <a:xfrm>
            <a:off x="1555313" y="5558909"/>
            <a:ext cx="6755487" cy="1745533"/>
          </a:xfrm>
          <a:prstGeom prst="rect">
            <a:avLst/>
          </a:prstGeom>
          <a:noFill/>
          <a:ln/>
        </p:spPr>
        <p:txBody>
          <a:bodyPr wrap="square" rtlCol="0" anchor="t"/>
          <a:lstStyle/>
          <a:p>
            <a:pPr marL="0" indent="0">
              <a:lnSpc>
                <a:spcPts val="2799"/>
              </a:lnSpc>
              <a:buNone/>
            </a:pPr>
            <a:r>
              <a:rPr lang="en-IN" sz="1600" b="0" i="0" dirty="0">
                <a:effectLst/>
                <a:latin typeface="Söhne"/>
              </a:rPr>
              <a:t>Empower individuals to embrace SQL and Tableau by highlighting their versatility in </a:t>
            </a:r>
            <a:r>
              <a:rPr lang="en-IN" sz="1600" b="0" i="0" dirty="0" err="1">
                <a:effectLst/>
                <a:latin typeface="Söhne"/>
              </a:rPr>
              <a:t>analyzing</a:t>
            </a:r>
            <a:r>
              <a:rPr lang="en-IN" sz="1600" b="0" i="0" dirty="0">
                <a:effectLst/>
                <a:latin typeface="Söhne"/>
              </a:rPr>
              <a:t> diverse datasets, fostering a culture of data-driven decision-making, and showcasing the potential for discovering deeper insights through continuous experimentation and exploration</a:t>
            </a:r>
            <a:endParaRPr lang="en-US" sz="1750" dirty="0"/>
          </a:p>
        </p:txBody>
      </p:sp>
      <p:pic>
        <p:nvPicPr>
          <p:cNvPr id="13"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453</Words>
  <Application>Microsoft Office PowerPoint</Application>
  <PresentationFormat>Custom</PresentationFormat>
  <Paragraphs>50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Inter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Darshan</cp:lastModifiedBy>
  <cp:revision>4</cp:revision>
  <dcterms:created xsi:type="dcterms:W3CDTF">2023-09-30T06:32:11Z</dcterms:created>
  <dcterms:modified xsi:type="dcterms:W3CDTF">2023-09-30T10:04:51Z</dcterms:modified>
</cp:coreProperties>
</file>