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7651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w="13811">
            <a:solidFill>
              <a:srgbClr val="E5E0DF"/>
            </a:solidFill>
            <a:prstDash val="solid"/>
          </a:ln>
        </p:spPr>
      </p:sp>
      <p:sp>
        <p:nvSpPr>
          <p:cNvPr id="4" name="Text 2"/>
          <p:cNvSpPr/>
          <p:nvPr/>
        </p:nvSpPr>
        <p:spPr>
          <a:xfrm>
            <a:off x="736380" y="186978"/>
            <a:ext cx="7477601" cy="3332798"/>
          </a:xfrm>
          <a:prstGeom prst="rect">
            <a:avLst/>
          </a:prstGeom>
          <a:noFill/>
          <a:ln/>
        </p:spPr>
        <p:txBody>
          <a:bodyPr wrap="square" rtlCol="0" anchor="t"/>
          <a:lstStyle/>
          <a:p>
            <a:pPr marL="0" indent="0">
              <a:lnSpc>
                <a:spcPts val="6561"/>
              </a:lnSpc>
              <a:buNone/>
            </a:pPr>
            <a:r>
              <a:rPr lang="en-IN" sz="5249" b="1" kern="0" spc="-157" dirty="0">
                <a:solidFill>
                  <a:srgbClr val="591CE6"/>
                </a:solidFill>
                <a:latin typeface="p22-mackinac-pro" pitchFamily="34" charset="0"/>
                <a:ea typeface="p22-mackinac-pro" pitchFamily="34" charset="-122"/>
                <a:cs typeface="p22-mackinac-pro" pitchFamily="34" charset="-120"/>
              </a:rPr>
              <a:t>Unveiling the Insights of Stack Overflow Developer Survey with Python</a:t>
            </a:r>
          </a:p>
        </p:txBody>
      </p:sp>
      <p:sp>
        <p:nvSpPr>
          <p:cNvPr id="6" name="Shape 4"/>
          <p:cNvSpPr/>
          <p:nvPr/>
        </p:nvSpPr>
        <p:spPr>
          <a:xfrm>
            <a:off x="833199" y="6250424"/>
            <a:ext cx="355402" cy="355402"/>
          </a:xfrm>
          <a:prstGeom prst="roundRect">
            <a:avLst>
              <a:gd name="adj" fmla="val 25726039"/>
            </a:avLst>
          </a:prstGeom>
          <a:noFill/>
          <a:ln w="7620">
            <a:solidFill>
              <a:srgbClr val="FFFFFF"/>
            </a:solidFill>
            <a:prstDash val="solid"/>
          </a:ln>
        </p:spPr>
      </p:sp>
      <p:pic>
        <p:nvPicPr>
          <p:cNvPr id="9" name="Image 1" descr="preencoded.png"/>
          <p:cNvPicPr>
            <a:picLocks noChangeAspect="1"/>
          </p:cNvPicPr>
          <p:nvPr/>
        </p:nvPicPr>
        <p:blipFill>
          <a:blip r:embed="rId3"/>
          <a:stretch>
            <a:fillRect/>
          </a:stretch>
        </p:blipFill>
        <p:spPr>
          <a:xfrm>
            <a:off x="9144000" y="0"/>
            <a:ext cx="5486400" cy="8229600"/>
          </a:xfrm>
          <a:prstGeom prst="rect">
            <a:avLst/>
          </a:prstGeom>
        </p:spPr>
      </p:pic>
      <p:pic>
        <p:nvPicPr>
          <p:cNvPr id="12" name="Picture 11">
            <a:extLst>
              <a:ext uri="{FF2B5EF4-FFF2-40B4-BE49-F238E27FC236}">
                <a16:creationId xmlns:a16="http://schemas.microsoft.com/office/drawing/2014/main" id="{9C16DC76-55E2-4EBF-BC33-0D05E4BED2A4}"/>
              </a:ext>
            </a:extLst>
          </p:cNvPr>
          <p:cNvPicPr>
            <a:picLocks noChangeAspect="1"/>
          </p:cNvPicPr>
          <p:nvPr/>
        </p:nvPicPr>
        <p:blipFill rotWithShape="1">
          <a:blip r:embed="rId4"/>
          <a:srcRect l="11030" t="17909" r="4853" b="9543"/>
          <a:stretch/>
        </p:blipFill>
        <p:spPr>
          <a:xfrm>
            <a:off x="123194" y="3419573"/>
            <a:ext cx="9020806" cy="477662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w="13811">
            <a:solidFill>
              <a:srgbClr val="E5E0DF"/>
            </a:solidFill>
            <a:prstDash val="solid"/>
          </a:ln>
        </p:spPr>
      </p:sp>
      <p:sp>
        <p:nvSpPr>
          <p:cNvPr id="4" name="Text 2"/>
          <p:cNvSpPr/>
          <p:nvPr/>
        </p:nvSpPr>
        <p:spPr>
          <a:xfrm>
            <a:off x="767847" y="257770"/>
            <a:ext cx="4443889" cy="694373"/>
          </a:xfrm>
          <a:prstGeom prst="rect">
            <a:avLst/>
          </a:prstGeom>
          <a:noFill/>
          <a:ln/>
        </p:spPr>
        <p:txBody>
          <a:bodyPr wrap="non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Introduction</a:t>
            </a:r>
            <a:endParaRPr lang="en-US" sz="4374" dirty="0"/>
          </a:p>
        </p:txBody>
      </p:sp>
      <p:sp>
        <p:nvSpPr>
          <p:cNvPr id="5" name="Shape 3"/>
          <p:cNvSpPr/>
          <p:nvPr/>
        </p:nvSpPr>
        <p:spPr>
          <a:xfrm>
            <a:off x="896838" y="1344811"/>
            <a:ext cx="499943" cy="499943"/>
          </a:xfrm>
          <a:prstGeom prst="roundRect">
            <a:avLst>
              <a:gd name="adj" fmla="val 20000"/>
            </a:avLst>
          </a:prstGeom>
          <a:solidFill>
            <a:srgbClr val="E0D7F4"/>
          </a:solidFill>
          <a:ln w="13811">
            <a:solidFill>
              <a:srgbClr val="C1AFE9"/>
            </a:solidFill>
            <a:prstDash val="solid"/>
          </a:ln>
        </p:spPr>
      </p:sp>
      <p:sp>
        <p:nvSpPr>
          <p:cNvPr id="6" name="Text 4"/>
          <p:cNvSpPr/>
          <p:nvPr/>
        </p:nvSpPr>
        <p:spPr>
          <a:xfrm>
            <a:off x="1083171" y="1344811"/>
            <a:ext cx="127278"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p22-mackinac-pro" pitchFamily="34" charset="0"/>
                <a:ea typeface="p22-mackinac-pro" pitchFamily="34" charset="-122"/>
                <a:cs typeface="p22-mackinac-pro" pitchFamily="34" charset="-120"/>
              </a:rPr>
              <a:t>1</a:t>
            </a:r>
            <a:endParaRPr lang="en-US" sz="2624" dirty="0"/>
          </a:p>
        </p:txBody>
      </p:sp>
      <p:sp>
        <p:nvSpPr>
          <p:cNvPr id="7" name="Text 5"/>
          <p:cNvSpPr/>
          <p:nvPr/>
        </p:nvSpPr>
        <p:spPr>
          <a:xfrm>
            <a:off x="1555313" y="1421189"/>
            <a:ext cx="6262092"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Background of Stack Overflow Developer Survey</a:t>
            </a:r>
            <a:endParaRPr lang="en-US" sz="2187" dirty="0"/>
          </a:p>
        </p:txBody>
      </p:sp>
      <p:sp>
        <p:nvSpPr>
          <p:cNvPr id="8" name="Text 6"/>
          <p:cNvSpPr/>
          <p:nvPr/>
        </p:nvSpPr>
        <p:spPr>
          <a:xfrm>
            <a:off x="1555312" y="2138887"/>
            <a:ext cx="6755487" cy="2110384"/>
          </a:xfrm>
          <a:prstGeom prst="rect">
            <a:avLst/>
          </a:prstGeom>
          <a:noFill/>
          <a:ln/>
        </p:spPr>
        <p:txBody>
          <a:bodyPr wrap="square" rtlCol="0" anchor="t"/>
          <a:lstStyle/>
          <a:p>
            <a:r>
              <a:rPr lang="en-IN" sz="1750" b="0" i="0" dirty="0">
                <a:effectLst/>
                <a:latin typeface="Eudoxus Sans"/>
              </a:rPr>
              <a:t>The Stack Overflow Developer Survey is an annual survey conducted by Stack Overflow, one of the most popular online platforms for programmers and software developers. The survey is designed to gather insights into the global developer community, providing a comprehensive view of the tools, technologies, trends, and opinions prevalent among software developers around the world.</a:t>
            </a:r>
            <a:endParaRPr lang="en-IN" sz="1750" b="0" dirty="0">
              <a:effectLst/>
              <a:latin typeface="Eudoxus Sans"/>
            </a:endParaRPr>
          </a:p>
        </p:txBody>
      </p:sp>
      <p:sp>
        <p:nvSpPr>
          <p:cNvPr id="9" name="Shape 7"/>
          <p:cNvSpPr/>
          <p:nvPr/>
        </p:nvSpPr>
        <p:spPr>
          <a:xfrm>
            <a:off x="862121" y="4114800"/>
            <a:ext cx="499943" cy="499943"/>
          </a:xfrm>
          <a:prstGeom prst="roundRect">
            <a:avLst>
              <a:gd name="adj" fmla="val 20000"/>
            </a:avLst>
          </a:prstGeom>
          <a:solidFill>
            <a:srgbClr val="E0D7F4"/>
          </a:solidFill>
          <a:ln w="13811">
            <a:solidFill>
              <a:srgbClr val="C1AFE9"/>
            </a:solidFill>
            <a:prstDash val="solid"/>
          </a:ln>
        </p:spPr>
      </p:sp>
      <p:sp>
        <p:nvSpPr>
          <p:cNvPr id="10" name="Text 8"/>
          <p:cNvSpPr/>
          <p:nvPr/>
        </p:nvSpPr>
        <p:spPr>
          <a:xfrm>
            <a:off x="1010118" y="4114800"/>
            <a:ext cx="180618"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p22-mackinac-pro" pitchFamily="34" charset="0"/>
                <a:ea typeface="p22-mackinac-pro" pitchFamily="34" charset="-122"/>
                <a:cs typeface="p22-mackinac-pro" pitchFamily="34" charset="-120"/>
              </a:rPr>
              <a:t>2</a:t>
            </a:r>
            <a:endParaRPr lang="en-US" sz="2624" dirty="0"/>
          </a:p>
        </p:txBody>
      </p:sp>
      <p:sp>
        <p:nvSpPr>
          <p:cNvPr id="11" name="Text 9"/>
          <p:cNvSpPr/>
          <p:nvPr/>
        </p:nvSpPr>
        <p:spPr>
          <a:xfrm>
            <a:off x="1555313" y="4191178"/>
            <a:ext cx="6048732"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Importance of Exploratory Data Analysis (EDA)</a:t>
            </a:r>
            <a:endParaRPr lang="en-US" sz="2187" dirty="0"/>
          </a:p>
        </p:txBody>
      </p:sp>
      <p:sp>
        <p:nvSpPr>
          <p:cNvPr id="12" name="Text 10"/>
          <p:cNvSpPr/>
          <p:nvPr/>
        </p:nvSpPr>
        <p:spPr>
          <a:xfrm>
            <a:off x="1555311" y="4614743"/>
            <a:ext cx="6755487" cy="3001671"/>
          </a:xfrm>
          <a:prstGeom prst="rect">
            <a:avLst/>
          </a:prstGeom>
          <a:noFill/>
          <a:ln/>
        </p:spPr>
        <p:txBody>
          <a:bodyPr wrap="square" rtlCol="0" anchor="t"/>
          <a:lstStyle/>
          <a:p>
            <a:pPr marL="0" indent="0">
              <a:buNone/>
            </a:pPr>
            <a:r>
              <a:rPr lang="en-IN" sz="1750" b="0" i="0" dirty="0">
                <a:effectLst/>
                <a:latin typeface="Eudoxus Sans"/>
              </a:rPr>
              <a:t>Exploratory Data Analysis (EDA) is critically important in data analysis as it serves as the initial phase where data is comprehensively explored, cleaned, visualized, and understood. EDA not only helps in detecting data quality issues and outliers but also facilitates pattern recognition, hypothesis generation, and the formulation of informed research questions. Moreover, it plays a vital role in feature selection, assumption checking for statistical tests, and ultimately in reducing the risk of erroneous conclusions, ensuring that subsequent data-driven decisions and analyses are based on a solid and reliable foundation of insights and understanding of the data.</a:t>
            </a:r>
            <a:endParaRPr lang="en-US" sz="1750" dirty="0">
              <a:latin typeface="Eudoxus Sans"/>
            </a:endParaRPr>
          </a:p>
        </p:txBody>
      </p:sp>
      <p:pic>
        <p:nvPicPr>
          <p:cNvPr id="13"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w="13811">
            <a:solidFill>
              <a:srgbClr val="E5E0DF"/>
            </a:solidFill>
            <a:prstDash val="solid"/>
          </a:ln>
        </p:spPr>
      </p:sp>
      <p:sp>
        <p:nvSpPr>
          <p:cNvPr id="4" name="Text 2"/>
          <p:cNvSpPr/>
          <p:nvPr/>
        </p:nvSpPr>
        <p:spPr>
          <a:xfrm>
            <a:off x="2037993" y="3009423"/>
            <a:ext cx="8139708" cy="694373"/>
          </a:xfrm>
          <a:prstGeom prst="rect">
            <a:avLst/>
          </a:prstGeom>
          <a:noFill/>
          <a:ln/>
        </p:spPr>
        <p:txBody>
          <a:bodyPr wrap="non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Data Collection and Preparation</a:t>
            </a:r>
            <a:endParaRPr lang="en-US" sz="4374" dirty="0"/>
          </a:p>
        </p:txBody>
      </p:sp>
      <p:sp>
        <p:nvSpPr>
          <p:cNvPr id="5" name="Shape 3"/>
          <p:cNvSpPr/>
          <p:nvPr/>
        </p:nvSpPr>
        <p:spPr>
          <a:xfrm>
            <a:off x="2101632" y="3935729"/>
            <a:ext cx="499943" cy="499943"/>
          </a:xfrm>
          <a:prstGeom prst="roundRect">
            <a:avLst>
              <a:gd name="adj" fmla="val 20000"/>
            </a:avLst>
          </a:prstGeom>
          <a:solidFill>
            <a:srgbClr val="E0D7F4"/>
          </a:solidFill>
          <a:ln w="13811">
            <a:solidFill>
              <a:srgbClr val="C1AFE9"/>
            </a:solidFill>
            <a:prstDash val="solid"/>
          </a:ln>
        </p:spPr>
      </p:sp>
      <p:sp>
        <p:nvSpPr>
          <p:cNvPr id="6" name="Text 4"/>
          <p:cNvSpPr/>
          <p:nvPr/>
        </p:nvSpPr>
        <p:spPr>
          <a:xfrm>
            <a:off x="2287964" y="3935729"/>
            <a:ext cx="127278"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p22-mackinac-pro" pitchFamily="34" charset="0"/>
                <a:ea typeface="p22-mackinac-pro" pitchFamily="34" charset="-122"/>
                <a:cs typeface="p22-mackinac-pro" pitchFamily="34" charset="-120"/>
              </a:rPr>
              <a:t>1</a:t>
            </a:r>
            <a:endParaRPr lang="en-US" sz="2624" dirty="0"/>
          </a:p>
        </p:txBody>
      </p:sp>
      <p:sp>
        <p:nvSpPr>
          <p:cNvPr id="7" name="Text 5"/>
          <p:cNvSpPr/>
          <p:nvPr/>
        </p:nvSpPr>
        <p:spPr>
          <a:xfrm>
            <a:off x="2787907" y="3935729"/>
            <a:ext cx="3615571"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Overview of the survey data</a:t>
            </a:r>
            <a:endParaRPr lang="en-US" sz="2187" dirty="0"/>
          </a:p>
        </p:txBody>
      </p:sp>
      <p:sp>
        <p:nvSpPr>
          <p:cNvPr id="8" name="Text 6"/>
          <p:cNvSpPr/>
          <p:nvPr/>
        </p:nvSpPr>
        <p:spPr>
          <a:xfrm>
            <a:off x="2683027" y="4481351"/>
            <a:ext cx="4666179" cy="3360973"/>
          </a:xfrm>
          <a:prstGeom prst="rect">
            <a:avLst/>
          </a:prstGeom>
          <a:noFill/>
          <a:ln/>
        </p:spPr>
        <p:txBody>
          <a:bodyPr wrap="square" rtlCol="0" anchor="t"/>
          <a:lstStyle/>
          <a:p>
            <a:pPr>
              <a:lnSpc>
                <a:spcPct val="150000"/>
              </a:lnSpc>
            </a:pPr>
            <a:r>
              <a:rPr lang="en-IN" sz="1750" dirty="0">
                <a:latin typeface="Eudoxus Sans"/>
                <a:ea typeface="Eudoxus Sans" pitchFamily="34" charset="-122"/>
                <a:cs typeface="Eudoxus Sans" pitchFamily="34" charset="-120"/>
              </a:rPr>
              <a:t>Understand the structure and scale of the data collected in the Stack Overflow Developer Survey.</a:t>
            </a:r>
          </a:p>
          <a:p>
            <a:pPr>
              <a:lnSpc>
                <a:spcPct val="150000"/>
              </a:lnSpc>
            </a:pPr>
            <a:r>
              <a:rPr lang="en-IN" sz="1750" dirty="0">
                <a:latin typeface="Eudoxus Sans"/>
                <a:ea typeface="Eudoxus Sans" pitchFamily="34" charset="-122"/>
                <a:cs typeface="Eudoxus Sans" pitchFamily="34" charset="-120"/>
              </a:rPr>
              <a:t>Use a helper library, (https://github.com/JovianML/opendatasets), which contains a collection of curated datasets and provides a helper function for direct download.</a:t>
            </a:r>
            <a:br>
              <a:rPr lang="en-IN" sz="1600" b="0" dirty="0">
                <a:solidFill>
                  <a:srgbClr val="D4D4D4"/>
                </a:solidFill>
                <a:effectLst/>
                <a:latin typeface="Consolas" panose="020B0609020204030204" pitchFamily="49" charset="0"/>
              </a:rPr>
            </a:br>
            <a:endParaRPr lang="en-IN" sz="1600" b="0" dirty="0">
              <a:solidFill>
                <a:srgbClr val="D4D4D4"/>
              </a:solidFill>
              <a:effectLst/>
              <a:latin typeface="Consolas" panose="020B0609020204030204" pitchFamily="49" charset="0"/>
            </a:endParaRPr>
          </a:p>
          <a:p>
            <a:pPr marL="0" indent="0">
              <a:lnSpc>
                <a:spcPts val="2799"/>
              </a:lnSpc>
              <a:buNone/>
            </a:pPr>
            <a:endParaRPr lang="en-US" sz="1750" dirty="0"/>
          </a:p>
        </p:txBody>
      </p:sp>
      <p:sp>
        <p:nvSpPr>
          <p:cNvPr id="9" name="Shape 7"/>
          <p:cNvSpPr/>
          <p:nvPr/>
        </p:nvSpPr>
        <p:spPr>
          <a:xfrm>
            <a:off x="7456804" y="3955138"/>
            <a:ext cx="438906" cy="499943"/>
          </a:xfrm>
          <a:prstGeom prst="roundRect">
            <a:avLst>
              <a:gd name="adj" fmla="val 20000"/>
            </a:avLst>
          </a:prstGeom>
          <a:solidFill>
            <a:srgbClr val="E0D7F4"/>
          </a:solidFill>
          <a:ln w="13811">
            <a:solidFill>
              <a:srgbClr val="C1AFE9"/>
            </a:solidFill>
            <a:prstDash val="solid"/>
          </a:ln>
        </p:spPr>
      </p:sp>
      <p:sp>
        <p:nvSpPr>
          <p:cNvPr id="10" name="Text 8"/>
          <p:cNvSpPr/>
          <p:nvPr/>
        </p:nvSpPr>
        <p:spPr>
          <a:xfrm>
            <a:off x="7585948" y="3977459"/>
            <a:ext cx="180618"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p22-mackinac-pro" pitchFamily="34" charset="0"/>
                <a:ea typeface="p22-mackinac-pro" pitchFamily="34" charset="-122"/>
                <a:cs typeface="p22-mackinac-pro" pitchFamily="34" charset="-120"/>
              </a:rPr>
              <a:t>2</a:t>
            </a:r>
            <a:endParaRPr lang="en-US" sz="2624" dirty="0"/>
          </a:p>
        </p:txBody>
      </p:sp>
      <p:sp>
        <p:nvSpPr>
          <p:cNvPr id="11" name="Text 9"/>
          <p:cNvSpPr/>
          <p:nvPr/>
        </p:nvSpPr>
        <p:spPr>
          <a:xfrm>
            <a:off x="8294935" y="3857922"/>
            <a:ext cx="4444008"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Data cleaning and preprocessing steps</a:t>
            </a:r>
            <a:endParaRPr lang="en-US" sz="2187" dirty="0"/>
          </a:p>
        </p:txBody>
      </p:sp>
      <p:sp>
        <p:nvSpPr>
          <p:cNvPr id="12" name="Text 10"/>
          <p:cNvSpPr/>
          <p:nvPr/>
        </p:nvSpPr>
        <p:spPr>
          <a:xfrm>
            <a:off x="8294935" y="4784228"/>
            <a:ext cx="4444008" cy="971113"/>
          </a:xfrm>
          <a:prstGeom prst="rect">
            <a:avLst/>
          </a:prstGeom>
          <a:noFill/>
          <a:ln/>
        </p:spPr>
        <p:txBody>
          <a:bodyPr wrap="square" rtlCol="0" anchor="t"/>
          <a:lstStyle/>
          <a:p>
            <a:pPr marL="0" indent="0">
              <a:lnSpc>
                <a:spcPct val="150000"/>
              </a:lnSpc>
              <a:buNone/>
            </a:pPr>
            <a:r>
              <a:rPr lang="en-US" sz="1750" dirty="0">
                <a:solidFill>
                  <a:srgbClr val="272525"/>
                </a:solidFill>
                <a:latin typeface="Eudoxus Sans" pitchFamily="34" charset="0"/>
                <a:ea typeface="Eudoxus Sans" pitchFamily="34" charset="-122"/>
                <a:cs typeface="Eudoxus Sans" pitchFamily="34" charset="-120"/>
              </a:rPr>
              <a:t>Explore the techniques used to clean and prepare the survey data for analysis.</a:t>
            </a:r>
            <a:endParaRPr lang="en-US" sz="1750" dirty="0"/>
          </a:p>
        </p:txBody>
      </p:sp>
      <p:pic>
        <p:nvPicPr>
          <p:cNvPr id="13" name="Image 0" descr="preencoded.png"/>
          <p:cNvPicPr>
            <a:picLocks noChangeAspect="1"/>
          </p:cNvPicPr>
          <p:nvPr/>
        </p:nvPicPr>
        <p:blipFill>
          <a:blip r:embed="rId3"/>
          <a:stretch>
            <a:fillRect/>
          </a:stretch>
        </p:blipFill>
        <p:spPr>
          <a:xfrm>
            <a:off x="0" y="0"/>
            <a:ext cx="14630400" cy="27774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DFAF7">
              <a:alpha val="85000"/>
            </a:srgbClr>
          </a:solidFill>
          <a:ln/>
        </p:spPr>
      </p:sp>
      <p:sp>
        <p:nvSpPr>
          <p:cNvPr id="6" name="Text 3"/>
          <p:cNvSpPr/>
          <p:nvPr/>
        </p:nvSpPr>
        <p:spPr>
          <a:xfrm>
            <a:off x="2037993" y="1782008"/>
            <a:ext cx="6647140" cy="694373"/>
          </a:xfrm>
          <a:prstGeom prst="rect">
            <a:avLst/>
          </a:prstGeom>
          <a:noFill/>
          <a:ln/>
        </p:spPr>
        <p:txBody>
          <a:bodyPr wrap="non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Exploratory Data Analysis</a:t>
            </a:r>
            <a:endParaRPr lang="en-US" sz="4374" dirty="0"/>
          </a:p>
        </p:txBody>
      </p:sp>
      <p:sp>
        <p:nvSpPr>
          <p:cNvPr id="7" name="Shape 4"/>
          <p:cNvSpPr/>
          <p:nvPr/>
        </p:nvSpPr>
        <p:spPr>
          <a:xfrm>
            <a:off x="2037993" y="2983230"/>
            <a:ext cx="499943" cy="499943"/>
          </a:xfrm>
          <a:prstGeom prst="roundRect">
            <a:avLst>
              <a:gd name="adj" fmla="val 20000"/>
            </a:avLst>
          </a:prstGeom>
          <a:solidFill>
            <a:srgbClr val="E0D7F4"/>
          </a:solidFill>
          <a:ln w="13811">
            <a:solidFill>
              <a:srgbClr val="C1AFE9"/>
            </a:solidFill>
            <a:prstDash val="solid"/>
          </a:ln>
        </p:spPr>
      </p:sp>
      <p:sp>
        <p:nvSpPr>
          <p:cNvPr id="8" name="Text 5"/>
          <p:cNvSpPr/>
          <p:nvPr/>
        </p:nvSpPr>
        <p:spPr>
          <a:xfrm>
            <a:off x="2224326" y="3024902"/>
            <a:ext cx="127278"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p22-mackinac-pro" pitchFamily="34" charset="0"/>
                <a:ea typeface="p22-mackinac-pro" pitchFamily="34" charset="-122"/>
                <a:cs typeface="p22-mackinac-pro" pitchFamily="34" charset="-120"/>
              </a:rPr>
              <a:t>1</a:t>
            </a:r>
            <a:endParaRPr lang="en-US" sz="2624" dirty="0"/>
          </a:p>
        </p:txBody>
      </p:sp>
      <p:sp>
        <p:nvSpPr>
          <p:cNvPr id="9" name="Text 6"/>
          <p:cNvSpPr/>
          <p:nvPr/>
        </p:nvSpPr>
        <p:spPr>
          <a:xfrm>
            <a:off x="2760107" y="3059549"/>
            <a:ext cx="2647950" cy="1041559"/>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Overview of Python libraries used for EDA</a:t>
            </a:r>
            <a:endParaRPr lang="en-US" sz="2187" dirty="0"/>
          </a:p>
        </p:txBody>
      </p:sp>
      <p:sp>
        <p:nvSpPr>
          <p:cNvPr id="10" name="Text 7"/>
          <p:cNvSpPr/>
          <p:nvPr/>
        </p:nvSpPr>
        <p:spPr>
          <a:xfrm>
            <a:off x="2760107" y="4323278"/>
            <a:ext cx="2758566" cy="2604648"/>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Powerful Python employed for insightful data exploration and visualization - Pandas, NumPy, Seaborn, Matplotlib.</a:t>
            </a:r>
            <a:endParaRPr lang="en-US" sz="1750" dirty="0"/>
          </a:p>
        </p:txBody>
      </p:sp>
      <p:sp>
        <p:nvSpPr>
          <p:cNvPr id="11" name="Shape 8"/>
          <p:cNvSpPr/>
          <p:nvPr/>
        </p:nvSpPr>
        <p:spPr>
          <a:xfrm>
            <a:off x="5630228" y="2983230"/>
            <a:ext cx="499943" cy="499943"/>
          </a:xfrm>
          <a:prstGeom prst="roundRect">
            <a:avLst>
              <a:gd name="adj" fmla="val 20000"/>
            </a:avLst>
          </a:prstGeom>
          <a:solidFill>
            <a:srgbClr val="E0D7F4"/>
          </a:solidFill>
          <a:ln w="13811">
            <a:solidFill>
              <a:srgbClr val="C1AFE9"/>
            </a:solidFill>
            <a:prstDash val="solid"/>
          </a:ln>
        </p:spPr>
      </p:sp>
      <p:sp>
        <p:nvSpPr>
          <p:cNvPr id="12" name="Text 9"/>
          <p:cNvSpPr/>
          <p:nvPr/>
        </p:nvSpPr>
        <p:spPr>
          <a:xfrm>
            <a:off x="5789890" y="3024902"/>
            <a:ext cx="180618"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p22-mackinac-pro" pitchFamily="34" charset="0"/>
                <a:ea typeface="p22-mackinac-pro" pitchFamily="34" charset="-122"/>
                <a:cs typeface="p22-mackinac-pro" pitchFamily="34" charset="-120"/>
              </a:rPr>
              <a:t>2</a:t>
            </a:r>
            <a:endParaRPr lang="en-US" sz="2624" dirty="0"/>
          </a:p>
        </p:txBody>
      </p:sp>
      <p:sp>
        <p:nvSpPr>
          <p:cNvPr id="13" name="Text 10"/>
          <p:cNvSpPr/>
          <p:nvPr/>
        </p:nvSpPr>
        <p:spPr>
          <a:xfrm>
            <a:off x="6352342" y="3059549"/>
            <a:ext cx="2647950" cy="1041559"/>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Analysis of developer demographics</a:t>
            </a:r>
            <a:endParaRPr lang="en-US" sz="2187" dirty="0"/>
          </a:p>
        </p:txBody>
      </p:sp>
      <p:sp>
        <p:nvSpPr>
          <p:cNvPr id="14" name="Text 11"/>
          <p:cNvSpPr/>
          <p:nvPr/>
        </p:nvSpPr>
        <p:spPr>
          <a:xfrm>
            <a:off x="6352342" y="4323277"/>
            <a:ext cx="2647950" cy="3110257"/>
          </a:xfrm>
          <a:prstGeom prst="rect">
            <a:avLst/>
          </a:prstGeom>
          <a:noFill/>
          <a:ln/>
        </p:spPr>
        <p:txBody>
          <a:bodyPr wrap="square" rtlCol="0" anchor="t"/>
          <a:lstStyle/>
          <a:p>
            <a:pPr>
              <a:lnSpc>
                <a:spcPct val="150000"/>
              </a:lnSpc>
            </a:pPr>
            <a:r>
              <a:rPr lang="en-IN" sz="1750" b="0" dirty="0">
                <a:effectLst/>
                <a:latin typeface="Eudoxus Sans"/>
              </a:rPr>
              <a:t>A significant percentage of programmers either work part-time or as freelancers, which can be a great way to break into the field, especially when you're just getting started.</a:t>
            </a:r>
          </a:p>
          <a:p>
            <a:br>
              <a:rPr lang="en-IN" sz="1600" b="0" dirty="0">
                <a:solidFill>
                  <a:srgbClr val="D4D4D4"/>
                </a:solidFill>
                <a:effectLst/>
                <a:latin typeface="Consolas" panose="020B0609020204030204" pitchFamily="49" charset="0"/>
              </a:rPr>
            </a:br>
            <a:endParaRPr lang="en-IN" sz="1600" b="0" dirty="0">
              <a:solidFill>
                <a:srgbClr val="D4D4D4"/>
              </a:solidFill>
              <a:effectLst/>
              <a:latin typeface="Consolas" panose="020B0609020204030204" pitchFamily="49" charset="0"/>
            </a:endParaRPr>
          </a:p>
        </p:txBody>
      </p:sp>
      <p:sp>
        <p:nvSpPr>
          <p:cNvPr id="15" name="Shape 12"/>
          <p:cNvSpPr/>
          <p:nvPr/>
        </p:nvSpPr>
        <p:spPr>
          <a:xfrm>
            <a:off x="9222462" y="2983230"/>
            <a:ext cx="499943" cy="499943"/>
          </a:xfrm>
          <a:prstGeom prst="roundRect">
            <a:avLst>
              <a:gd name="adj" fmla="val 20000"/>
            </a:avLst>
          </a:prstGeom>
          <a:solidFill>
            <a:srgbClr val="E0D7F4"/>
          </a:solidFill>
          <a:ln w="13811">
            <a:solidFill>
              <a:srgbClr val="C1AFE9"/>
            </a:solidFill>
            <a:prstDash val="solid"/>
          </a:ln>
        </p:spPr>
      </p:sp>
      <p:sp>
        <p:nvSpPr>
          <p:cNvPr id="16" name="Text 13"/>
          <p:cNvSpPr/>
          <p:nvPr/>
        </p:nvSpPr>
        <p:spPr>
          <a:xfrm>
            <a:off x="9378315" y="3024902"/>
            <a:ext cx="188238"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p22-mackinac-pro" pitchFamily="34" charset="0"/>
                <a:ea typeface="p22-mackinac-pro" pitchFamily="34" charset="-122"/>
                <a:cs typeface="p22-mackinac-pro" pitchFamily="34" charset="-120"/>
              </a:rPr>
              <a:t>3</a:t>
            </a:r>
            <a:endParaRPr lang="en-US" sz="2624" dirty="0"/>
          </a:p>
        </p:txBody>
      </p:sp>
      <p:sp>
        <p:nvSpPr>
          <p:cNvPr id="17" name="Text 14"/>
          <p:cNvSpPr/>
          <p:nvPr/>
        </p:nvSpPr>
        <p:spPr>
          <a:xfrm>
            <a:off x="9944575" y="3059549"/>
            <a:ext cx="3685363" cy="1388745"/>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Analysis of programming languages and technologies used</a:t>
            </a:r>
            <a:endParaRPr lang="en-US" sz="2187" dirty="0"/>
          </a:p>
        </p:txBody>
      </p:sp>
      <p:sp>
        <p:nvSpPr>
          <p:cNvPr id="18" name="Text 15"/>
          <p:cNvSpPr/>
          <p:nvPr/>
        </p:nvSpPr>
        <p:spPr>
          <a:xfrm>
            <a:off x="9833961" y="4439182"/>
            <a:ext cx="3978858" cy="3440801"/>
          </a:xfrm>
          <a:prstGeom prst="rect">
            <a:avLst/>
          </a:prstGeom>
          <a:noFill/>
          <a:ln/>
        </p:spPr>
        <p:txBody>
          <a:bodyPr wrap="square" rtlCol="0" anchor="t"/>
          <a:lstStyle/>
          <a:p>
            <a:pPr marL="285750" indent="-285750">
              <a:lnSpc>
                <a:spcPct val="150000"/>
              </a:lnSpc>
              <a:buFont typeface="Arial" panose="020B0604020202020204" pitchFamily="34" charset="0"/>
              <a:buChar char="•"/>
            </a:pPr>
            <a:r>
              <a:rPr lang="en-IN" sz="1750" b="0" dirty="0">
                <a:effectLst/>
                <a:latin typeface="Eudoxus Sans"/>
              </a:rPr>
              <a:t>Java script &amp; HTML/CSS are the most used programming languages in 2020, closely followed by SQL &amp; Python.</a:t>
            </a:r>
          </a:p>
          <a:p>
            <a:pPr marL="285750" indent="-285750">
              <a:lnSpc>
                <a:spcPct val="150000"/>
              </a:lnSpc>
              <a:buFont typeface="Arial" panose="020B0604020202020204" pitchFamily="34" charset="0"/>
              <a:buChar char="•"/>
            </a:pPr>
            <a:r>
              <a:rPr lang="en-IN" sz="1750" b="0" dirty="0">
                <a:effectLst/>
                <a:latin typeface="Eudoxus Sans"/>
              </a:rPr>
              <a:t>Python is the language most people are interested in learning, since it is an easy-to-learn general-purpose programming language well suited for various domains.</a:t>
            </a:r>
          </a:p>
          <a:p>
            <a:br>
              <a:rPr lang="en-IN" sz="1600" b="0" dirty="0">
                <a:solidFill>
                  <a:srgbClr val="D4D4D4"/>
                </a:solidFill>
                <a:effectLst/>
                <a:latin typeface="Consolas" panose="020B0609020204030204" pitchFamily="49" charset="0"/>
              </a:rPr>
            </a:br>
            <a:endParaRPr lang="en-IN" sz="1600" b="0" dirty="0">
              <a:solidFill>
                <a:srgbClr val="D4D4D4"/>
              </a:solidFill>
              <a:effectLst/>
              <a:latin typeface="Consolas" panose="020B06090202040302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1245134" y="0"/>
            <a:ext cx="14630400" cy="8229600"/>
          </a:xfrm>
          <a:prstGeom prst="rect">
            <a:avLst/>
          </a:prstGeom>
          <a:solidFill>
            <a:srgbClr val="FDFAF7">
              <a:alpha val="85000"/>
            </a:srgbClr>
          </a:solidFill>
          <a:ln/>
        </p:spPr>
      </p:sp>
      <p:sp>
        <p:nvSpPr>
          <p:cNvPr id="6" name="Text 3"/>
          <p:cNvSpPr/>
          <p:nvPr/>
        </p:nvSpPr>
        <p:spPr>
          <a:xfrm>
            <a:off x="691992" y="360765"/>
            <a:ext cx="5464135" cy="694373"/>
          </a:xfrm>
          <a:prstGeom prst="rect">
            <a:avLst/>
          </a:prstGeom>
          <a:noFill/>
          <a:ln/>
        </p:spPr>
        <p:txBody>
          <a:bodyPr wrap="non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Findings and Insights</a:t>
            </a:r>
            <a:endParaRPr lang="en-US" sz="4374" dirty="0"/>
          </a:p>
        </p:txBody>
      </p:sp>
      <p:sp>
        <p:nvSpPr>
          <p:cNvPr id="7" name="Shape 4"/>
          <p:cNvSpPr/>
          <p:nvPr/>
        </p:nvSpPr>
        <p:spPr>
          <a:xfrm>
            <a:off x="830591" y="1401425"/>
            <a:ext cx="499943" cy="499943"/>
          </a:xfrm>
          <a:prstGeom prst="roundRect">
            <a:avLst>
              <a:gd name="adj" fmla="val 20000"/>
            </a:avLst>
          </a:prstGeom>
          <a:solidFill>
            <a:srgbClr val="E0D7F4"/>
          </a:solidFill>
          <a:ln w="13811">
            <a:solidFill>
              <a:srgbClr val="C1AFE9"/>
            </a:solidFill>
            <a:prstDash val="solid"/>
          </a:ln>
        </p:spPr>
      </p:sp>
      <p:sp>
        <p:nvSpPr>
          <p:cNvPr id="8" name="Text 5"/>
          <p:cNvSpPr/>
          <p:nvPr/>
        </p:nvSpPr>
        <p:spPr>
          <a:xfrm>
            <a:off x="1016923" y="1401425"/>
            <a:ext cx="127278"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p22-mackinac-pro" pitchFamily="34" charset="0"/>
                <a:ea typeface="p22-mackinac-pro" pitchFamily="34" charset="-122"/>
                <a:cs typeface="p22-mackinac-pro" pitchFamily="34" charset="-120"/>
              </a:rPr>
              <a:t>1</a:t>
            </a:r>
            <a:endParaRPr lang="en-US" sz="2624" dirty="0"/>
          </a:p>
        </p:txBody>
      </p:sp>
      <p:sp>
        <p:nvSpPr>
          <p:cNvPr id="9" name="Text 6"/>
          <p:cNvSpPr/>
          <p:nvPr/>
        </p:nvSpPr>
        <p:spPr>
          <a:xfrm>
            <a:off x="1516866" y="1436072"/>
            <a:ext cx="339602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Key findings from the EDA</a:t>
            </a:r>
            <a:endParaRPr lang="en-US" sz="2187" dirty="0"/>
          </a:p>
        </p:txBody>
      </p:sp>
      <p:sp>
        <p:nvSpPr>
          <p:cNvPr id="10" name="Text 7"/>
          <p:cNvSpPr/>
          <p:nvPr/>
        </p:nvSpPr>
        <p:spPr>
          <a:xfrm>
            <a:off x="1317409" y="1958498"/>
            <a:ext cx="5040359" cy="2531885"/>
          </a:xfrm>
          <a:prstGeom prst="rect">
            <a:avLst/>
          </a:prstGeom>
          <a:noFill/>
          <a:ln/>
        </p:spPr>
        <p:txBody>
          <a:bodyPr wrap="square" rtlCol="0" anchor="t"/>
          <a:lstStyle/>
          <a:p>
            <a:pPr marL="285750" indent="-285750">
              <a:lnSpc>
                <a:spcPct val="150000"/>
              </a:lnSpc>
              <a:buFont typeface="Arial" panose="020B0604020202020204" pitchFamily="34" charset="0"/>
              <a:buChar char="•"/>
            </a:pPr>
            <a:r>
              <a:rPr lang="en-IN" sz="1750" b="0" dirty="0">
                <a:effectLst/>
                <a:latin typeface="Eudoxus Sans"/>
              </a:rPr>
              <a:t>Although most programmers hold a college degree, a reasonably large percentage did not have computer science as their college major. Hence, a computer science degree isn't compulsory for learning to code or building a career in programming.</a:t>
            </a:r>
          </a:p>
          <a:p>
            <a:br>
              <a:rPr lang="en-IN" sz="1600" b="0" dirty="0">
                <a:solidFill>
                  <a:srgbClr val="D4D4D4"/>
                </a:solidFill>
                <a:effectLst/>
                <a:latin typeface="Consolas" panose="020B0609020204030204" pitchFamily="49" charset="0"/>
              </a:rPr>
            </a:br>
            <a:endParaRPr lang="en-IN" sz="1600" b="0" dirty="0">
              <a:solidFill>
                <a:srgbClr val="D4D4D4"/>
              </a:solidFill>
              <a:effectLst/>
              <a:latin typeface="Consolas" panose="020B0609020204030204" pitchFamily="49" charset="0"/>
            </a:endParaRPr>
          </a:p>
        </p:txBody>
      </p:sp>
      <p:sp>
        <p:nvSpPr>
          <p:cNvPr id="11" name="Shape 8"/>
          <p:cNvSpPr/>
          <p:nvPr/>
        </p:nvSpPr>
        <p:spPr>
          <a:xfrm>
            <a:off x="830591" y="4851483"/>
            <a:ext cx="499943" cy="499943"/>
          </a:xfrm>
          <a:prstGeom prst="roundRect">
            <a:avLst>
              <a:gd name="adj" fmla="val 20000"/>
            </a:avLst>
          </a:prstGeom>
          <a:solidFill>
            <a:srgbClr val="E0D7F4"/>
          </a:solidFill>
          <a:ln w="13811">
            <a:solidFill>
              <a:srgbClr val="C1AFE9"/>
            </a:solidFill>
            <a:prstDash val="solid"/>
          </a:ln>
        </p:spPr>
      </p:sp>
      <p:sp>
        <p:nvSpPr>
          <p:cNvPr id="12" name="Text 9"/>
          <p:cNvSpPr/>
          <p:nvPr/>
        </p:nvSpPr>
        <p:spPr>
          <a:xfrm>
            <a:off x="1016916" y="4893213"/>
            <a:ext cx="180618"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p22-mackinac-pro" pitchFamily="34" charset="0"/>
                <a:ea typeface="p22-mackinac-pro" pitchFamily="34" charset="-122"/>
                <a:cs typeface="p22-mackinac-pro" pitchFamily="34" charset="-120"/>
              </a:rPr>
              <a:t>2</a:t>
            </a:r>
            <a:endParaRPr lang="en-US" sz="2624" dirty="0"/>
          </a:p>
        </p:txBody>
      </p:sp>
      <p:sp>
        <p:nvSpPr>
          <p:cNvPr id="13" name="Text 10"/>
          <p:cNvSpPr/>
          <p:nvPr/>
        </p:nvSpPr>
        <p:spPr>
          <a:xfrm>
            <a:off x="1516866" y="4678680"/>
            <a:ext cx="4444008"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Insights about the developer community and industry trends</a:t>
            </a:r>
            <a:endParaRPr lang="en-US" sz="2187" dirty="0"/>
          </a:p>
        </p:txBody>
      </p:sp>
      <p:sp>
        <p:nvSpPr>
          <p:cNvPr id="14" name="Text 11"/>
          <p:cNvSpPr/>
          <p:nvPr/>
        </p:nvSpPr>
        <p:spPr>
          <a:xfrm>
            <a:off x="1317410" y="5582168"/>
            <a:ext cx="5188601" cy="2561216"/>
          </a:xfrm>
          <a:prstGeom prst="rect">
            <a:avLst/>
          </a:prstGeom>
          <a:noFill/>
          <a:ln/>
        </p:spPr>
        <p:txBody>
          <a:bodyPr wrap="square" rtlCol="0" anchor="t"/>
          <a:lstStyle/>
          <a:p>
            <a:pPr marL="285750" indent="-285750">
              <a:lnSpc>
                <a:spcPct val="150000"/>
              </a:lnSpc>
              <a:buFont typeface="Arial" panose="020B0604020202020204" pitchFamily="34" charset="0"/>
              <a:buChar char="•"/>
            </a:pPr>
            <a:r>
              <a:rPr lang="en-IN" sz="1750" b="0" dirty="0">
                <a:effectLst/>
                <a:latin typeface="Eudoxus Sans"/>
              </a:rPr>
              <a:t>Programmers worldwide seem to be working for around 40 hours a week on average, with slight variations by country.</a:t>
            </a:r>
          </a:p>
          <a:p>
            <a:pPr marL="285750" indent="-285750">
              <a:lnSpc>
                <a:spcPct val="150000"/>
              </a:lnSpc>
              <a:buFont typeface="Arial" panose="020B0604020202020204" pitchFamily="34" charset="0"/>
              <a:buChar char="•"/>
            </a:pPr>
            <a:r>
              <a:rPr lang="en-IN" sz="1750" b="0" dirty="0">
                <a:effectLst/>
                <a:latin typeface="Eudoxus Sans"/>
              </a:rPr>
              <a:t>You can learn and start programming professionally at any age. You're likely to have a long and fulfilling career if you also enjoy programming as a hobby.</a:t>
            </a:r>
          </a:p>
        </p:txBody>
      </p:sp>
      <p:pic>
        <p:nvPicPr>
          <p:cNvPr id="17" name="Picture 16">
            <a:extLst>
              <a:ext uri="{FF2B5EF4-FFF2-40B4-BE49-F238E27FC236}">
                <a16:creationId xmlns:a16="http://schemas.microsoft.com/office/drawing/2014/main" id="{9C5A9AF4-32AC-416A-B161-C5A13C1D4EDF}"/>
              </a:ext>
            </a:extLst>
          </p:cNvPr>
          <p:cNvPicPr>
            <a:picLocks noChangeAspect="1"/>
          </p:cNvPicPr>
          <p:nvPr/>
        </p:nvPicPr>
        <p:blipFill rotWithShape="1">
          <a:blip r:embed="rId4"/>
          <a:srcRect l="7002" t="28429" r="29246" b="32667"/>
          <a:stretch/>
        </p:blipFill>
        <p:spPr>
          <a:xfrm>
            <a:off x="6851699" y="1170878"/>
            <a:ext cx="6361844" cy="3249643"/>
          </a:xfrm>
          <a:prstGeom prst="rect">
            <a:avLst/>
          </a:prstGeom>
        </p:spPr>
      </p:pic>
      <p:pic>
        <p:nvPicPr>
          <p:cNvPr id="19" name="Picture 18">
            <a:extLst>
              <a:ext uri="{FF2B5EF4-FFF2-40B4-BE49-F238E27FC236}">
                <a16:creationId xmlns:a16="http://schemas.microsoft.com/office/drawing/2014/main" id="{CE141D99-5CE9-483D-97A1-9703CC135CE7}"/>
              </a:ext>
            </a:extLst>
          </p:cNvPr>
          <p:cNvPicPr>
            <a:picLocks noChangeAspect="1"/>
          </p:cNvPicPr>
          <p:nvPr/>
        </p:nvPicPr>
        <p:blipFill rotWithShape="1">
          <a:blip r:embed="rId5"/>
          <a:srcRect l="6613" t="30352" r="57922" b="32220"/>
          <a:stretch/>
        </p:blipFill>
        <p:spPr>
          <a:xfrm>
            <a:off x="6851699" y="4543546"/>
            <a:ext cx="6361844" cy="35630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w="13811">
            <a:solidFill>
              <a:srgbClr val="E5E0DF"/>
            </a:solidFill>
            <a:prstDash val="solid"/>
          </a:ln>
        </p:spPr>
      </p:sp>
      <p:sp>
        <p:nvSpPr>
          <p:cNvPr id="4" name="Text 2"/>
          <p:cNvSpPr/>
          <p:nvPr/>
        </p:nvSpPr>
        <p:spPr>
          <a:xfrm>
            <a:off x="909875" y="532765"/>
            <a:ext cx="4443889" cy="694373"/>
          </a:xfrm>
          <a:prstGeom prst="rect">
            <a:avLst/>
          </a:prstGeom>
          <a:noFill/>
          <a:ln/>
        </p:spPr>
        <p:txBody>
          <a:bodyPr wrap="non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Conclusion</a:t>
            </a:r>
            <a:endParaRPr lang="en-US" sz="4374" dirty="0"/>
          </a:p>
        </p:txBody>
      </p:sp>
      <p:sp>
        <p:nvSpPr>
          <p:cNvPr id="5" name="Shape 3"/>
          <p:cNvSpPr/>
          <p:nvPr/>
        </p:nvSpPr>
        <p:spPr>
          <a:xfrm>
            <a:off x="815494" y="1509931"/>
            <a:ext cx="499943" cy="499943"/>
          </a:xfrm>
          <a:prstGeom prst="roundRect">
            <a:avLst>
              <a:gd name="adj" fmla="val 20000"/>
            </a:avLst>
          </a:prstGeom>
          <a:solidFill>
            <a:srgbClr val="E0D7F4"/>
          </a:solidFill>
          <a:ln w="13811">
            <a:solidFill>
              <a:srgbClr val="C1AFE9"/>
            </a:solidFill>
            <a:prstDash val="solid"/>
          </a:ln>
        </p:spPr>
      </p:sp>
      <p:sp>
        <p:nvSpPr>
          <p:cNvPr id="6" name="Text 4"/>
          <p:cNvSpPr/>
          <p:nvPr/>
        </p:nvSpPr>
        <p:spPr>
          <a:xfrm>
            <a:off x="1019532" y="1509931"/>
            <a:ext cx="127278"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p22-mackinac-pro" pitchFamily="34" charset="0"/>
                <a:ea typeface="p22-mackinac-pro" pitchFamily="34" charset="-122"/>
                <a:cs typeface="p22-mackinac-pro" pitchFamily="34" charset="-120"/>
              </a:rPr>
              <a:t>1</a:t>
            </a:r>
            <a:endParaRPr lang="en-US" sz="2624" dirty="0"/>
          </a:p>
        </p:txBody>
      </p:sp>
      <p:sp>
        <p:nvSpPr>
          <p:cNvPr id="7" name="Text 5"/>
          <p:cNvSpPr/>
          <p:nvPr/>
        </p:nvSpPr>
        <p:spPr>
          <a:xfrm>
            <a:off x="1551206" y="1586309"/>
            <a:ext cx="3798451"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Summary of the presentation</a:t>
            </a:r>
            <a:endParaRPr lang="en-US" sz="2187" dirty="0"/>
          </a:p>
        </p:txBody>
      </p:sp>
      <p:sp>
        <p:nvSpPr>
          <p:cNvPr id="8" name="Text 6"/>
          <p:cNvSpPr/>
          <p:nvPr/>
        </p:nvSpPr>
        <p:spPr>
          <a:xfrm>
            <a:off x="1333142" y="2292666"/>
            <a:ext cx="6755487" cy="1106567"/>
          </a:xfrm>
          <a:prstGeom prst="rect">
            <a:avLst/>
          </a:prstGeom>
          <a:noFill/>
          <a:ln/>
        </p:spPr>
        <p:txBody>
          <a:bodyPr wrap="square" rtlCol="0" anchor="t"/>
          <a:lstStyle/>
          <a:p>
            <a:pPr marL="285750" indent="-285750" algn="l">
              <a:lnSpc>
                <a:spcPct val="150000"/>
              </a:lnSpc>
              <a:buFont typeface="Arial" panose="020B0604020202020204" pitchFamily="34" charset="0"/>
              <a:buChar char="•"/>
            </a:pPr>
            <a:r>
              <a:rPr lang="en-IN" sz="1600" b="0" i="0" dirty="0">
                <a:effectLst/>
                <a:latin typeface="Eudoxus Sans"/>
              </a:rPr>
              <a:t>Summarized the key findings and insights uncovered from the Stack Overflow Developer Survey data.</a:t>
            </a:r>
          </a:p>
          <a:p>
            <a:pPr marL="285750" indent="-285750" algn="l">
              <a:lnSpc>
                <a:spcPct val="150000"/>
              </a:lnSpc>
              <a:buFont typeface="Arial" panose="020B0604020202020204" pitchFamily="34" charset="0"/>
              <a:buChar char="•"/>
            </a:pPr>
            <a:r>
              <a:rPr lang="en-IN" sz="1600" b="0" i="0" dirty="0">
                <a:effectLst/>
                <a:latin typeface="Eudoxus Sans"/>
              </a:rPr>
              <a:t>Emphasized the importance of understanding these insights for developers, companies, and the tech industry as a whole.</a:t>
            </a:r>
          </a:p>
        </p:txBody>
      </p:sp>
      <p:sp>
        <p:nvSpPr>
          <p:cNvPr id="9" name="Shape 7"/>
          <p:cNvSpPr/>
          <p:nvPr/>
        </p:nvSpPr>
        <p:spPr>
          <a:xfrm>
            <a:off x="833199" y="4913233"/>
            <a:ext cx="499943" cy="499943"/>
          </a:xfrm>
          <a:prstGeom prst="roundRect">
            <a:avLst>
              <a:gd name="adj" fmla="val 20000"/>
            </a:avLst>
          </a:prstGeom>
          <a:solidFill>
            <a:srgbClr val="E0D7F4"/>
          </a:solidFill>
          <a:ln w="13811">
            <a:solidFill>
              <a:srgbClr val="C1AFE9"/>
            </a:solidFill>
            <a:prstDash val="solid"/>
          </a:ln>
        </p:spPr>
      </p:sp>
      <p:sp>
        <p:nvSpPr>
          <p:cNvPr id="10" name="Text 8"/>
          <p:cNvSpPr/>
          <p:nvPr/>
        </p:nvSpPr>
        <p:spPr>
          <a:xfrm>
            <a:off x="992862" y="4954905"/>
            <a:ext cx="180618"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p22-mackinac-pro" pitchFamily="34" charset="0"/>
                <a:ea typeface="p22-mackinac-pro" pitchFamily="34" charset="-122"/>
                <a:cs typeface="p22-mackinac-pro" pitchFamily="34" charset="-120"/>
              </a:rPr>
              <a:t>2</a:t>
            </a:r>
            <a:endParaRPr lang="en-US" sz="2624" dirty="0"/>
          </a:p>
        </p:txBody>
      </p:sp>
      <p:sp>
        <p:nvSpPr>
          <p:cNvPr id="11" name="Text 9"/>
          <p:cNvSpPr/>
          <p:nvPr/>
        </p:nvSpPr>
        <p:spPr>
          <a:xfrm>
            <a:off x="1555313" y="4989552"/>
            <a:ext cx="671572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Importance of EDA for making data-driven decisions</a:t>
            </a:r>
            <a:endParaRPr lang="en-US" sz="2187" dirty="0"/>
          </a:p>
        </p:txBody>
      </p:sp>
      <p:sp>
        <p:nvSpPr>
          <p:cNvPr id="12" name="Text 10"/>
          <p:cNvSpPr/>
          <p:nvPr/>
        </p:nvSpPr>
        <p:spPr>
          <a:xfrm>
            <a:off x="1555313" y="5558909"/>
            <a:ext cx="6755487" cy="2122051"/>
          </a:xfrm>
          <a:prstGeom prst="rect">
            <a:avLst/>
          </a:prstGeom>
          <a:noFill/>
          <a:ln/>
        </p:spPr>
        <p:txBody>
          <a:bodyPr wrap="square" rtlCol="0" anchor="t"/>
          <a:lstStyle/>
          <a:p>
            <a:pPr marL="0" indent="0">
              <a:lnSpc>
                <a:spcPts val="2799"/>
              </a:lnSpc>
              <a:buNone/>
            </a:pPr>
            <a:r>
              <a:rPr lang="en-IN" sz="1600" b="0" i="0" dirty="0">
                <a:effectLst/>
                <a:latin typeface="Eudoxus Sans"/>
              </a:rPr>
              <a:t>Exploratory Data Analysis (EDA) is vital for data-driven decision-making because it helps understand, clean, and derive insights from data, identifies trends and patterns, validates assumptions, reduces risks, supports hypothesis generation, and facilitates clear communication, ultimately leading to more informed and effective decisions.</a:t>
            </a:r>
            <a:endParaRPr lang="en-US" sz="1750" dirty="0">
              <a:latin typeface="Eudoxus Sans"/>
            </a:endParaRPr>
          </a:p>
        </p:txBody>
      </p:sp>
      <p:pic>
        <p:nvPicPr>
          <p:cNvPr id="13"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618</Words>
  <Application>Microsoft Office PowerPoint</Application>
  <PresentationFormat>Custom</PresentationFormat>
  <Paragraphs>52</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Consolas</vt:lpstr>
      <vt:lpstr>Eudoxus Sans</vt:lpstr>
      <vt:lpstr>p22-mackinac-pro</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Darshan</cp:lastModifiedBy>
  <cp:revision>10</cp:revision>
  <dcterms:created xsi:type="dcterms:W3CDTF">2023-09-30T06:15:32Z</dcterms:created>
  <dcterms:modified xsi:type="dcterms:W3CDTF">2023-09-30T09:14:25Z</dcterms:modified>
</cp:coreProperties>
</file>