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8" r:id="rId11"/>
    <p:sldId id="261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5D2D-135B-4C1F-8C2A-4E404BC2050F}" type="datetimeFigureOut">
              <a:rPr lang="en-US" smtClean="0"/>
              <a:t>07/30/2014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8496-AD21-4D2A-B5C5-D6F471255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5D2D-135B-4C1F-8C2A-4E404BC2050F}" type="datetimeFigureOut">
              <a:rPr lang="en-US" smtClean="0"/>
              <a:t>07/30/2014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8496-AD21-4D2A-B5C5-D6F471255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5D2D-135B-4C1F-8C2A-4E404BC2050F}" type="datetimeFigureOut">
              <a:rPr lang="en-US" smtClean="0"/>
              <a:t>07/30/2014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8496-AD21-4D2A-B5C5-D6F471255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5D2D-135B-4C1F-8C2A-4E404BC2050F}" type="datetimeFigureOut">
              <a:rPr lang="en-US" smtClean="0"/>
              <a:t>07/30/2014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8496-AD21-4D2A-B5C5-D6F471255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5D2D-135B-4C1F-8C2A-4E404BC2050F}" type="datetimeFigureOut">
              <a:rPr lang="en-US" smtClean="0"/>
              <a:t>07/30/2014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8496-AD21-4D2A-B5C5-D6F471255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5D2D-135B-4C1F-8C2A-4E404BC2050F}" type="datetimeFigureOut">
              <a:rPr lang="en-US" smtClean="0"/>
              <a:t>07/30/2014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8496-AD21-4D2A-B5C5-D6F471255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5D2D-135B-4C1F-8C2A-4E404BC2050F}" type="datetimeFigureOut">
              <a:rPr lang="en-US" smtClean="0"/>
              <a:t>07/30/2014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8496-AD21-4D2A-B5C5-D6F471255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5D2D-135B-4C1F-8C2A-4E404BC2050F}" type="datetimeFigureOut">
              <a:rPr lang="en-US" smtClean="0"/>
              <a:t>07/30/2014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8496-AD21-4D2A-B5C5-D6F471255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5D2D-135B-4C1F-8C2A-4E404BC2050F}" type="datetimeFigureOut">
              <a:rPr lang="en-US" smtClean="0"/>
              <a:t>07/30/2014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8496-AD21-4D2A-B5C5-D6F471255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5D2D-135B-4C1F-8C2A-4E404BC2050F}" type="datetimeFigureOut">
              <a:rPr lang="en-US" smtClean="0"/>
              <a:t>07/30/2014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8496-AD21-4D2A-B5C5-D6F471255C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5D2D-135B-4C1F-8C2A-4E404BC2050F}" type="datetimeFigureOut">
              <a:rPr lang="en-US" smtClean="0"/>
              <a:t>07/30/2014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FD8496-AD21-4D2A-B5C5-D6F471255C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CFD8496-AD21-4D2A-B5C5-D6F471255C0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3A75D2D-135B-4C1F-8C2A-4E404BC2050F}" type="datetimeFigureOut">
              <a:rPr lang="en-US" smtClean="0"/>
              <a:t>07/30/2014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914400"/>
            <a:ext cx="7973291" cy="1752600"/>
          </a:xfrm>
        </p:spPr>
        <p:txBody>
          <a:bodyPr/>
          <a:lstStyle/>
          <a:p>
            <a:pPr algn="ctr"/>
            <a:r>
              <a:rPr lang="en-US" sz="4400" dirty="0" smtClean="0"/>
              <a:t>Cryptography</a:t>
            </a:r>
            <a:r>
              <a:rPr lang="en-US" sz="4400" dirty="0"/>
              <a:t>: Encrypting files with AES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Darshan</a:t>
            </a:r>
            <a:r>
              <a:rPr lang="en-US" dirty="0" smtClean="0"/>
              <a:t> </a:t>
            </a:r>
            <a:r>
              <a:rPr lang="en-US" dirty="0" err="1" smtClean="0"/>
              <a:t>Pandit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Manas</a:t>
            </a:r>
            <a:r>
              <a:rPr lang="en-US" dirty="0" smtClean="0"/>
              <a:t> </a:t>
            </a:r>
            <a:r>
              <a:rPr lang="en-US" dirty="0" err="1"/>
              <a:t>Pawar</a:t>
            </a: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164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620000" cy="1143000"/>
          </a:xfrm>
        </p:spPr>
        <p:txBody>
          <a:bodyPr/>
          <a:lstStyle/>
          <a:p>
            <a:pPr algn="ctr"/>
            <a:r>
              <a:rPr lang="en-US" sz="4400" b="1" dirty="0"/>
              <a:t>Implementation</a:t>
            </a:r>
            <a:r>
              <a:rPr lang="en-US" sz="4200" b="1" dirty="0"/>
              <a:t> approach </a:t>
            </a:r>
            <a:br>
              <a:rPr lang="en-US" sz="4200" b="1" dirty="0"/>
            </a:b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001000" cy="5257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Note on Secure servers</a:t>
            </a:r>
          </a:p>
          <a:p>
            <a:pPr lvl="1"/>
            <a:r>
              <a:rPr lang="en-US" dirty="0" smtClean="0"/>
              <a:t>UNIX based servers preferred since they are inherently secure and firmly support best cryptographic libraries</a:t>
            </a:r>
          </a:p>
          <a:p>
            <a:pPr lvl="1"/>
            <a:r>
              <a:rPr lang="en-US" dirty="0" smtClean="0"/>
              <a:t>Top choice would be </a:t>
            </a:r>
            <a:r>
              <a:rPr lang="en-US" i="1" dirty="0" smtClean="0"/>
              <a:t>AWS S3 storage server</a:t>
            </a:r>
          </a:p>
          <a:p>
            <a:pPr lvl="1"/>
            <a:r>
              <a:rPr lang="en-US" dirty="0" smtClean="0"/>
              <a:t>Has a flexible security layer called </a:t>
            </a:r>
            <a:r>
              <a:rPr lang="en-US" i="1" dirty="0" smtClean="0"/>
              <a:t>security groups. </a:t>
            </a:r>
            <a:r>
              <a:rPr lang="en-US" dirty="0" smtClean="0"/>
              <a:t>Allows to set and blocks IP addresses and ports on the server</a:t>
            </a:r>
          </a:p>
          <a:p>
            <a:pPr lvl="1"/>
            <a:r>
              <a:rPr lang="en-US" dirty="0" smtClean="0"/>
              <a:t>Remote SSH access (asymmetric key encryption)</a:t>
            </a:r>
          </a:p>
          <a:p>
            <a:pPr lvl="1"/>
            <a:r>
              <a:rPr lang="en-US" dirty="0" smtClean="0"/>
              <a:t>Support to set up a virtual private network for a distributed server environment for secure connections between servers</a:t>
            </a:r>
          </a:p>
          <a:p>
            <a:pPr lvl="1"/>
            <a:r>
              <a:rPr lang="en-US" dirty="0" smtClean="0"/>
              <a:t>Note: Since AWS provides high flexibility/power to user in its server space we need to be cautious in configuring the security paradigms of the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vendors like Dropbox, Box provide add on services based on </a:t>
            </a:r>
            <a:r>
              <a:rPr lang="en-US" dirty="0"/>
              <a:t>AmzonS3 and fundamentally </a:t>
            </a:r>
            <a:r>
              <a:rPr lang="en-US" dirty="0" smtClean="0"/>
              <a:t>use similar cryptographic primitives</a:t>
            </a:r>
          </a:p>
          <a:p>
            <a:pPr lvl="1"/>
            <a:r>
              <a:rPr lang="en-US" dirty="0"/>
              <a:t>Other vendors would include Google, </a:t>
            </a:r>
            <a:r>
              <a:rPr lang="en-US" dirty="0" smtClean="0"/>
              <a:t>Microsoft</a:t>
            </a:r>
            <a:endParaRPr lang="en-US" dirty="0"/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5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/>
              <a:t>Justification of security </a:t>
            </a:r>
            <a:r>
              <a:rPr lang="en-US" sz="4000" b="1" dirty="0"/>
              <a:t>notions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153400" cy="5486400"/>
          </a:xfrm>
        </p:spPr>
        <p:txBody>
          <a:bodyPr>
            <a:noAutofit/>
          </a:bodyPr>
          <a:lstStyle/>
          <a:p>
            <a:pPr lvl="0"/>
            <a:r>
              <a:rPr lang="en-US" sz="1600" b="1" dirty="0"/>
              <a:t>Correctness: </a:t>
            </a:r>
            <a:endParaRPr lang="en-US" sz="1600" dirty="0"/>
          </a:p>
          <a:p>
            <a:pPr lvl="1"/>
            <a:r>
              <a:rPr lang="en-US" sz="1600" i="1" dirty="0"/>
              <a:t>Clause 1:  </a:t>
            </a:r>
            <a:r>
              <a:rPr lang="en-US" sz="1600" i="1" dirty="0" smtClean="0"/>
              <a:t>f3=f1 </a:t>
            </a:r>
            <a:r>
              <a:rPr lang="en-US" sz="1600" dirty="0" smtClean="0"/>
              <a:t>- During </a:t>
            </a:r>
            <a:r>
              <a:rPr lang="en-US" sz="1600" dirty="0"/>
              <a:t>encryption, file f1 is encrypted (Block AES, OFB mode) using a key f</a:t>
            </a:r>
            <a:r>
              <a:rPr lang="en-US" sz="1600" baseline="-25000" dirty="0"/>
              <a:t>k</a:t>
            </a:r>
            <a:r>
              <a:rPr lang="en-US" sz="1600" dirty="0"/>
              <a:t> and stored in the cloud server (f2). </a:t>
            </a:r>
            <a:r>
              <a:rPr lang="en-US" sz="1600" dirty="0" smtClean="0"/>
              <a:t>During </a:t>
            </a:r>
            <a:r>
              <a:rPr lang="en-US" sz="1600" dirty="0"/>
              <a:t>decryption this encrypted file (f2) is decrypted using the decryption algorithm from the same scheme and key f</a:t>
            </a:r>
            <a:r>
              <a:rPr lang="en-US" sz="1600" baseline="-25000" dirty="0"/>
              <a:t>k </a:t>
            </a:r>
            <a:r>
              <a:rPr lang="en-US" sz="1600" dirty="0"/>
              <a:t>producing file f3. Thus theoretically, f3 = f2 and can be verified using </a:t>
            </a:r>
            <a:r>
              <a:rPr lang="en-US" sz="1600" i="1" dirty="0"/>
              <a:t>file-diff.</a:t>
            </a:r>
            <a:r>
              <a:rPr lang="en-US" sz="1600" dirty="0"/>
              <a:t> </a:t>
            </a:r>
          </a:p>
          <a:p>
            <a:pPr lvl="1"/>
            <a:r>
              <a:rPr lang="en-US" sz="1600" i="1" dirty="0"/>
              <a:t>Clause </a:t>
            </a:r>
            <a:r>
              <a:rPr lang="en-US" sz="1600" i="1" dirty="0" smtClean="0"/>
              <a:t>2: </a:t>
            </a:r>
            <a:r>
              <a:rPr lang="en-US" sz="1600" i="1" dirty="0"/>
              <a:t> </a:t>
            </a:r>
            <a:r>
              <a:rPr lang="en-US" sz="1600" i="1" dirty="0" smtClean="0"/>
              <a:t>fn3=fn2 </a:t>
            </a:r>
            <a:r>
              <a:rPr lang="en-US" sz="1600" dirty="0" smtClean="0"/>
              <a:t>- During </a:t>
            </a:r>
            <a:r>
              <a:rPr lang="en-US" sz="1600" dirty="0"/>
              <a:t>encryption (which produces fn2) and during authorization (which produces fn3) the same module is called with same inputs, ensuring fn2 = fn3.</a:t>
            </a:r>
          </a:p>
          <a:p>
            <a:pPr lvl="0"/>
            <a:endParaRPr lang="en-US" sz="1600" b="1" dirty="0" smtClean="0"/>
          </a:p>
          <a:p>
            <a:pPr lvl="0"/>
            <a:r>
              <a:rPr lang="en-US" sz="1600" b="1" dirty="0" smtClean="0"/>
              <a:t>Privacy </a:t>
            </a:r>
            <a:r>
              <a:rPr lang="en-US" sz="1600" b="1" dirty="0"/>
              <a:t>against </a:t>
            </a:r>
            <a:r>
              <a:rPr lang="en-US" sz="1600" b="1" dirty="0" smtClean="0"/>
              <a:t>server attacks:</a:t>
            </a:r>
            <a:endParaRPr lang="en-US" sz="1600" dirty="0"/>
          </a:p>
          <a:p>
            <a:pPr lvl="1"/>
            <a:r>
              <a:rPr lang="en-US" sz="1600" dirty="0"/>
              <a:t>The access rights have to be set in the server. The file owner will have “</a:t>
            </a:r>
            <a:r>
              <a:rPr lang="en-US" sz="1600" i="1" dirty="0" err="1"/>
              <a:t>rwx</a:t>
            </a:r>
            <a:r>
              <a:rPr lang="en-US" sz="1600" dirty="0"/>
              <a:t>” access permissions whereas the others will have only “</a:t>
            </a:r>
            <a:r>
              <a:rPr lang="en-US" sz="1600" i="1" dirty="0"/>
              <a:t>r</a:t>
            </a:r>
            <a:r>
              <a:rPr lang="en-US" sz="1600" dirty="0"/>
              <a:t>” access permission. </a:t>
            </a:r>
          </a:p>
          <a:p>
            <a:pPr marL="411480" lvl="1" indent="0">
              <a:buNone/>
            </a:pPr>
            <a:endParaRPr lang="en-US" sz="1600" dirty="0"/>
          </a:p>
          <a:p>
            <a:pPr lvl="0"/>
            <a:r>
              <a:rPr lang="en-US" sz="1600" b="1" dirty="0"/>
              <a:t>Authentication and Message integrity</a:t>
            </a:r>
            <a:endParaRPr lang="en-US" sz="1600" dirty="0"/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encrypted file f2 contains the encrypted data of file content + SHA2 hash of the file. </a:t>
            </a:r>
            <a:endParaRPr lang="en-US" sz="1600" dirty="0" smtClean="0"/>
          </a:p>
          <a:p>
            <a:pPr lvl="1"/>
            <a:r>
              <a:rPr lang="en-US" sz="1600" dirty="0" smtClean="0"/>
              <a:t>After </a:t>
            </a:r>
            <a:r>
              <a:rPr lang="en-US" sz="1600" dirty="0"/>
              <a:t>decryption with f</a:t>
            </a:r>
            <a:r>
              <a:rPr lang="en-US" sz="1600" baseline="-25000" dirty="0"/>
              <a:t>k</a:t>
            </a:r>
            <a:r>
              <a:rPr lang="en-US" sz="1600" dirty="0"/>
              <a:t> the integrity of the file content can be checked by recalculating the SHA2 hash of the file content (minus the original hash string) and comparing it with the appended hash </a:t>
            </a:r>
            <a:r>
              <a:rPr lang="en-US" sz="1600" dirty="0" smtClean="0"/>
              <a:t>string</a:t>
            </a:r>
          </a:p>
          <a:p>
            <a:pPr lvl="1"/>
            <a:r>
              <a:rPr lang="en-US" sz="1600" dirty="0" smtClean="0"/>
              <a:t>If </a:t>
            </a:r>
            <a:r>
              <a:rPr lang="en-US" sz="1600" dirty="0"/>
              <a:t>the hash values do not match the file has been </a:t>
            </a:r>
            <a:r>
              <a:rPr lang="en-US" sz="1600" dirty="0" smtClean="0"/>
              <a:t>compromised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182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620000" cy="1143000"/>
          </a:xfrm>
        </p:spPr>
        <p:txBody>
          <a:bodyPr/>
          <a:lstStyle/>
          <a:p>
            <a:pPr algn="ctr"/>
            <a:r>
              <a:rPr lang="en-US" sz="4000" b="1" dirty="0"/>
              <a:t>Work distribution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7772400" cy="5105400"/>
          </a:xfrm>
        </p:spPr>
        <p:txBody>
          <a:bodyPr>
            <a:normAutofit/>
          </a:bodyPr>
          <a:lstStyle/>
          <a:p>
            <a:pPr lvl="0"/>
            <a:r>
              <a:rPr lang="en-US" sz="2800" b="1" dirty="0" err="1" smtClean="0"/>
              <a:t>Manas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Pawar</a:t>
            </a:r>
            <a:endParaRPr lang="en-US" sz="2800" dirty="0"/>
          </a:p>
          <a:p>
            <a:pPr lvl="2"/>
            <a:r>
              <a:rPr lang="en-US" sz="2000" dirty="0"/>
              <a:t>Security scheme designing </a:t>
            </a:r>
          </a:p>
          <a:p>
            <a:pPr lvl="2"/>
            <a:r>
              <a:rPr lang="en-US" sz="2000" dirty="0"/>
              <a:t>Message Authentication schemes and modules</a:t>
            </a:r>
          </a:p>
          <a:p>
            <a:pPr lvl="2"/>
            <a:r>
              <a:rPr lang="en-US" sz="2000" dirty="0"/>
              <a:t>Documentation and presentation</a:t>
            </a:r>
          </a:p>
          <a:p>
            <a:pPr lvl="0"/>
            <a:r>
              <a:rPr lang="en-US" sz="2800" b="1" dirty="0" err="1" smtClean="0"/>
              <a:t>Darshan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Pandit</a:t>
            </a:r>
            <a:endParaRPr lang="en-US" sz="2800" dirty="0"/>
          </a:p>
          <a:p>
            <a:pPr lvl="2"/>
            <a:r>
              <a:rPr lang="en-US" sz="2000" dirty="0"/>
              <a:t>Security scheme designing </a:t>
            </a:r>
          </a:p>
          <a:p>
            <a:pPr lvl="2"/>
            <a:r>
              <a:rPr lang="en-US" sz="2000" dirty="0" err="1"/>
              <a:t>OpenSSl</a:t>
            </a:r>
            <a:r>
              <a:rPr lang="en-US" sz="2000" dirty="0"/>
              <a:t> library integration </a:t>
            </a:r>
          </a:p>
          <a:p>
            <a:pPr lvl="2"/>
            <a:r>
              <a:rPr lang="en-US" sz="2000" dirty="0"/>
              <a:t>Code </a:t>
            </a:r>
            <a:r>
              <a:rPr lang="en-US" sz="2000" dirty="0" smtClean="0"/>
              <a:t>integration</a:t>
            </a:r>
            <a:endParaRPr lang="en-US" sz="2800" dirty="0"/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detailed steps of how to run all programs is provided with the software as </a:t>
            </a:r>
            <a:r>
              <a:rPr lang="en-US" sz="2000" i="1" dirty="0" smtClean="0"/>
              <a:t>readme.md</a:t>
            </a:r>
            <a:endParaRPr lang="en-US" sz="4400" dirty="0"/>
          </a:p>
          <a:p>
            <a:pPr marL="114300" indent="0" algn="ctr">
              <a:buNone/>
            </a:pPr>
            <a:r>
              <a:rPr lang="en-US" sz="2800" b="1" dirty="0"/>
              <a:t>Thank you</a:t>
            </a:r>
          </a:p>
          <a:p>
            <a:pPr marL="411480" lvl="1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7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20000" cy="1036638"/>
          </a:xfrm>
        </p:spPr>
        <p:txBody>
          <a:bodyPr/>
          <a:lstStyle/>
          <a:p>
            <a:pPr algn="ctr"/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Introduction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7772400" cy="4800600"/>
          </a:xfrm>
        </p:spPr>
        <p:txBody>
          <a:bodyPr/>
          <a:lstStyle/>
          <a:p>
            <a:r>
              <a:rPr lang="en-US" dirty="0" smtClean="0"/>
              <a:t>Today, security</a:t>
            </a:r>
            <a:r>
              <a:rPr lang="en-US" dirty="0"/>
              <a:t>, privacy and integrity of information is a prime </a:t>
            </a:r>
            <a:r>
              <a:rPr lang="en-US" dirty="0" smtClean="0"/>
              <a:t>necessity</a:t>
            </a:r>
          </a:p>
          <a:p>
            <a:endParaRPr lang="en-US" dirty="0" smtClean="0"/>
          </a:p>
          <a:p>
            <a:r>
              <a:rPr lang="en-US" dirty="0" smtClean="0"/>
              <a:t>Modern </a:t>
            </a:r>
            <a:r>
              <a:rPr lang="en-US" dirty="0"/>
              <a:t>cryptography plays a vital role in ensuring this and protection from the vast range of </a:t>
            </a:r>
            <a:r>
              <a:rPr lang="en-US" dirty="0" smtClean="0"/>
              <a:t>cyber-attacks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this project we try to protect the files shared on a cloud server from </a:t>
            </a:r>
            <a:r>
              <a:rPr lang="en-US" dirty="0" smtClean="0"/>
              <a:t>a vast range of adversary attacks</a:t>
            </a:r>
          </a:p>
          <a:p>
            <a:endParaRPr lang="en-US" dirty="0" smtClean="0"/>
          </a:p>
          <a:p>
            <a:r>
              <a:rPr lang="en-US" dirty="0" smtClean="0"/>
              <a:t>The security scheme implemented are:</a:t>
            </a:r>
          </a:p>
          <a:p>
            <a:pPr marL="868680" lvl="1" indent="-457200">
              <a:buFont typeface="+mj-lt"/>
              <a:buAutoNum type="arabicParenR"/>
            </a:pPr>
            <a:r>
              <a:rPr lang="en-US" i="1" dirty="0" smtClean="0"/>
              <a:t>AES </a:t>
            </a:r>
            <a:r>
              <a:rPr lang="en-US" i="1" dirty="0"/>
              <a:t>symmetric encryption </a:t>
            </a:r>
            <a:r>
              <a:rPr lang="en-US" dirty="0"/>
              <a:t>schemes for security </a:t>
            </a:r>
            <a:endParaRPr lang="en-US" dirty="0" smtClean="0"/>
          </a:p>
          <a:p>
            <a:pPr marL="868680" lvl="1" indent="-457200">
              <a:buFont typeface="+mj-lt"/>
              <a:buAutoNum type="arabicParenR"/>
            </a:pPr>
            <a:r>
              <a:rPr lang="en-US" i="1" dirty="0" smtClean="0"/>
              <a:t>Cryptographic </a:t>
            </a:r>
            <a:r>
              <a:rPr lang="en-US" i="1" dirty="0"/>
              <a:t>hash functions </a:t>
            </a:r>
            <a:r>
              <a:rPr lang="en-US" dirty="0"/>
              <a:t>for </a:t>
            </a:r>
            <a:r>
              <a:rPr lang="en-US" dirty="0" smtClean="0"/>
              <a:t>authentication and integrity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pPr algn="ctr"/>
            <a:r>
              <a:rPr lang="en-US" sz="4000" b="1" dirty="0" smtClean="0"/>
              <a:t>Tools/Libraries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err="1"/>
              <a:t>OpenSSL</a:t>
            </a:r>
            <a:r>
              <a:rPr lang="en-US" sz="2400" dirty="0"/>
              <a:t> </a:t>
            </a:r>
            <a:r>
              <a:rPr lang="en-US" sz="2400" dirty="0" smtClean="0"/>
              <a:t>Library</a:t>
            </a:r>
          </a:p>
          <a:p>
            <a:pPr marL="868680" lvl="1" indent="-457200">
              <a:buFont typeface="+mj-lt"/>
              <a:buAutoNum type="arabicParenR"/>
            </a:pPr>
            <a:r>
              <a:rPr lang="en-US" sz="2200" dirty="0" smtClean="0"/>
              <a:t>AES (Advanced Encryption Standard)</a:t>
            </a:r>
          </a:p>
          <a:p>
            <a:pPr marL="868680" lvl="1" indent="-457200">
              <a:buFont typeface="+mj-lt"/>
              <a:buAutoNum type="arabicParenR"/>
            </a:pPr>
            <a:r>
              <a:rPr lang="en-US" sz="2200" dirty="0" smtClean="0"/>
              <a:t>Block cipher with OFB (Output Feedback mode of operation)</a:t>
            </a:r>
          </a:p>
          <a:p>
            <a:pPr marL="868680" lvl="1" indent="-457200">
              <a:buFont typeface="+mj-lt"/>
              <a:buAutoNum type="arabicParenR"/>
            </a:pPr>
            <a:r>
              <a:rPr lang="en-US" sz="2200" dirty="0" smtClean="0"/>
              <a:t>SHA2 256 bit cryptographic hash functions</a:t>
            </a:r>
          </a:p>
          <a:p>
            <a:pPr lvl="1"/>
            <a:endParaRPr lang="en-US" sz="2400" dirty="0"/>
          </a:p>
          <a:p>
            <a:pPr lvl="0"/>
            <a:r>
              <a:rPr lang="en-US" sz="2400" dirty="0" smtClean="0"/>
              <a:t>IDE</a:t>
            </a:r>
          </a:p>
          <a:p>
            <a:pPr marL="868680" lvl="1" indent="-457200">
              <a:buFont typeface="+mj-lt"/>
              <a:buAutoNum type="arabicParenR"/>
            </a:pPr>
            <a:r>
              <a:rPr lang="en-US" sz="2200" dirty="0" err="1" smtClean="0"/>
              <a:t>Codeblocks</a:t>
            </a:r>
            <a:r>
              <a:rPr lang="en-US" sz="2200" dirty="0" smtClean="0"/>
              <a:t> </a:t>
            </a:r>
            <a:r>
              <a:rPr lang="en-US" sz="2200" dirty="0"/>
              <a:t>development </a:t>
            </a:r>
            <a:r>
              <a:rPr lang="en-US" sz="2200" dirty="0" smtClean="0"/>
              <a:t>environment</a:t>
            </a:r>
          </a:p>
          <a:p>
            <a:pPr marL="11430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620000" cy="1143000"/>
          </a:xfrm>
        </p:spPr>
        <p:txBody>
          <a:bodyPr/>
          <a:lstStyle/>
          <a:p>
            <a:pPr algn="ctr"/>
            <a:r>
              <a:rPr lang="en-US" sz="4400" b="1" dirty="0"/>
              <a:t>Implementation approach </a:t>
            </a:r>
            <a:br>
              <a:rPr lang="en-US" sz="4400" b="1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077200" cy="5105400"/>
          </a:xfrm>
        </p:spPr>
        <p:txBody>
          <a:bodyPr/>
          <a:lstStyle/>
          <a:p>
            <a:r>
              <a:rPr lang="en-US" sz="2400" b="1" dirty="0" smtClean="0"/>
              <a:t>Cryptographic primitives</a:t>
            </a:r>
            <a:endParaRPr lang="en-US" sz="2400" b="1" dirty="0"/>
          </a:p>
          <a:p>
            <a:pPr lvl="1"/>
            <a:r>
              <a:rPr lang="en-US" sz="2400" b="1" dirty="0"/>
              <a:t>AES block </a:t>
            </a:r>
            <a:r>
              <a:rPr lang="en-US" sz="2400" b="1" dirty="0" smtClean="0"/>
              <a:t>encryption</a:t>
            </a:r>
          </a:p>
          <a:p>
            <a:pPr lvl="2"/>
            <a:r>
              <a:rPr lang="en-US" sz="2000" dirty="0" smtClean="0"/>
              <a:t>Symmetric </a:t>
            </a:r>
            <a:r>
              <a:rPr lang="en-US" sz="2000" dirty="0"/>
              <a:t>block encryption scheme </a:t>
            </a:r>
            <a:r>
              <a:rPr lang="en-US" sz="2000" dirty="0" smtClean="0"/>
              <a:t>is a better choice based </a:t>
            </a:r>
            <a:r>
              <a:rPr lang="en-US" sz="2000" dirty="0"/>
              <a:t>on problem requirements </a:t>
            </a:r>
            <a:endParaRPr lang="en-US" sz="2000" dirty="0" smtClean="0"/>
          </a:p>
          <a:p>
            <a:pPr lvl="2"/>
            <a:r>
              <a:rPr lang="en-US" sz="2000" dirty="0" smtClean="0"/>
              <a:t>Assumption </a:t>
            </a:r>
            <a:r>
              <a:rPr lang="en-US" sz="2000" dirty="0"/>
              <a:t>that the key is shared between trusted parties in a secure </a:t>
            </a:r>
            <a:r>
              <a:rPr lang="en-US" sz="2000" dirty="0" smtClean="0"/>
              <a:t>manner</a:t>
            </a:r>
          </a:p>
          <a:p>
            <a:pPr lvl="2"/>
            <a:r>
              <a:rPr lang="en-US" sz="2000" dirty="0" smtClean="0"/>
              <a:t>Symmetric block scheme </a:t>
            </a:r>
            <a:r>
              <a:rPr lang="en-US" sz="2000" dirty="0"/>
              <a:t>allows time-efficient encryption/decryption constructions compared to asymmetric </a:t>
            </a:r>
            <a:r>
              <a:rPr lang="en-US" sz="2000" dirty="0" smtClean="0"/>
              <a:t>schemes when large amount of information is being processed.</a:t>
            </a:r>
            <a:endParaRPr lang="en-US" sz="2000" dirty="0"/>
          </a:p>
          <a:p>
            <a:pPr lvl="2"/>
            <a:r>
              <a:rPr lang="en-US" dirty="0" smtClean="0"/>
              <a:t>They are </a:t>
            </a:r>
            <a:r>
              <a:rPr lang="en-US" dirty="0"/>
              <a:t>computationally secure and more time-efficient solution </a:t>
            </a:r>
            <a:endParaRPr lang="en-US" dirty="0" smtClean="0"/>
          </a:p>
          <a:p>
            <a:pPr lvl="2"/>
            <a:r>
              <a:rPr lang="en-US" dirty="0" smtClean="0"/>
              <a:t>But need </a:t>
            </a:r>
            <a:r>
              <a:rPr lang="en-US" dirty="0"/>
              <a:t>to be designed carefully taking into account the confusion-diffusion paradigm and avalanche effect. Otherwise </a:t>
            </a:r>
            <a:r>
              <a:rPr lang="en-US" dirty="0" smtClean="0"/>
              <a:t>can </a:t>
            </a:r>
            <a:r>
              <a:rPr lang="en-US" dirty="0"/>
              <a:t>be easily </a:t>
            </a:r>
            <a:r>
              <a:rPr lang="en-US" dirty="0" smtClean="0"/>
              <a:t>broken</a:t>
            </a:r>
          </a:p>
          <a:p>
            <a:pPr lvl="2"/>
            <a:r>
              <a:rPr lang="en-US" dirty="0" smtClean="0"/>
              <a:t>Standard </a:t>
            </a:r>
            <a:r>
              <a:rPr lang="en-US" dirty="0"/>
              <a:t>open-</a:t>
            </a:r>
            <a:r>
              <a:rPr lang="en-US" dirty="0" err="1"/>
              <a:t>ssl</a:t>
            </a:r>
            <a:r>
              <a:rPr lang="en-US" dirty="0"/>
              <a:t> library </a:t>
            </a:r>
            <a:r>
              <a:rPr lang="en-US" dirty="0" smtClean="0"/>
              <a:t>takes </a:t>
            </a:r>
            <a:r>
              <a:rPr lang="en-US" dirty="0"/>
              <a:t>care of the number of rounds, block length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smtClean="0"/>
              <a:t>internally, </a:t>
            </a:r>
            <a:r>
              <a:rPr lang="en-US" dirty="0"/>
              <a:t>ensuring security.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620000" cy="1143000"/>
          </a:xfrm>
        </p:spPr>
        <p:txBody>
          <a:bodyPr/>
          <a:lstStyle/>
          <a:p>
            <a:pPr algn="ctr"/>
            <a:r>
              <a:rPr lang="en-US" sz="4400" b="1" dirty="0"/>
              <a:t>Implementation approach </a:t>
            </a:r>
            <a:br>
              <a:rPr lang="en-US" sz="4400" b="1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077200" cy="5105400"/>
          </a:xfrm>
        </p:spPr>
        <p:txBody>
          <a:bodyPr/>
          <a:lstStyle/>
          <a:p>
            <a:r>
              <a:rPr lang="en-US" sz="2400" b="1" dirty="0" smtClean="0"/>
              <a:t>Cryptographic primitives</a:t>
            </a:r>
            <a:endParaRPr lang="en-US" sz="2400" b="1" dirty="0"/>
          </a:p>
          <a:p>
            <a:pPr lvl="1"/>
            <a:r>
              <a:rPr lang="en-US" sz="2400" b="1" dirty="0"/>
              <a:t>Output Feedback mode of operation (</a:t>
            </a:r>
            <a:r>
              <a:rPr lang="en-US" sz="2400" b="1" dirty="0" smtClean="0"/>
              <a:t>OFB)</a:t>
            </a:r>
          </a:p>
          <a:p>
            <a:pPr lvl="2"/>
            <a:r>
              <a:rPr lang="en-US" dirty="0"/>
              <a:t>A mode of operation describes how to repeatedly apply a cipher's single-block operation to securely transform amounts of data larger than a block. </a:t>
            </a:r>
            <a:endParaRPr lang="en-US" dirty="0" smtClean="0"/>
          </a:p>
          <a:p>
            <a:pPr lvl="2"/>
            <a:r>
              <a:rPr lang="en-US" dirty="0" smtClean="0"/>
              <a:t>We </a:t>
            </a:r>
            <a:r>
              <a:rPr lang="en-US" dirty="0"/>
              <a:t>use the OFB mode because it makes a block cipher into a synchronous stream cipher called the </a:t>
            </a:r>
            <a:r>
              <a:rPr lang="en-US" i="1" dirty="0" err="1"/>
              <a:t>keystream</a:t>
            </a:r>
            <a:r>
              <a:rPr lang="en-US" i="1" dirty="0"/>
              <a:t> blocks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This </a:t>
            </a:r>
            <a:r>
              <a:rPr lang="en-US" dirty="0"/>
              <a:t>is a sequential process since encrypting/decrypting each block depends on previous block (or IV in the case of first block). </a:t>
            </a:r>
            <a:endParaRPr lang="en-US" dirty="0" smtClean="0"/>
          </a:p>
          <a:p>
            <a:pPr lvl="2"/>
            <a:r>
              <a:rPr lang="en-US" dirty="0" smtClean="0"/>
              <a:t>This </a:t>
            </a:r>
            <a:r>
              <a:rPr lang="en-US" i="1" dirty="0" err="1"/>
              <a:t>keystream</a:t>
            </a:r>
            <a:r>
              <a:rPr lang="en-US" i="1" dirty="0"/>
              <a:t> </a:t>
            </a:r>
            <a:r>
              <a:rPr lang="en-US" dirty="0"/>
              <a:t>is then </a:t>
            </a:r>
            <a:r>
              <a:rPr lang="en-US" dirty="0" err="1"/>
              <a:t>XORed</a:t>
            </a:r>
            <a:r>
              <a:rPr lang="en-US" dirty="0"/>
              <a:t> with the plaintext blocks to get the </a:t>
            </a:r>
            <a:r>
              <a:rPr lang="en-US" dirty="0" err="1"/>
              <a:t>ciphertext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last step of </a:t>
            </a:r>
            <a:r>
              <a:rPr lang="en-US" dirty="0" err="1"/>
              <a:t>XORing</a:t>
            </a:r>
            <a:r>
              <a:rPr lang="en-US" dirty="0"/>
              <a:t> the plaintext (during encryption) or </a:t>
            </a:r>
            <a:r>
              <a:rPr lang="en-US" dirty="0" err="1"/>
              <a:t>cipthertext</a:t>
            </a:r>
            <a:r>
              <a:rPr lang="en-US" dirty="0"/>
              <a:t> (during decryption) can be performed in parallel as and when the streams are available.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4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620000" cy="1143000"/>
          </a:xfrm>
        </p:spPr>
        <p:txBody>
          <a:bodyPr/>
          <a:lstStyle/>
          <a:p>
            <a:pPr algn="ctr"/>
            <a:r>
              <a:rPr lang="en-US" sz="4400" b="1" dirty="0"/>
              <a:t>Implementation approach </a:t>
            </a:r>
            <a:br>
              <a:rPr lang="en-US" sz="4400" b="1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077200" cy="5105400"/>
          </a:xfrm>
        </p:spPr>
        <p:txBody>
          <a:bodyPr/>
          <a:lstStyle/>
          <a:p>
            <a:r>
              <a:rPr lang="en-US" sz="2400" b="1" dirty="0" smtClean="0"/>
              <a:t>Cryptographic primitives</a:t>
            </a:r>
            <a:endParaRPr lang="en-US" sz="2400" b="1" dirty="0"/>
          </a:p>
          <a:p>
            <a:pPr lvl="1"/>
            <a:r>
              <a:rPr lang="en-US" sz="2400" b="1" dirty="0"/>
              <a:t>SHA-2 cryptographic hash function </a:t>
            </a:r>
            <a:endParaRPr lang="en-US" sz="2400" b="1" dirty="0" smtClean="0"/>
          </a:p>
          <a:p>
            <a:pPr lvl="2"/>
            <a:r>
              <a:rPr lang="en-US" dirty="0" smtClean="0"/>
              <a:t>An </a:t>
            </a:r>
            <a:r>
              <a:rPr lang="en-US" dirty="0"/>
              <a:t>n-bit cryptographic hash is a map from arbitrary length messages to n-bit hash values with additional properties: </a:t>
            </a:r>
            <a:endParaRPr lang="en-US" dirty="0" smtClean="0"/>
          </a:p>
          <a:p>
            <a:pPr lvl="3"/>
            <a:r>
              <a:rPr lang="en-US" dirty="0" smtClean="0"/>
              <a:t>one-</a:t>
            </a:r>
            <a:r>
              <a:rPr lang="en-US" dirty="0" err="1" smtClean="0"/>
              <a:t>wayness</a:t>
            </a:r>
            <a:endParaRPr lang="en-US" dirty="0"/>
          </a:p>
          <a:p>
            <a:pPr lvl="3"/>
            <a:r>
              <a:rPr lang="en-US" dirty="0" smtClean="0"/>
              <a:t>collision-resistance</a:t>
            </a:r>
          </a:p>
          <a:p>
            <a:pPr lvl="2"/>
            <a:r>
              <a:rPr lang="en-US" dirty="0" smtClean="0"/>
              <a:t>Used </a:t>
            </a:r>
            <a:r>
              <a:rPr lang="en-US" dirty="0"/>
              <a:t>for authentication purposes and keeps in check the integrity of the message. We use the 256-bit cryptographic hash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Provides 128 bits of security against collision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 smtClean="0"/>
              <a:t>Working: The </a:t>
            </a:r>
            <a:r>
              <a:rPr lang="en-US" dirty="0"/>
              <a:t>compression function operates on a 512-bit message block and a 256-bit intermediate hash value. It is essentially a 256-bit block cipher algorithm which encrypts the intermediate hash value using the message block as key.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0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620000" cy="1143000"/>
          </a:xfrm>
        </p:spPr>
        <p:txBody>
          <a:bodyPr/>
          <a:lstStyle/>
          <a:p>
            <a:pPr algn="ctr"/>
            <a:r>
              <a:rPr lang="en-US" sz="4400" b="1" dirty="0"/>
              <a:t>Implementation approach </a:t>
            </a:r>
            <a:br>
              <a:rPr lang="en-US" sz="4400" b="1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077200" cy="5105400"/>
          </a:xfrm>
        </p:spPr>
        <p:txBody>
          <a:bodyPr/>
          <a:lstStyle/>
          <a:p>
            <a:r>
              <a:rPr lang="en-US" sz="2400" b="1" dirty="0"/>
              <a:t>Implementation schematics </a:t>
            </a:r>
            <a:endParaRPr lang="en-US" sz="2400" b="1" dirty="0" smtClean="0"/>
          </a:p>
          <a:p>
            <a:pPr lvl="1"/>
            <a:r>
              <a:rPr lang="en-US" b="1" dirty="0" smtClean="0"/>
              <a:t>Pre-process</a:t>
            </a:r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filename fn2 generated, is the hash value of </a:t>
            </a:r>
            <a:r>
              <a:rPr lang="en-US" dirty="0" smtClean="0"/>
              <a:t>fn1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key f</a:t>
            </a:r>
            <a:r>
              <a:rPr lang="en-US" baseline="-25000" dirty="0"/>
              <a:t>k</a:t>
            </a:r>
            <a:r>
              <a:rPr lang="en-US" dirty="0"/>
              <a:t> is generated by a combination of k (unique to each user) and fn1 and is thus unique for each </a:t>
            </a:r>
            <a:r>
              <a:rPr lang="en-US" dirty="0" smtClean="0"/>
              <a:t>file</a:t>
            </a:r>
          </a:p>
          <a:p>
            <a:pPr lvl="2"/>
            <a:r>
              <a:rPr lang="en-US" dirty="0" smtClean="0"/>
              <a:t>In </a:t>
            </a:r>
            <a:r>
              <a:rPr lang="en-US" i="1" dirty="0"/>
              <a:t>encryptAES</a:t>
            </a:r>
            <a:r>
              <a:rPr lang="en-US" dirty="0"/>
              <a:t>, the file f1 is first appended by its hash value and then encrypted to get </a:t>
            </a:r>
            <a:r>
              <a:rPr lang="en-US" dirty="0" smtClean="0"/>
              <a:t>f2</a:t>
            </a:r>
            <a:endParaRPr lang="en-US" dirty="0"/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92927"/>
            <a:ext cx="7543800" cy="2133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124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620000" cy="1143000"/>
          </a:xfrm>
        </p:spPr>
        <p:txBody>
          <a:bodyPr/>
          <a:lstStyle/>
          <a:p>
            <a:pPr algn="ctr"/>
            <a:r>
              <a:rPr lang="en-US" sz="4400" b="1" dirty="0"/>
              <a:t>Implementation approach </a:t>
            </a:r>
            <a:br>
              <a:rPr lang="en-US" sz="4400" b="1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077200" cy="5105400"/>
          </a:xfrm>
        </p:spPr>
        <p:txBody>
          <a:bodyPr/>
          <a:lstStyle/>
          <a:p>
            <a:r>
              <a:rPr lang="en-US" sz="2400" b="1" dirty="0"/>
              <a:t>Implementation schematics </a:t>
            </a:r>
            <a:endParaRPr lang="en-US" sz="2400" b="1" dirty="0" smtClean="0"/>
          </a:p>
          <a:p>
            <a:pPr lvl="1"/>
            <a:r>
              <a:rPr lang="en-US" b="1" dirty="0"/>
              <a:t>Authorize</a:t>
            </a:r>
            <a:r>
              <a:rPr lang="en-US" dirty="0"/>
              <a:t>:</a:t>
            </a:r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pPr lvl="1"/>
            <a:endParaRPr lang="en-US" dirty="0" smtClean="0"/>
          </a:p>
          <a:p>
            <a:pPr lvl="2"/>
            <a:r>
              <a:rPr lang="en-US" dirty="0"/>
              <a:t>Generates key f</a:t>
            </a:r>
            <a:r>
              <a:rPr lang="en-US" baseline="-25000" dirty="0"/>
              <a:t>k</a:t>
            </a:r>
            <a:r>
              <a:rPr lang="en-US" dirty="0"/>
              <a:t>, </a:t>
            </a:r>
            <a:r>
              <a:rPr lang="en-US" dirty="0" smtClean="0"/>
              <a:t>(also </a:t>
            </a:r>
            <a:r>
              <a:rPr lang="en-US" dirty="0"/>
              <a:t>used by</a:t>
            </a:r>
            <a:r>
              <a:rPr lang="en-US" i="1" dirty="0"/>
              <a:t> </a:t>
            </a:r>
            <a:r>
              <a:rPr lang="en-US" i="1" dirty="0" smtClean="0"/>
              <a:t>encryptAES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Generates </a:t>
            </a:r>
            <a:r>
              <a:rPr lang="en-US" dirty="0"/>
              <a:t>fn3 (equal to fn2), which is used to uniquely locate the file on the </a:t>
            </a:r>
            <a:r>
              <a:rPr lang="en-US" dirty="0" smtClean="0"/>
              <a:t>server</a:t>
            </a:r>
            <a:endParaRPr lang="en-US" dirty="0"/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86891"/>
            <a:ext cx="7315200" cy="190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639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620000" cy="1143000"/>
          </a:xfrm>
        </p:spPr>
        <p:txBody>
          <a:bodyPr/>
          <a:lstStyle/>
          <a:p>
            <a:pPr algn="ctr"/>
            <a:r>
              <a:rPr lang="en-US" sz="4400" b="1" dirty="0"/>
              <a:t>Implementation approach </a:t>
            </a:r>
            <a:br>
              <a:rPr lang="en-US" sz="4400" b="1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077200" cy="5105400"/>
          </a:xfrm>
        </p:spPr>
        <p:txBody>
          <a:bodyPr/>
          <a:lstStyle/>
          <a:p>
            <a:r>
              <a:rPr lang="en-US" sz="2400" b="1" dirty="0"/>
              <a:t>Implementation schematics </a:t>
            </a:r>
            <a:endParaRPr lang="en-US" sz="2400" b="1" dirty="0" smtClean="0"/>
          </a:p>
          <a:p>
            <a:pPr lvl="1"/>
            <a:r>
              <a:rPr lang="en-US" b="1" dirty="0" smtClean="0"/>
              <a:t>Recover</a:t>
            </a:r>
            <a:r>
              <a:rPr lang="en-US" dirty="0" smtClean="0"/>
              <a:t>:</a:t>
            </a:r>
            <a:endParaRPr lang="en-US" dirty="0"/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pPr lvl="1"/>
            <a:endParaRPr lang="en-US" dirty="0" smtClean="0"/>
          </a:p>
          <a:p>
            <a:pPr lvl="2"/>
            <a:r>
              <a:rPr lang="en-US" i="1" dirty="0"/>
              <a:t>decryptAES</a:t>
            </a:r>
            <a:r>
              <a:rPr lang="en-US" dirty="0"/>
              <a:t> produces f3,  the decrypted </a:t>
            </a:r>
            <a:r>
              <a:rPr lang="en-US" dirty="0" smtClean="0"/>
              <a:t>file</a:t>
            </a:r>
          </a:p>
          <a:p>
            <a:pPr lvl="2"/>
            <a:r>
              <a:rPr lang="en-US" dirty="0" smtClean="0"/>
              <a:t>f3’s integrity </a:t>
            </a:r>
            <a:r>
              <a:rPr lang="en-US" dirty="0"/>
              <a:t>is checked by comparing the hash value of f3 and </a:t>
            </a:r>
            <a:r>
              <a:rPr lang="en-US" i="1" dirty="0" smtClean="0"/>
              <a:t>hash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/>
              <a:t>the values </a:t>
            </a:r>
            <a:r>
              <a:rPr lang="en-US" dirty="0" smtClean="0"/>
              <a:t>match, </a:t>
            </a:r>
            <a:r>
              <a:rPr lang="en-US" dirty="0"/>
              <a:t>the file is </a:t>
            </a:r>
            <a:r>
              <a:rPr lang="en-US" dirty="0" smtClean="0"/>
              <a:t>authentic</a:t>
            </a:r>
            <a:endParaRPr lang="en-US" dirty="0"/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70943"/>
            <a:ext cx="6657975" cy="1893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41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80</TotalTime>
  <Words>741</Words>
  <Application>Microsoft Office PowerPoint</Application>
  <PresentationFormat>On-screen Show (4:3)</PresentationFormat>
  <Paragraphs>119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Cryptography: Encrypting files with AES</vt:lpstr>
      <vt:lpstr> Introduction </vt:lpstr>
      <vt:lpstr>Tools/Libraries</vt:lpstr>
      <vt:lpstr>Implementation approach  </vt:lpstr>
      <vt:lpstr>Implementation approach  </vt:lpstr>
      <vt:lpstr>Implementation approach  </vt:lpstr>
      <vt:lpstr>Implementation approach  </vt:lpstr>
      <vt:lpstr>Implementation approach  </vt:lpstr>
      <vt:lpstr>Implementation approach  </vt:lpstr>
      <vt:lpstr>Implementation approach  </vt:lpstr>
      <vt:lpstr>Justification of security notions </vt:lpstr>
      <vt:lpstr>Work distribution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Cryptography: Encrypting files with AES</dc:title>
  <dc:creator>Manas Pawar</dc:creator>
  <cp:lastModifiedBy>Manas Pawar</cp:lastModifiedBy>
  <cp:revision>22</cp:revision>
  <dcterms:created xsi:type="dcterms:W3CDTF">2014-07-30T05:05:30Z</dcterms:created>
  <dcterms:modified xsi:type="dcterms:W3CDTF">2014-07-30T06:44:55Z</dcterms:modified>
</cp:coreProperties>
</file>