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0" r:id="rId3"/>
    <p:sldId id="271" r:id="rId4"/>
    <p:sldId id="269" r:id="rId5"/>
    <p:sldId id="261" r:id="rId6"/>
    <p:sldId id="260" r:id="rId7"/>
    <p:sldId id="259" r:id="rId8"/>
    <p:sldId id="265" r:id="rId9"/>
    <p:sldId id="258" r:id="rId10"/>
    <p:sldId id="272" r:id="rId11"/>
    <p:sldId id="263" r:id="rId12"/>
    <p:sldId id="268"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21E8611-6779-4945-9A6C-7C9CA0931AB2}" type="datetimeFigureOut">
              <a:rPr lang="en-IN" smtClean="0"/>
              <a:t>06-03-2020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7045964-2689-409D-BC67-87C08D0A6C9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9143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E8611-6779-4945-9A6C-7C9CA0931AB2}"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509034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E8611-6779-4945-9A6C-7C9CA0931AB2}"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014445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E8611-6779-4945-9A6C-7C9CA0931AB2}" type="datetimeFigureOut">
              <a:rPr lang="en-IN" smtClean="0"/>
              <a:t>06-03-2020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115314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21E8611-6779-4945-9A6C-7C9CA0931AB2}" type="datetimeFigureOut">
              <a:rPr lang="en-IN" smtClean="0"/>
              <a:t>06-03-2020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7045964-2689-409D-BC67-87C08D0A6C9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78766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E8611-6779-4945-9A6C-7C9CA0931AB2}" type="datetimeFigureOut">
              <a:rPr lang="en-IN" smtClean="0"/>
              <a:t>06-03-2020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1899973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E8611-6779-4945-9A6C-7C9CA0931AB2}" type="datetimeFigureOut">
              <a:rPr lang="en-IN" smtClean="0"/>
              <a:t>06-03-2020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24895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E8611-6779-4945-9A6C-7C9CA0931AB2}" type="datetimeFigureOut">
              <a:rPr lang="en-IN" smtClean="0"/>
              <a:t>06-03-2020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3216828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E8611-6779-4945-9A6C-7C9CA0931AB2}" type="datetimeFigureOut">
              <a:rPr lang="en-IN" smtClean="0"/>
              <a:t>06-03-2020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988245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21E8611-6779-4945-9A6C-7C9CA0931AB2}" type="datetimeFigureOut">
              <a:rPr lang="en-IN" smtClean="0"/>
              <a:t>06-03-2020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E7045964-2689-409D-BC67-87C08D0A6C9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9815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21E8611-6779-4945-9A6C-7C9CA0931AB2}" type="datetimeFigureOut">
              <a:rPr lang="en-IN" smtClean="0"/>
              <a:t>06-03-2020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E7045964-2689-409D-BC67-87C08D0A6C9D}" type="slidenum">
              <a:rPr lang="en-IN" smtClean="0"/>
              <a:t>‹#›</a:t>
            </a:fld>
            <a:endParaRPr lang="en-IN"/>
          </a:p>
        </p:txBody>
      </p:sp>
    </p:spTree>
    <p:extLst>
      <p:ext uri="{BB962C8B-B14F-4D97-AF65-F5344CB8AC3E}">
        <p14:creationId xmlns:p14="http://schemas.microsoft.com/office/powerpoint/2010/main" val="2833216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21E8611-6779-4945-9A6C-7C9CA0931AB2}" type="datetimeFigureOut">
              <a:rPr lang="en-IN" smtClean="0"/>
              <a:t>06-03-2020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7045964-2689-409D-BC67-87C08D0A6C9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47105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13" name="click.wav"/>
          </p:stSnd>
        </p:sndAc>
      </p:transition>
    </mc:Choice>
    <mc:Fallback xmlns="">
      <p:transition spd="slow">
        <p:fade/>
        <p:sndAc>
          <p:stSnd>
            <p:snd r:embed="rId14" name="click.wav"/>
          </p:stSnd>
        </p:sndAc>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otbytes.wordpress.com/nodemcupinout/"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7020-F7F1-47BB-8BB2-3BB030FE5F91}"/>
              </a:ext>
            </a:extLst>
          </p:cNvPr>
          <p:cNvSpPr>
            <a:spLocks noGrp="1"/>
          </p:cNvSpPr>
          <p:nvPr>
            <p:ph type="ctrTitle"/>
          </p:nvPr>
        </p:nvSpPr>
        <p:spPr/>
        <p:txBody>
          <a:bodyPr>
            <a:normAutofit fontScale="90000"/>
          </a:bodyPr>
          <a:lstStyle/>
          <a:p>
            <a:r>
              <a:rPr lang="en-US" u="sng" dirty="0">
                <a:latin typeface="Times New Roman" panose="02020603050405020304" pitchFamily="18" charset="0"/>
                <a:cs typeface="Times New Roman" panose="02020603050405020304" pitchFamily="18" charset="0"/>
              </a:rPr>
              <a:t>HOME AUTOMATION USING GOOGLE ASSISTANT</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2EC50C-83BA-4117-9B94-CEF64198A535}"/>
              </a:ext>
            </a:extLst>
          </p:cNvPr>
          <p:cNvSpPr>
            <a:spLocks noGrp="1"/>
          </p:cNvSpPr>
          <p:nvPr>
            <p:ph type="subTitle" idx="1"/>
          </p:nvPr>
        </p:nvSpPr>
        <p:spPr/>
        <p:txBody>
          <a:bodyPr>
            <a:normAutofit fontScale="55000" lnSpcReduction="20000"/>
          </a:bodyPr>
          <a:lstStyle/>
          <a:p>
            <a:pPr algn="ctr"/>
            <a:r>
              <a:rPr lang="en-US" dirty="0">
                <a:latin typeface="Arial" panose="020B0604020202020204" pitchFamily="34" charset="0"/>
                <a:cs typeface="Arial" panose="020B0604020202020204" pitchFamily="34" charset="0"/>
              </a:rPr>
              <a:t>                                                   </a:t>
            </a:r>
          </a:p>
          <a:p>
            <a:r>
              <a:rPr lang="en-US" dirty="0">
                <a:latin typeface="Times New Roman" panose="02020603050405020304" pitchFamily="18" charset="0"/>
                <a:cs typeface="Times New Roman" panose="02020603050405020304" pitchFamily="18" charset="0"/>
              </a:rPr>
              <a:t>PATEL DARSHAN(18IT079)</a:t>
            </a:r>
          </a:p>
          <a:p>
            <a:r>
              <a:rPr lang="en-US" dirty="0">
                <a:latin typeface="Times New Roman" panose="02020603050405020304" pitchFamily="18" charset="0"/>
                <a:cs typeface="Times New Roman" panose="02020603050405020304" pitchFamily="18" charset="0"/>
              </a:rPr>
              <a:t>PATEL JAY(18IT088)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735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9132-B23A-4486-8DB6-14102E4B22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a:t>
            </a:r>
            <a:endParaRPr lang="en-IN" dirty="0"/>
          </a:p>
        </p:txBody>
      </p:sp>
      <p:sp>
        <p:nvSpPr>
          <p:cNvPr id="3" name="Content Placeholder 2">
            <a:extLst>
              <a:ext uri="{FF2B5EF4-FFF2-40B4-BE49-F238E27FC236}">
                <a16:creationId xmlns:a16="http://schemas.microsoft.com/office/drawing/2014/main" id="{D7D76062-8813-43D3-8A94-8F51D1EC07D8}"/>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home automation can be implemented in:</a:t>
            </a:r>
          </a:p>
          <a:p>
            <a:pPr marL="0" indent="0">
              <a:buNone/>
            </a:pPr>
            <a:r>
              <a:rPr lang="en-US" dirty="0">
                <a:solidFill>
                  <a:schemeClr val="tx1"/>
                </a:solidFill>
                <a:latin typeface="Times New Roman" panose="02020603050405020304" pitchFamily="18" charset="0"/>
                <a:cs typeface="Times New Roman" panose="02020603050405020304" pitchFamily="18" charset="0"/>
              </a:rPr>
              <a:t>     Home</a:t>
            </a:r>
          </a:p>
          <a:p>
            <a:pPr marL="0" indent="0">
              <a:buNone/>
            </a:pPr>
            <a:r>
              <a:rPr lang="en-US" dirty="0">
                <a:solidFill>
                  <a:schemeClr val="tx1"/>
                </a:solidFill>
                <a:latin typeface="Times New Roman" panose="02020603050405020304" pitchFamily="18" charset="0"/>
                <a:cs typeface="Times New Roman" panose="02020603050405020304" pitchFamily="18" charset="0"/>
              </a:rPr>
              <a:t>     Restaurants</a:t>
            </a:r>
          </a:p>
          <a:p>
            <a:pPr marL="0" indent="0">
              <a:buNone/>
            </a:pPr>
            <a:r>
              <a:rPr lang="en-US" dirty="0">
                <a:solidFill>
                  <a:schemeClr val="tx1"/>
                </a:solidFill>
                <a:latin typeface="Times New Roman" panose="02020603050405020304" pitchFamily="18" charset="0"/>
                <a:cs typeface="Times New Roman" panose="02020603050405020304" pitchFamily="18" charset="0"/>
              </a:rPr>
              <a:t>     Company </a:t>
            </a:r>
          </a:p>
          <a:p>
            <a:pPr marL="0" indent="0">
              <a:buNone/>
            </a:pPr>
            <a:r>
              <a:rPr lang="en-US" dirty="0">
                <a:solidFill>
                  <a:schemeClr val="tx1"/>
                </a:solidFill>
                <a:latin typeface="Times New Roman" panose="02020603050405020304" pitchFamily="18" charset="0"/>
                <a:cs typeface="Times New Roman" panose="02020603050405020304" pitchFamily="18" charset="0"/>
              </a:rPr>
              <a:t>     Collage lab</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705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121F-3603-40E7-A530-CADE9CDDD390}"/>
              </a:ext>
            </a:extLst>
          </p:cNvPr>
          <p:cNvSpPr>
            <a:spLocks noGrp="1"/>
          </p:cNvSpPr>
          <p:nvPr>
            <p:ph type="title"/>
          </p:nvPr>
        </p:nvSpPr>
        <p:spPr>
          <a:xfrm>
            <a:off x="1615736" y="541539"/>
            <a:ext cx="9499107" cy="1393793"/>
          </a:xfrm>
        </p:spPr>
        <p:txBody>
          <a:bodyPr>
            <a:noAutofit/>
          </a:bodyPr>
          <a:lstStyle/>
          <a:p>
            <a:pPr algn="l"/>
            <a:r>
              <a:rPr lang="en-US" dirty="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2ED8C46-C9E6-4035-84BA-6367AB29DE71}"/>
              </a:ext>
            </a:extLst>
          </p:cNvPr>
          <p:cNvSpPr>
            <a:spLocks noGrp="1"/>
          </p:cNvSpPr>
          <p:nvPr>
            <p:ph idx="1"/>
          </p:nvPr>
        </p:nvSpPr>
        <p:spPr>
          <a:xfrm>
            <a:off x="1420428" y="2041865"/>
            <a:ext cx="10082596" cy="3749336"/>
          </a:xfrm>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In this project,  architecture for low cost and flexible home Automation system using Arduino microcontroller is proposed and implemented.</a:t>
            </a:r>
          </a:p>
          <a:p>
            <a:r>
              <a:rPr lang="en-US" dirty="0">
                <a:solidFill>
                  <a:schemeClr val="tx1"/>
                </a:solidFill>
                <a:latin typeface="Times New Roman" panose="02020603050405020304" pitchFamily="18" charset="0"/>
                <a:cs typeface="Times New Roman" panose="02020603050405020304" pitchFamily="18" charset="0"/>
              </a:rPr>
              <a:t>Overall Arduino is easy to understand &amp; its coding is easy. </a:t>
            </a:r>
          </a:p>
          <a:p>
            <a:r>
              <a:rPr lang="en-US" dirty="0">
                <a:solidFill>
                  <a:schemeClr val="tx1"/>
                </a:solidFill>
                <a:latin typeface="Times New Roman" panose="02020603050405020304" pitchFamily="18" charset="0"/>
                <a:cs typeface="Times New Roman" panose="02020603050405020304" pitchFamily="18" charset="0"/>
              </a:rPr>
              <a:t>By implementing this type of system we can ensure that the energy conservation can be done. </a:t>
            </a:r>
          </a:p>
          <a:p>
            <a:r>
              <a:rPr lang="en-US" dirty="0">
                <a:solidFill>
                  <a:schemeClr val="tx1"/>
                </a:solidFill>
                <a:latin typeface="Times New Roman" panose="02020603050405020304" pitchFamily="18" charset="0"/>
                <a:cs typeface="Times New Roman" panose="02020603050405020304" pitchFamily="18" charset="0"/>
              </a:rPr>
              <a:t>we can have the complete control over the home appliances from a long distance. This will Increase the comfortability of human being and it will reduce the Human efforts.</a:t>
            </a:r>
          </a:p>
          <a:p>
            <a:r>
              <a:rPr lang="en-IN" dirty="0">
                <a:solidFill>
                  <a:schemeClr val="tx1"/>
                </a:solidFill>
                <a:latin typeface="Times New Roman" panose="02020603050405020304" pitchFamily="18" charset="0"/>
                <a:cs typeface="Times New Roman" panose="02020603050405020304" pitchFamily="18" charset="0"/>
              </a:rPr>
              <a:t>According to this system, a smart voice control home automation system is deployed into the </a:t>
            </a:r>
            <a:r>
              <a:rPr lang="en-IN" dirty="0" err="1">
                <a:solidFill>
                  <a:schemeClr val="tx1"/>
                </a:solidFill>
                <a:latin typeface="Times New Roman" panose="02020603050405020304" pitchFamily="18" charset="0"/>
                <a:cs typeface="Times New Roman" panose="02020603050405020304" pitchFamily="18" charset="0"/>
              </a:rPr>
              <a:t>Nodemcu</a:t>
            </a:r>
            <a:r>
              <a:rPr lang="en-IN" dirty="0">
                <a:solidFill>
                  <a:schemeClr val="tx1"/>
                </a:solidFill>
                <a:latin typeface="Times New Roman" panose="02020603050405020304" pitchFamily="18" charset="0"/>
                <a:cs typeface="Times New Roman" panose="02020603050405020304" pitchFamily="18" charset="0"/>
              </a:rPr>
              <a:t> ESP8266 using the </a:t>
            </a:r>
            <a:r>
              <a:rPr lang="en-IN" dirty="0" err="1">
                <a:solidFill>
                  <a:schemeClr val="tx1"/>
                </a:solidFill>
                <a:latin typeface="Times New Roman" panose="02020603050405020304" pitchFamily="18" charset="0"/>
                <a:cs typeface="Times New Roman" panose="02020603050405020304" pitchFamily="18" charset="0"/>
              </a:rPr>
              <a:t>Blynk</a:t>
            </a:r>
            <a:r>
              <a:rPr lang="en-IN" dirty="0">
                <a:solidFill>
                  <a:schemeClr val="tx1"/>
                </a:solidFill>
                <a:latin typeface="Times New Roman" panose="02020603050405020304" pitchFamily="18" charset="0"/>
                <a:cs typeface="Times New Roman" panose="02020603050405020304" pitchFamily="18" charset="0"/>
              </a:rPr>
              <a:t> App account with the IFTTT website and Google assistance API within it. Through which a user can home appliances just by giving the voice controls input.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240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31A4-CE56-4FF4-BE35-0C78954BEA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p>
        </p:txBody>
      </p:sp>
      <p:sp>
        <p:nvSpPr>
          <p:cNvPr id="3" name="Content Placeholder 2">
            <a:extLst>
              <a:ext uri="{FF2B5EF4-FFF2-40B4-BE49-F238E27FC236}">
                <a16:creationId xmlns:a16="http://schemas.microsoft.com/office/drawing/2014/main" id="{F3F05A07-4550-4C44-9C39-BE67C54CD7BD}"/>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future scope for Google Assistant Controlled Home Automation can be huge. </a:t>
            </a:r>
          </a:p>
          <a:p>
            <a:r>
              <a:rPr lang="en-US" dirty="0">
                <a:solidFill>
                  <a:schemeClr val="tx1"/>
                </a:solidFill>
                <a:latin typeface="Times New Roman" panose="02020603050405020304" pitchFamily="18" charset="0"/>
                <a:cs typeface="Times New Roman" panose="02020603050405020304" pitchFamily="18" charset="0"/>
              </a:rPr>
              <a:t>There are many factors to improve on to make Google Assistant Controlled Home Automation more powerful, intelligent, scalable, and to become better overall for home automation. For example, controlling the speed of the fan, more number of devices can be integrated, like a coffee machine, air conditioner etc. </a:t>
            </a:r>
          </a:p>
          <a:p>
            <a:r>
              <a:rPr lang="en-US" dirty="0">
                <a:solidFill>
                  <a:schemeClr val="tx1"/>
                </a:solidFill>
                <a:latin typeface="Times New Roman" panose="02020603050405020304" pitchFamily="18" charset="0"/>
                <a:cs typeface="Times New Roman" panose="02020603050405020304" pitchFamily="18" charset="0"/>
              </a:rPr>
              <a:t>To make the system respond more faster own private </a:t>
            </a:r>
            <a:r>
              <a:rPr lang="en-US" dirty="0" err="1">
                <a:solidFill>
                  <a:schemeClr val="tx1"/>
                </a:solidFill>
                <a:latin typeface="Times New Roman" panose="02020603050405020304" pitchFamily="18" charset="0"/>
                <a:cs typeface="Times New Roman" panose="02020603050405020304" pitchFamily="18" charset="0"/>
              </a:rPr>
              <a:t>Blynk</a:t>
            </a:r>
            <a:r>
              <a:rPr lang="en-US" dirty="0">
                <a:solidFill>
                  <a:schemeClr val="tx1"/>
                </a:solidFill>
                <a:latin typeface="Times New Roman" panose="02020603050405020304" pitchFamily="18" charset="0"/>
                <a:cs typeface="Times New Roman" panose="02020603050405020304" pitchFamily="18" charset="0"/>
              </a:rPr>
              <a:t> server can be made. Well, no system is ever perfect. It always has a scope for improvement. One just needs to put on a thinking cap and try and make the system more better.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245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167A-A788-4681-9CE1-E425DE24CB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br>
              <a:rPr lang="en-IN" dirty="0"/>
            </a:br>
            <a:endParaRPr lang="en-IN" dirty="0"/>
          </a:p>
        </p:txBody>
      </p:sp>
      <p:sp>
        <p:nvSpPr>
          <p:cNvPr id="3" name="Content Placeholder 2">
            <a:extLst>
              <a:ext uri="{FF2B5EF4-FFF2-40B4-BE49-F238E27FC236}">
                <a16:creationId xmlns:a16="http://schemas.microsoft.com/office/drawing/2014/main" id="{767C17E3-0683-4772-B69F-6383511E0B16}"/>
              </a:ext>
            </a:extLst>
          </p:cNvPr>
          <p:cNvSpPr>
            <a:spLocks noGrp="1"/>
          </p:cNvSpPr>
          <p:nvPr>
            <p:ph idx="1"/>
          </p:nvPr>
        </p:nvSpPr>
        <p:spPr>
          <a:xfrm>
            <a:off x="1145146" y="2019671"/>
            <a:ext cx="10178322" cy="3593591"/>
          </a:xfrm>
        </p:spPr>
        <p:txBody>
          <a:bodyPr/>
          <a:lstStyle/>
          <a:p>
            <a:r>
              <a:rPr lang="en-IN" dirty="0">
                <a:solidFill>
                  <a:schemeClr val="tx1"/>
                </a:solidFill>
                <a:latin typeface="Times New Roman" panose="02020603050405020304" pitchFamily="18" charset="0"/>
                <a:cs typeface="Times New Roman" panose="02020603050405020304" pitchFamily="18" charset="0"/>
              </a:rPr>
              <a:t>[1] IFTTT: https://ifttt.com/discover https://www.pocketlint.com/SmartHome/SmarHomenew s [2]  </a:t>
            </a:r>
            <a:r>
              <a:rPr lang="en-IN" dirty="0" err="1">
                <a:solidFill>
                  <a:schemeClr val="tx1"/>
                </a:solidFill>
                <a:latin typeface="Times New Roman" panose="02020603050405020304" pitchFamily="18" charset="0"/>
                <a:cs typeface="Times New Roman" panose="02020603050405020304" pitchFamily="18" charset="0"/>
              </a:rPr>
              <a:t>Blynk</a:t>
            </a:r>
            <a:r>
              <a:rPr lang="en-IN" dirty="0">
                <a:solidFill>
                  <a:schemeClr val="tx1"/>
                </a:solidFill>
                <a:latin typeface="Times New Roman" panose="02020603050405020304" pitchFamily="18" charset="0"/>
                <a:cs typeface="Times New Roman" panose="02020603050405020304" pitchFamily="18" charset="0"/>
              </a:rPr>
              <a:t> : https://www.blynk.cc/   https://docs.blynk.cc/ </a:t>
            </a:r>
          </a:p>
          <a:p>
            <a:r>
              <a:rPr lang="en-IN" dirty="0">
                <a:solidFill>
                  <a:schemeClr val="tx1"/>
                </a:solidFill>
                <a:latin typeface="Times New Roman" panose="02020603050405020304" pitchFamily="18" charset="0"/>
                <a:cs typeface="Times New Roman" panose="02020603050405020304" pitchFamily="18" charset="0"/>
              </a:rPr>
              <a:t>[3] </a:t>
            </a:r>
            <a:r>
              <a:rPr lang="en-IN" dirty="0" err="1">
                <a:solidFill>
                  <a:schemeClr val="tx1"/>
                </a:solidFill>
                <a:latin typeface="Times New Roman" panose="02020603050405020304" pitchFamily="18" charset="0"/>
                <a:cs typeface="Times New Roman" panose="02020603050405020304" pitchFamily="18" charset="0"/>
              </a:rPr>
              <a:t>NodeMCU</a:t>
            </a:r>
            <a:r>
              <a:rPr lang="en-IN" dirty="0">
                <a:solidFill>
                  <a:schemeClr val="tx1"/>
                </a:solidFill>
                <a:latin typeface="Times New Roman" panose="02020603050405020304" pitchFamily="18" charset="0"/>
                <a:cs typeface="Times New Roman" panose="02020603050405020304" pitchFamily="18" charset="0"/>
              </a:rPr>
              <a:t>: https://nodemcu.readthedocs.io/en/master </a:t>
            </a:r>
            <a:r>
              <a:rPr 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https://iotbytes.wordpress.com/nodemcupinout/</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 [4] Google Assistant: https://assistant.google.com/intl/en_in/             https://www.pocketlint.com/Apps/Appsnews/Googleapp news</a:t>
            </a:r>
          </a:p>
          <a:p>
            <a:r>
              <a:rPr lang="en-IN" dirty="0">
                <a:solidFill>
                  <a:schemeClr val="tx1"/>
                </a:solidFill>
                <a:latin typeface="Times New Roman" panose="02020603050405020304" pitchFamily="18" charset="0"/>
                <a:cs typeface="Times New Roman" panose="02020603050405020304" pitchFamily="18" charset="0"/>
              </a:rPr>
              <a:t> [5] IoT: https://internetofthingsagenda.techtarget.com/definition /IoT-device </a:t>
            </a:r>
          </a:p>
        </p:txBody>
      </p:sp>
    </p:spTree>
    <p:extLst>
      <p:ext uri="{BB962C8B-B14F-4D97-AF65-F5344CB8AC3E}">
        <p14:creationId xmlns:p14="http://schemas.microsoft.com/office/powerpoint/2010/main" val="4016804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17AB7-8904-4A37-88F4-D8D87603E9BC}"/>
              </a:ext>
            </a:extLst>
          </p:cNvPr>
          <p:cNvSpPr/>
          <p:nvPr/>
        </p:nvSpPr>
        <p:spPr>
          <a:xfrm>
            <a:off x="3735126" y="2629984"/>
            <a:ext cx="4721748" cy="1107996"/>
          </a:xfrm>
          <a:prstGeom prst="rect">
            <a:avLst/>
          </a:prstGeom>
          <a:noFill/>
        </p:spPr>
        <p:txBody>
          <a:bodyPr wrap="square" lIns="91440" tIns="45720" rIns="91440" bIns="45720">
            <a:spAutoFit/>
          </a:bodyPr>
          <a:lstStyle/>
          <a:p>
            <a:pPr algn="ctr"/>
            <a:r>
              <a:rPr lang="en-US" sz="6600" b="1" i="1" u="sng" dirty="0">
                <a:ln w="9525">
                  <a:solidFill>
                    <a:schemeClr val="bg1"/>
                  </a:solidFill>
                  <a:prstDash val="solid"/>
                </a:ln>
                <a:solidFill>
                  <a:srgbClr val="0070C0"/>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904360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applause.wav"/>
          </p:stSnd>
        </p:sndAc>
      </p:transition>
    </mc:Choice>
    <mc:Fallback xmlns="">
      <p:transition spd="slow">
        <p:fade/>
        <p:sndAc>
          <p:stSnd>
            <p:snd r:embed="rId3"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7A4-D426-4608-AA1A-5A03818E40E4}"/>
              </a:ext>
            </a:extLst>
          </p:cNvPr>
          <p:cNvSpPr>
            <a:spLocks noGrp="1"/>
          </p:cNvSpPr>
          <p:nvPr>
            <p:ph type="title"/>
          </p:nvPr>
        </p:nvSpPr>
        <p:spPr/>
        <p:txBody>
          <a:bodyPr>
            <a:normAutofit/>
          </a:bodyPr>
          <a:lstStyle/>
          <a:p>
            <a:pPr algn="ctr"/>
            <a:r>
              <a:rPr lang="en-IN" sz="4800" dirty="0">
                <a:latin typeface="Times New Roman" panose="02020603050405020304" pitchFamily="18" charset="0"/>
                <a:cs typeface="Times New Roman" panose="02020603050405020304" pitchFamily="18" charset="0"/>
              </a:rPr>
              <a:t>WHAT IS HOME AUTOMATION?</a:t>
            </a:r>
          </a:p>
        </p:txBody>
      </p:sp>
      <p:sp>
        <p:nvSpPr>
          <p:cNvPr id="3" name="Content Placeholder 2">
            <a:extLst>
              <a:ext uri="{FF2B5EF4-FFF2-40B4-BE49-F238E27FC236}">
                <a16:creationId xmlns:a16="http://schemas.microsoft.com/office/drawing/2014/main" id="{F0D77524-845E-4282-B6CC-63A8532EA7AC}"/>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smart home refers to a convenient home setup where appliances and devices can be automatically controlled remotely from anywhere with an internet connection using a mobile or other networked device is called home automation.</a:t>
            </a:r>
          </a:p>
          <a:p>
            <a:r>
              <a:rPr lang="en-US" dirty="0">
                <a:solidFill>
                  <a:schemeClr val="tx1"/>
                </a:solidFill>
                <a:latin typeface="Times New Roman" panose="02020603050405020304" pitchFamily="18" charset="0"/>
                <a:cs typeface="Times New Roman" panose="02020603050405020304" pitchFamily="18" charset="0"/>
              </a:rPr>
              <a:t>Devices in a smart home are interconnected through the internet, allowing the user to control functions such as security access to the home, temperature, lighting, and a home theater remotely..</a:t>
            </a:r>
          </a:p>
        </p:txBody>
      </p:sp>
    </p:spTree>
    <p:extLst>
      <p:ext uri="{BB962C8B-B14F-4D97-AF65-F5344CB8AC3E}">
        <p14:creationId xmlns:p14="http://schemas.microsoft.com/office/powerpoint/2010/main" val="3724440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DA12-F950-4B5E-87A1-DB953547123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WHY HOME AUTOMATION?</a:t>
            </a:r>
          </a:p>
        </p:txBody>
      </p:sp>
      <p:sp>
        <p:nvSpPr>
          <p:cNvPr id="3" name="Content Placeholder 2">
            <a:extLst>
              <a:ext uri="{FF2B5EF4-FFF2-40B4-BE49-F238E27FC236}">
                <a16:creationId xmlns:a16="http://schemas.microsoft.com/office/drawing/2014/main" id="{13CF2492-E263-409A-8D72-09A239ED83D9}"/>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Your security system knows all about your occupancy of the house. With a little more development it can build an intelligent 'expert system' to predict your usage.</a:t>
            </a:r>
          </a:p>
          <a:p>
            <a:pPr marL="0" indent="0">
              <a:buNone/>
            </a:pPr>
            <a:r>
              <a:rPr lang="en-US" dirty="0">
                <a:solidFill>
                  <a:schemeClr val="tx1"/>
                </a:solidFill>
                <a:latin typeface="Times New Roman" panose="02020603050405020304" pitchFamily="18" charset="0"/>
                <a:cs typeface="Times New Roman" panose="02020603050405020304" pitchFamily="18" charset="0"/>
              </a:rPr>
              <a:t>• Your central heating programmer knows the standards of comfort you expect - but doesn't know       which rooms are in use. </a:t>
            </a:r>
          </a:p>
          <a:p>
            <a:pPr marL="0" indent="0">
              <a:buNone/>
            </a:pPr>
            <a:r>
              <a:rPr lang="en-US" dirty="0">
                <a:solidFill>
                  <a:schemeClr val="tx1"/>
                </a:solidFill>
                <a:latin typeface="Times New Roman" panose="02020603050405020304" pitchFamily="18" charset="0"/>
                <a:cs typeface="Times New Roman" panose="02020603050405020304" pitchFamily="18" charset="0"/>
              </a:rPr>
              <a:t>• By linking just these two you could achieve a reduction in fuel costs and a better match to your                        requirements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655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57D4-C8AC-43D5-A7A3-A86C41BF338E}"/>
              </a:ext>
            </a:extLst>
          </p:cNvPr>
          <p:cNvSpPr>
            <a:spLocks noGrp="1"/>
          </p:cNvSpPr>
          <p:nvPr>
            <p:ph type="title"/>
          </p:nvPr>
        </p:nvSpPr>
        <p:spPr>
          <a:xfrm>
            <a:off x="1251678" y="232342"/>
            <a:ext cx="10178322" cy="1492132"/>
          </a:xfrm>
        </p:spPr>
        <p:txBody>
          <a:bodyPr>
            <a:normAutofit/>
          </a:bodyPr>
          <a:lstStyle/>
          <a:p>
            <a:pPr algn="ctr"/>
            <a:r>
              <a:rPr lang="en-IN" u="sng"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8CDF94A-4791-4096-B94B-B74048BB3D31}"/>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Introduction</a:t>
            </a:r>
          </a:p>
          <a:p>
            <a:r>
              <a:rPr lang="en-IN" dirty="0" err="1">
                <a:solidFill>
                  <a:schemeClr val="tx1"/>
                </a:solidFill>
                <a:latin typeface="Times New Roman" panose="02020603050405020304" pitchFamily="18" charset="0"/>
                <a:cs typeface="Times New Roman" panose="02020603050405020304" pitchFamily="18" charset="0"/>
              </a:rPr>
              <a:t>Equipments</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Circuit diagram</a:t>
            </a:r>
          </a:p>
          <a:p>
            <a:r>
              <a:rPr lang="en-IN" dirty="0">
                <a:solidFill>
                  <a:schemeClr val="tx1"/>
                </a:solidFill>
                <a:latin typeface="Times New Roman" panose="02020603050405020304" pitchFamily="18" charset="0"/>
                <a:cs typeface="Times New Roman" panose="02020603050405020304" pitchFamily="18" charset="0"/>
              </a:rPr>
              <a:t>Advantages</a:t>
            </a:r>
          </a:p>
          <a:p>
            <a:r>
              <a:rPr lang="en-IN" dirty="0">
                <a:solidFill>
                  <a:schemeClr val="tx1"/>
                </a:solidFill>
                <a:latin typeface="Times New Roman" panose="02020603050405020304" pitchFamily="18" charset="0"/>
                <a:cs typeface="Times New Roman" panose="02020603050405020304" pitchFamily="18" charset="0"/>
              </a:rPr>
              <a:t>Conclusion</a:t>
            </a:r>
          </a:p>
          <a:p>
            <a:r>
              <a:rPr lang="en-US" dirty="0">
                <a:solidFill>
                  <a:schemeClr val="tx1"/>
                </a:solidFill>
                <a:latin typeface="Times New Roman" panose="02020603050405020304" pitchFamily="18" charset="0"/>
                <a:cs typeface="Times New Roman" panose="02020603050405020304" pitchFamily="18" charset="0"/>
              </a:rPr>
              <a:t>Future work</a:t>
            </a:r>
          </a:p>
          <a:p>
            <a:r>
              <a:rPr lang="en-US" dirty="0">
                <a:solidFill>
                  <a:schemeClr val="tx1"/>
                </a:solidFill>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5894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1753-9663-4799-80FB-B58521F0C740}"/>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FA141-437B-4B4D-8619-954CADE14211}"/>
              </a:ext>
            </a:extLst>
          </p:cNvPr>
          <p:cNvSpPr>
            <a:spLocks noGrp="1"/>
          </p:cNvSpPr>
          <p:nvPr>
            <p:ph idx="1"/>
          </p:nvPr>
        </p:nvSpPr>
        <p:spPr>
          <a:xfrm>
            <a:off x="1225118" y="1873189"/>
            <a:ext cx="10277905" cy="3918012"/>
          </a:xfrm>
        </p:spPr>
        <p:txBody>
          <a:bodyPr/>
          <a:lstStyle/>
          <a:p>
            <a:r>
              <a:rPr lang="en-US" dirty="0">
                <a:solidFill>
                  <a:schemeClr val="tx1"/>
                </a:solidFill>
                <a:latin typeface="Times New Roman" panose="02020603050405020304" pitchFamily="18" charset="0"/>
                <a:cs typeface="Times New Roman" panose="02020603050405020304" pitchFamily="18" charset="0"/>
              </a:rPr>
              <a:t>Google assistant is AI (Artificial Intelligence) based voice command service. Using voice, we can interact with google assistant and it can search on the internet, schedule events, set alarms, control appliances, etc.</a:t>
            </a:r>
          </a:p>
          <a:p>
            <a:r>
              <a:rPr lang="en-US" dirty="0">
                <a:solidFill>
                  <a:schemeClr val="tx1"/>
                </a:solidFill>
                <a:latin typeface="Times New Roman" panose="02020603050405020304" pitchFamily="18" charset="0"/>
                <a:cs typeface="Times New Roman" panose="02020603050405020304" pitchFamily="18" charset="0"/>
              </a:rPr>
              <a:t>We can control smart home devices including lights, switches, fans and thermostats using our Google Assistant.</a:t>
            </a:r>
          </a:p>
          <a:p>
            <a:r>
              <a:rPr lang="en-IN" dirty="0">
                <a:solidFill>
                  <a:schemeClr val="tx1"/>
                </a:solidFill>
                <a:latin typeface="Times New Roman" panose="02020603050405020304" pitchFamily="18" charset="0"/>
                <a:cs typeface="Times New Roman" panose="02020603050405020304" pitchFamily="18" charset="0"/>
              </a:rPr>
              <a:t>In this system, </a:t>
            </a:r>
            <a:r>
              <a:rPr lang="en-IN" dirty="0" err="1">
                <a:solidFill>
                  <a:schemeClr val="tx1"/>
                </a:solidFill>
                <a:latin typeface="Times New Roman" panose="02020603050405020304" pitchFamily="18" charset="0"/>
                <a:cs typeface="Times New Roman" panose="02020603050405020304" pitchFamily="18" charset="0"/>
              </a:rPr>
              <a:t>Nodemcu</a:t>
            </a:r>
            <a:r>
              <a:rPr lang="en-IN" dirty="0">
                <a:solidFill>
                  <a:schemeClr val="tx1"/>
                </a:solidFill>
                <a:latin typeface="Times New Roman" panose="02020603050405020304" pitchFamily="18" charset="0"/>
                <a:cs typeface="Times New Roman" panose="02020603050405020304" pitchFamily="18" charset="0"/>
              </a:rPr>
              <a:t> ESP8266i is put in with a </a:t>
            </a:r>
            <a:r>
              <a:rPr lang="en-IN" dirty="0" err="1">
                <a:solidFill>
                  <a:schemeClr val="tx1"/>
                </a:solidFill>
                <a:latin typeface="Times New Roman" panose="02020603050405020304" pitchFamily="18" charset="0"/>
                <a:cs typeface="Times New Roman" panose="02020603050405020304" pitchFamily="18" charset="0"/>
              </a:rPr>
              <a:t>Blynk</a:t>
            </a:r>
            <a:r>
              <a:rPr lang="en-IN" dirty="0">
                <a:solidFill>
                  <a:schemeClr val="tx1"/>
                </a:solidFill>
                <a:latin typeface="Times New Roman" panose="02020603050405020304" pitchFamily="18" charset="0"/>
                <a:cs typeface="Times New Roman" panose="02020603050405020304" pitchFamily="18" charset="0"/>
              </a:rPr>
              <a:t> application account with the IFTTT web site then adding to Google Assistant for voice commands. Voice command controls the house appliances.</a:t>
            </a:r>
          </a:p>
          <a:p>
            <a:endParaRPr lang="en-US" dirty="0"/>
          </a:p>
          <a:p>
            <a:endParaRPr lang="en-IN" dirty="0"/>
          </a:p>
        </p:txBody>
      </p:sp>
    </p:spTree>
    <p:extLst>
      <p:ext uri="{BB962C8B-B14F-4D97-AF65-F5344CB8AC3E}">
        <p14:creationId xmlns:p14="http://schemas.microsoft.com/office/powerpoint/2010/main" val="735345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343B-0E8D-40A0-B605-991A6ADBA9FB}"/>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EQUIOPMENTS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0660EE-DB3F-4FE7-811B-DE771B4E0E43}"/>
              </a:ext>
            </a:extLst>
          </p:cNvPr>
          <p:cNvSpPr>
            <a:spLocks noGrp="1"/>
          </p:cNvSpPr>
          <p:nvPr>
            <p:ph idx="1"/>
          </p:nvPr>
        </p:nvSpPr>
        <p:spPr>
          <a:xfrm>
            <a:off x="1411287" y="1388741"/>
            <a:ext cx="10018713" cy="4831083"/>
          </a:xfrm>
        </p:spPr>
        <p:txBody>
          <a:bodyPr>
            <a:normAutofit fontScale="25000" lnSpcReduction="20000"/>
          </a:bodyPr>
          <a:lstStyle/>
          <a:p>
            <a:r>
              <a:rPr lang="en-IN" sz="9600" b="1" dirty="0">
                <a:solidFill>
                  <a:schemeClr val="tx1"/>
                </a:solidFill>
                <a:latin typeface="Times New Roman" panose="02020603050405020304" pitchFamily="18" charset="0"/>
                <a:cs typeface="Times New Roman" panose="02020603050405020304" pitchFamily="18" charset="0"/>
              </a:rPr>
              <a:t>Hardware Used:</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NodeMCU – 32-bit ESP8266 development board with Wi-Fi module</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Relay module</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Three 100 W Bulb</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Arduino UNO circuit</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Breadboard</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Lights</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Jumper wires</a:t>
            </a:r>
          </a:p>
          <a:p>
            <a:r>
              <a:rPr lang="en-IN" sz="9600" b="1" dirty="0">
                <a:solidFill>
                  <a:schemeClr val="tx1"/>
                </a:solidFill>
                <a:latin typeface="Times New Roman" panose="02020603050405020304" pitchFamily="18" charset="0"/>
                <a:cs typeface="Times New Roman" panose="02020603050405020304" pitchFamily="18" charset="0"/>
              </a:rPr>
              <a:t>To build home automation application, I used three different platforms:</a:t>
            </a:r>
          </a:p>
          <a:p>
            <a:pPr marL="0" indent="0">
              <a:buNone/>
            </a:pPr>
            <a:r>
              <a:rPr lang="en-IN" sz="6400" dirty="0">
                <a:solidFill>
                  <a:schemeClr val="tx1"/>
                </a:solidFill>
                <a:latin typeface="Times New Roman" panose="02020603050405020304" pitchFamily="18" charset="0"/>
                <a:cs typeface="Times New Roman" panose="02020603050405020304" pitchFamily="18" charset="0"/>
              </a:rPr>
              <a:t>              </a:t>
            </a:r>
            <a:r>
              <a:rPr lang="en-IN" sz="7200" dirty="0">
                <a:solidFill>
                  <a:schemeClr val="tx1"/>
                </a:solidFill>
                <a:latin typeface="Times New Roman" panose="02020603050405020304" pitchFamily="18" charset="0"/>
                <a:cs typeface="Times New Roman" panose="02020603050405020304" pitchFamily="18" charset="0"/>
              </a:rPr>
              <a:t>Google Assistant</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Arduino IDE</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IFTTT</a:t>
            </a:r>
          </a:p>
          <a:p>
            <a:pPr marL="0" indent="0">
              <a:buNone/>
            </a:pPr>
            <a:r>
              <a:rPr lang="en-IN" sz="7200" dirty="0">
                <a:solidFill>
                  <a:schemeClr val="tx1"/>
                </a:solidFill>
                <a:latin typeface="Times New Roman" panose="02020603050405020304" pitchFamily="18" charset="0"/>
                <a:cs typeface="Times New Roman" panose="02020603050405020304" pitchFamily="18" charset="0"/>
              </a:rPr>
              <a:t>             </a:t>
            </a:r>
            <a:r>
              <a:rPr lang="en-IN" sz="7200" dirty="0" err="1">
                <a:solidFill>
                  <a:schemeClr val="tx1"/>
                </a:solidFill>
                <a:latin typeface="Times New Roman" panose="02020603050405020304" pitchFamily="18" charset="0"/>
                <a:cs typeface="Times New Roman" panose="02020603050405020304" pitchFamily="18" charset="0"/>
              </a:rPr>
              <a:t>Blynk</a:t>
            </a:r>
            <a:endParaRPr lang="en-IN" sz="7200"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r>
              <a:rPr lang="en-US" dirty="0"/>
              <a:t> </a:t>
            </a:r>
          </a:p>
          <a:p>
            <a:endParaRPr lang="en-IN" dirty="0"/>
          </a:p>
        </p:txBody>
      </p:sp>
    </p:spTree>
    <p:extLst>
      <p:ext uri="{BB962C8B-B14F-4D97-AF65-F5344CB8AC3E}">
        <p14:creationId xmlns:p14="http://schemas.microsoft.com/office/powerpoint/2010/main" val="270788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F84-6B82-4354-948D-66AE11CD387F}"/>
              </a:ext>
            </a:extLst>
          </p:cNvPr>
          <p:cNvSpPr>
            <a:spLocks noGrp="1"/>
          </p:cNvSpPr>
          <p:nvPr>
            <p:ph type="title"/>
          </p:nvPr>
        </p:nvSpPr>
        <p:spPr>
          <a:xfrm>
            <a:off x="1386656" y="383959"/>
            <a:ext cx="10018713" cy="1752599"/>
          </a:xfrm>
        </p:spPr>
        <p:txBody>
          <a:bodyPr/>
          <a:lstStyle/>
          <a:p>
            <a:br>
              <a:rPr lang="en-US" dirty="0"/>
            </a:br>
            <a:endParaRPr lang="en-IN" dirty="0"/>
          </a:p>
        </p:txBody>
      </p:sp>
      <p:pic>
        <p:nvPicPr>
          <p:cNvPr id="10" name="Picture 2" descr="Image result for circuit diagram of home automation using google assistant">
            <a:extLst>
              <a:ext uri="{FF2B5EF4-FFF2-40B4-BE49-F238E27FC236}">
                <a16:creationId xmlns:a16="http://schemas.microsoft.com/office/drawing/2014/main" id="{BB2BF63A-74EB-47EA-A13F-BA2CB2C4F2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5950" y="1884757"/>
            <a:ext cx="8060924" cy="43384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41C1DB-7DE3-4879-82F7-8FD92875EC46}"/>
              </a:ext>
            </a:extLst>
          </p:cNvPr>
          <p:cNvSpPr txBox="1"/>
          <p:nvPr/>
        </p:nvSpPr>
        <p:spPr>
          <a:xfrm>
            <a:off x="2681056" y="383959"/>
            <a:ext cx="5930284"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CIRCUIT DIAGRAM</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383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D956-6874-4BB4-83E6-5D9297F17848}"/>
              </a:ext>
            </a:extLst>
          </p:cNvPr>
          <p:cNvSpPr>
            <a:spLocks noGrp="1"/>
          </p:cNvSpPr>
          <p:nvPr>
            <p:ph type="title"/>
          </p:nvPr>
        </p:nvSpPr>
        <p:spPr>
          <a:xfrm>
            <a:off x="1669002" y="685800"/>
            <a:ext cx="9834022" cy="894425"/>
          </a:xfrm>
        </p:spPr>
        <p:txBody>
          <a:bodyPr>
            <a:normAutofit fontScale="90000"/>
          </a:bodyPr>
          <a:lstStyle/>
          <a:p>
            <a:r>
              <a:rPr lang="en-US" sz="5400" dirty="0">
                <a:latin typeface="Times New Roman" panose="02020603050405020304" pitchFamily="18" charset="0"/>
                <a:cs typeface="Times New Roman" panose="02020603050405020304" pitchFamily="18" charset="0"/>
              </a:rPr>
              <a:t>CIRCUIT DIAGRAM</a:t>
            </a:r>
            <a:br>
              <a:rPr lang="en-IN" sz="540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E4A468C-3D33-4974-9816-9058248E3F1E}"/>
              </a:ext>
            </a:extLst>
          </p:cNvPr>
          <p:cNvSpPr>
            <a:spLocks noGrp="1"/>
          </p:cNvSpPr>
          <p:nvPr>
            <p:ph type="body" idx="1"/>
          </p:nvPr>
        </p:nvSpPr>
        <p:spPr>
          <a:xfrm>
            <a:off x="2306517" y="2963113"/>
            <a:ext cx="4800600" cy="632529"/>
          </a:xfrm>
        </p:spPr>
        <p:txBody>
          <a:bodyPr/>
          <a:lstStyle/>
          <a:p>
            <a:endParaRPr lang="en-IN" dirty="0"/>
          </a:p>
        </p:txBody>
      </p:sp>
      <p:pic>
        <p:nvPicPr>
          <p:cNvPr id="5122" name="Picture 2" descr="Image result for circuit diagram of home automation using google assistant wifi module">
            <a:extLst>
              <a:ext uri="{FF2B5EF4-FFF2-40B4-BE49-F238E27FC236}">
                <a16:creationId xmlns:a16="http://schemas.microsoft.com/office/drawing/2014/main" id="{435856E2-1FEE-4DE5-809C-EFE03A6781C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572328" y="2351102"/>
            <a:ext cx="5334938" cy="3536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FD1D4D6-85C6-4EBE-81C7-79288F435551}"/>
              </a:ext>
            </a:extLst>
          </p:cNvPr>
          <p:cNvSpPr>
            <a:spLocks noGrp="1"/>
          </p:cNvSpPr>
          <p:nvPr>
            <p:ph type="body" sz="quarter" idx="3"/>
          </p:nvPr>
        </p:nvSpPr>
        <p:spPr>
          <a:xfrm>
            <a:off x="8371938" y="3161930"/>
            <a:ext cx="1801874" cy="534140"/>
          </a:xfrm>
        </p:spPr>
        <p:txBody>
          <a:bodyPr/>
          <a:lstStyle/>
          <a:p>
            <a:endParaRPr lang="en-IN" dirty="0"/>
          </a:p>
        </p:txBody>
      </p:sp>
      <p:pic>
        <p:nvPicPr>
          <p:cNvPr id="8" name="Picture 2">
            <a:extLst>
              <a:ext uri="{FF2B5EF4-FFF2-40B4-BE49-F238E27FC236}">
                <a16:creationId xmlns:a16="http://schemas.microsoft.com/office/drawing/2014/main" id="{1A71AC03-90E6-4D9D-9B7D-A0BE2CA4874E}"/>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7107117" y="2317071"/>
            <a:ext cx="4683774" cy="3604334"/>
          </a:xfrm>
        </p:spPr>
      </p:pic>
    </p:spTree>
    <p:extLst>
      <p:ext uri="{BB962C8B-B14F-4D97-AF65-F5344CB8AC3E}">
        <p14:creationId xmlns:p14="http://schemas.microsoft.com/office/powerpoint/2010/main" val="2825407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5"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A13C-74AC-4082-8B3E-30D72E0C6F91}"/>
              </a:ext>
            </a:extLst>
          </p:cNvPr>
          <p:cNvSpPr>
            <a:spLocks noGrp="1"/>
          </p:cNvSpPr>
          <p:nvPr>
            <p:ph type="title"/>
          </p:nvPr>
        </p:nvSpPr>
        <p:spPr>
          <a:xfrm>
            <a:off x="1296140" y="591107"/>
            <a:ext cx="10018713" cy="1752599"/>
          </a:xfrm>
        </p:spPr>
        <p:txBody>
          <a:bodyPr/>
          <a:lstStyle/>
          <a:p>
            <a:pPr algn="l"/>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BD6DB5-D663-4838-97E2-E687688BB70D}"/>
              </a:ext>
            </a:extLst>
          </p:cNvPr>
          <p:cNvSpPr>
            <a:spLocks noGrp="1"/>
          </p:cNvSpPr>
          <p:nvPr>
            <p:ph idx="1"/>
          </p:nvPr>
        </p:nvSpPr>
        <p:spPr>
          <a:xfrm>
            <a:off x="1296140" y="2104009"/>
            <a:ext cx="10100351" cy="3793724"/>
          </a:xfrm>
        </p:spPr>
        <p:txBody>
          <a:bodyPr>
            <a:normAutofit fontScale="92500"/>
          </a:bodyPr>
          <a:lstStyle/>
          <a:p>
            <a:r>
              <a:rPr lang="en-US" sz="2600" dirty="0">
                <a:solidFill>
                  <a:schemeClr val="tx1"/>
                </a:solidFill>
                <a:latin typeface="Times New Roman" panose="02020603050405020304" pitchFamily="18" charset="0"/>
                <a:cs typeface="Times New Roman" panose="02020603050405020304" pitchFamily="18" charset="0"/>
              </a:rPr>
              <a:t>The goal of this project was to develop a home automation system that gives the user complete control over all voice controllable aspects of his or her home.</a:t>
            </a:r>
          </a:p>
          <a:p>
            <a:r>
              <a:rPr lang="en-US" sz="2600" dirty="0">
                <a:solidFill>
                  <a:schemeClr val="tx1"/>
                </a:solidFill>
                <a:latin typeface="Times New Roman" panose="02020603050405020304" pitchFamily="18" charset="0"/>
                <a:cs typeface="Times New Roman" panose="02020603050405020304" pitchFamily="18" charset="0"/>
              </a:rPr>
              <a:t>We can Control your home from mobile devices, including your laptop, tablet, or smartphone.</a:t>
            </a:r>
          </a:p>
          <a:p>
            <a:r>
              <a:rPr lang="en-US" sz="2600" dirty="0">
                <a:solidFill>
                  <a:schemeClr val="tx1"/>
                </a:solidFill>
                <a:latin typeface="Times New Roman" panose="02020603050405020304" pitchFamily="18" charset="0"/>
                <a:cs typeface="Times New Roman" panose="02020603050405020304" pitchFamily="18" charset="0"/>
              </a:rPr>
              <a:t>Program devices to turn on automatically at certain times, or access their settings remotely from anywhere with an Internet connection. When you don’t have to remember to lock the door behind you or switch off the lights, you can turn your attention to more important things.</a:t>
            </a: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46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3" name="click.wav"/>
          </p:stSnd>
        </p:sndAc>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439</TotalTime>
  <Words>845</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Impact</vt:lpstr>
      <vt:lpstr>Times New Roman</vt:lpstr>
      <vt:lpstr>Badge</vt:lpstr>
      <vt:lpstr>HOME AUTOMATION USING GOOGLE ASSISTANT</vt:lpstr>
      <vt:lpstr>WHAT IS HOME AUTOMATION?</vt:lpstr>
      <vt:lpstr>WHY HOME AUTOMATION?</vt:lpstr>
      <vt:lpstr>outline</vt:lpstr>
      <vt:lpstr>INTRODUCTION</vt:lpstr>
      <vt:lpstr>EQUIOPMENTS</vt:lpstr>
      <vt:lpstr> </vt:lpstr>
      <vt:lpstr>CIRCUIT DIAGRAM </vt:lpstr>
      <vt:lpstr>ADVANTAGES</vt:lpstr>
      <vt:lpstr>Application</vt:lpstr>
      <vt:lpstr>CONCLUSIONS</vt:lpstr>
      <vt:lpstr>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GOOGLE ASSISTANT</dc:title>
  <dc:creator>Jay Patel</dc:creator>
  <cp:lastModifiedBy>Jay Patel</cp:lastModifiedBy>
  <cp:revision>37</cp:revision>
  <dcterms:created xsi:type="dcterms:W3CDTF">2019-12-19T13:53:04Z</dcterms:created>
  <dcterms:modified xsi:type="dcterms:W3CDTF">2020-03-06T06:51:11Z</dcterms:modified>
</cp:coreProperties>
</file>