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9" r:id="rId4"/>
    <p:sldId id="270" r:id="rId5"/>
    <p:sldId id="272" r:id="rId6"/>
    <p:sldId id="27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8"/>
  </p:normalViewPr>
  <p:slideViewPr>
    <p:cSldViewPr snapToGrid="0" snapToObjects="1">
      <p:cViewPr varScale="1">
        <p:scale>
          <a:sx n="88" d="100"/>
          <a:sy n="8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42C-3982-9A48-9F10-7DC687FDB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75A4F-35FF-2943-95E6-C91AD8944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CA5EB0-F198-3142-9F92-2F6EC83315B8}"/>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D89AF659-F02F-9E4F-A583-4815B6126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3CCD9-B510-C642-AD15-F2EEE5045526}"/>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76937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6052-736A-FB47-972F-B6DF7DA0B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ED9BD-EEDD-5848-8633-C4D77A4EA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9AAF-02A8-7F49-BDE7-5B6D934DD856}"/>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429298DC-AF30-4345-B5DD-85CA06705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D72BA-EC1A-D249-91CB-7CE73973DE91}"/>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90835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0C571-F760-3C4D-B3DB-F92CF0B66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23128-CCBA-F845-A327-BD51B25B1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2DCCD-DC2B-824A-8A17-6B2E132EF89A}"/>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AB8C02E2-6A14-034C-849A-0F836CB72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60739-B494-B24A-843F-813E5CCEF88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7367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41B-D3A1-1B44-99A4-B20955BC3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766B6-0BD3-1145-A3C4-B636D4A39A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34FC9-12E0-EE4F-B28E-FDD815265711}"/>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2D856D54-DB90-AB4C-B307-E95DB88C5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7CFCD-E200-C14F-A930-B0E94F30606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8342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D4E3-EDFF-314D-A2C7-C2158067B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01A28F-C90B-1A4D-B32A-6EB1084D1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2EACD-A270-C845-A29E-4443A6E64712}"/>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F9E55C5B-2275-1547-8AF3-A163A13EB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AE5B-F2A4-B147-BF3F-741536E89969}"/>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63648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AC2C-94CB-874D-88A7-3F705E75E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C5DD0-4DD6-0E46-A6F2-445A24DF1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FF2C5-0DBE-404E-A4DE-E3F907840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1E22F2-3701-3A40-A68A-91CF09ECA159}"/>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6" name="Footer Placeholder 5">
            <a:extLst>
              <a:ext uri="{FF2B5EF4-FFF2-40B4-BE49-F238E27FC236}">
                <a16:creationId xmlns:a16="http://schemas.microsoft.com/office/drawing/2014/main" id="{E7930388-4A8C-724D-AFDE-0BA749ECF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766AA-DFCC-0740-8157-C76AD56E6636}"/>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215578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61F0-9254-D242-B271-A2C20DD3D0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773C5-EFE6-EF4A-BF5F-3F6FE06F8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601F06-2DC7-2E4B-98DA-A79F649C9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D222-46E5-2348-A8FC-C5E3B5039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714640-F01B-5242-A616-C4736323E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2FCBE-5E6D-954F-AE8C-A82F107C680A}"/>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8" name="Footer Placeholder 7">
            <a:extLst>
              <a:ext uri="{FF2B5EF4-FFF2-40B4-BE49-F238E27FC236}">
                <a16:creationId xmlns:a16="http://schemas.microsoft.com/office/drawing/2014/main" id="{57DDAE69-465E-F54B-BA25-55DF02F0F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F6E853-AD40-9043-B538-F368DE9D97EC}"/>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172380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DCDB-E383-DE44-ADA1-1EDB0B9CA9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7A063-9C51-D144-9C5A-17E549C2F801}"/>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4" name="Footer Placeholder 3">
            <a:extLst>
              <a:ext uri="{FF2B5EF4-FFF2-40B4-BE49-F238E27FC236}">
                <a16:creationId xmlns:a16="http://schemas.microsoft.com/office/drawing/2014/main" id="{5870F422-BDBB-BA45-AA48-A099D10A8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04E60C-4660-854C-9492-57A5BEF2D027}"/>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91079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F931F-BC13-B64B-A129-2204E82CF2AE}"/>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3" name="Footer Placeholder 2">
            <a:extLst>
              <a:ext uri="{FF2B5EF4-FFF2-40B4-BE49-F238E27FC236}">
                <a16:creationId xmlns:a16="http://schemas.microsoft.com/office/drawing/2014/main" id="{2EA88A71-F076-E745-ADD0-8BBA9F33DD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344719-CC11-6948-BCEC-8EE824D4D695}"/>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40654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BF7F-AEEC-FE46-B73F-AF1E64FAC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1984F-C681-8445-BEA7-58E6D01DF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BE6F-E946-7B48-8E99-8F624C7E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5B7D6-1575-E84F-9575-AB4D65357A16}"/>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6" name="Footer Placeholder 5">
            <a:extLst>
              <a:ext uri="{FF2B5EF4-FFF2-40B4-BE49-F238E27FC236}">
                <a16:creationId xmlns:a16="http://schemas.microsoft.com/office/drawing/2014/main" id="{9EFAF589-5969-624B-A169-29FAA3520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B145E-87BD-9448-8ED7-3685A21957F7}"/>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27873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C562-87D4-114A-B11F-2FD641647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2BCF6E-1770-B74F-BC04-04549B1F5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C6E42-27AD-5049-816D-CC50F5ABA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110B7-39F6-1946-B63A-8EEFD332B2C4}"/>
              </a:ext>
            </a:extLst>
          </p:cNvPr>
          <p:cNvSpPr>
            <a:spLocks noGrp="1"/>
          </p:cNvSpPr>
          <p:nvPr>
            <p:ph type="dt" sz="half" idx="10"/>
          </p:nvPr>
        </p:nvSpPr>
        <p:spPr/>
        <p:txBody>
          <a:bodyPr/>
          <a:lstStyle/>
          <a:p>
            <a:fld id="{F99FB73D-D5EF-8E42-AE5F-5BC555ED1206}" type="datetimeFigureOut">
              <a:rPr lang="en-US" smtClean="0"/>
              <a:t>9/25/19</a:t>
            </a:fld>
            <a:endParaRPr lang="en-US"/>
          </a:p>
        </p:txBody>
      </p:sp>
      <p:sp>
        <p:nvSpPr>
          <p:cNvPr id="6" name="Footer Placeholder 5">
            <a:extLst>
              <a:ext uri="{FF2B5EF4-FFF2-40B4-BE49-F238E27FC236}">
                <a16:creationId xmlns:a16="http://schemas.microsoft.com/office/drawing/2014/main" id="{ABE37BAF-A3A8-4F47-B87B-2ABB2E054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9C9DF-F914-2F40-B5EF-ADDA890980C0}"/>
              </a:ext>
            </a:extLst>
          </p:cNvPr>
          <p:cNvSpPr>
            <a:spLocks noGrp="1"/>
          </p:cNvSpPr>
          <p:nvPr>
            <p:ph type="sldNum" sz="quarter" idx="12"/>
          </p:nvPr>
        </p:nvSpPr>
        <p:spPr/>
        <p:txBody>
          <a:bodyPr/>
          <a:lstStyle/>
          <a:p>
            <a:fld id="{C4589451-9B8E-6741-BBD5-AB7A465FF922}" type="slidenum">
              <a:rPr lang="en-US" smtClean="0"/>
              <a:t>‹#›</a:t>
            </a:fld>
            <a:endParaRPr lang="en-US"/>
          </a:p>
        </p:txBody>
      </p:sp>
    </p:spTree>
    <p:extLst>
      <p:ext uri="{BB962C8B-B14F-4D97-AF65-F5344CB8AC3E}">
        <p14:creationId xmlns:p14="http://schemas.microsoft.com/office/powerpoint/2010/main" val="381366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F3439-ACCB-3C46-BD1F-97A1777B5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B15DC5-24D8-2A4E-96EA-C0DA5824B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30601-0664-8A4B-B59B-60B4CB5DF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FB73D-D5EF-8E42-AE5F-5BC555ED1206}" type="datetimeFigureOut">
              <a:rPr lang="en-US" smtClean="0"/>
              <a:t>9/25/19</a:t>
            </a:fld>
            <a:endParaRPr lang="en-US"/>
          </a:p>
        </p:txBody>
      </p:sp>
      <p:sp>
        <p:nvSpPr>
          <p:cNvPr id="5" name="Footer Placeholder 4">
            <a:extLst>
              <a:ext uri="{FF2B5EF4-FFF2-40B4-BE49-F238E27FC236}">
                <a16:creationId xmlns:a16="http://schemas.microsoft.com/office/drawing/2014/main" id="{0558CFAE-ABBB-F44B-853F-C18CF8CEC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DC8A0-0993-C94B-8003-8F837C787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89451-9B8E-6741-BBD5-AB7A465FF922}" type="slidenum">
              <a:rPr lang="en-US" smtClean="0"/>
              <a:t>‹#›</a:t>
            </a:fld>
            <a:endParaRPr lang="en-US"/>
          </a:p>
        </p:txBody>
      </p:sp>
    </p:spTree>
    <p:extLst>
      <p:ext uri="{BB962C8B-B14F-4D97-AF65-F5344CB8AC3E}">
        <p14:creationId xmlns:p14="http://schemas.microsoft.com/office/powerpoint/2010/main" val="559966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netbeez.net/blog/how-to-use-the-linux-traffic-control/" TargetMode="External"/><Relationship Id="rId2" Type="http://schemas.openxmlformats.org/officeDocument/2006/relationships/hyperlink" Target="https://www.garron.me/en/linux/visudo-command-sudoers-file-sudo-default-editor.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379-8620-F242-9BCF-2386EA27763B}"/>
              </a:ext>
            </a:extLst>
          </p:cNvPr>
          <p:cNvSpPr>
            <a:spLocks noGrp="1"/>
          </p:cNvSpPr>
          <p:nvPr>
            <p:ph type="ctrTitle"/>
          </p:nvPr>
        </p:nvSpPr>
        <p:spPr>
          <a:xfrm>
            <a:off x="1538514" y="367621"/>
            <a:ext cx="9144000" cy="2387600"/>
          </a:xfrm>
        </p:spPr>
        <p:txBody>
          <a:bodyPr/>
          <a:lstStyle/>
          <a:p>
            <a:r>
              <a:rPr lang="en-US" dirty="0"/>
              <a:t>EE-542 Lab-3</a:t>
            </a:r>
          </a:p>
        </p:txBody>
      </p:sp>
      <p:sp>
        <p:nvSpPr>
          <p:cNvPr id="3" name="Subtitle 2">
            <a:extLst>
              <a:ext uri="{FF2B5EF4-FFF2-40B4-BE49-F238E27FC236}">
                <a16:creationId xmlns:a16="http://schemas.microsoft.com/office/drawing/2014/main" id="{449F5A18-3ED1-E94B-BADF-823DD43F20EC}"/>
              </a:ext>
            </a:extLst>
          </p:cNvPr>
          <p:cNvSpPr>
            <a:spLocks noGrp="1"/>
          </p:cNvSpPr>
          <p:nvPr>
            <p:ph type="subTitle" idx="1"/>
          </p:nvPr>
        </p:nvSpPr>
        <p:spPr/>
        <p:txBody>
          <a:bodyPr/>
          <a:lstStyle/>
          <a:p>
            <a:pPr algn="l"/>
            <a:r>
              <a:rPr lang="en-US" dirty="0"/>
              <a:t>Team:</a:t>
            </a:r>
          </a:p>
          <a:p>
            <a:pPr algn="l"/>
            <a:r>
              <a:rPr lang="en-US" dirty="0"/>
              <a:t>Darshan Patil (</a:t>
            </a:r>
            <a:r>
              <a:rPr lang="en-US" dirty="0" err="1"/>
              <a:t>patild@usc.edu</a:t>
            </a:r>
            <a:r>
              <a:rPr lang="en-US" dirty="0"/>
              <a:t>)</a:t>
            </a:r>
          </a:p>
          <a:p>
            <a:pPr algn="l"/>
            <a:r>
              <a:rPr lang="en-US" dirty="0"/>
              <a:t>Vishal Guruprasad (</a:t>
            </a:r>
            <a:r>
              <a:rPr lang="en-US" dirty="0" err="1"/>
              <a:t>vgurupra@usc.edu</a:t>
            </a:r>
            <a:r>
              <a:rPr lang="en-US" dirty="0"/>
              <a:t>)</a:t>
            </a:r>
          </a:p>
        </p:txBody>
      </p:sp>
    </p:spTree>
    <p:extLst>
      <p:ext uri="{BB962C8B-B14F-4D97-AF65-F5344CB8AC3E}">
        <p14:creationId xmlns:p14="http://schemas.microsoft.com/office/powerpoint/2010/main" val="287244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1A3BC-0539-D844-A4BC-7D5376706F75}"/>
              </a:ext>
            </a:extLst>
          </p:cNvPr>
          <p:cNvSpPr txBox="1"/>
          <p:nvPr/>
        </p:nvSpPr>
        <p:spPr>
          <a:xfrm>
            <a:off x="338203" y="137788"/>
            <a:ext cx="11348581" cy="6463308"/>
          </a:xfrm>
          <a:prstGeom prst="rect">
            <a:avLst/>
          </a:prstGeom>
          <a:noFill/>
        </p:spPr>
        <p:txBody>
          <a:bodyPr wrap="square" rtlCol="0">
            <a:spAutoFit/>
          </a:bodyPr>
          <a:lstStyle/>
          <a:p>
            <a:pPr algn="just"/>
            <a:r>
              <a:rPr lang="en-US" b="1" u="sng" dirty="0"/>
              <a:t>Given Task</a:t>
            </a:r>
          </a:p>
          <a:p>
            <a:pPr algn="just"/>
            <a:r>
              <a:rPr lang="en-US" dirty="0"/>
              <a:t>Develop a file transfer program that uses your custom protocol that performs better than any other program available.</a:t>
            </a:r>
          </a:p>
          <a:p>
            <a:pPr algn="just"/>
            <a:r>
              <a:rPr lang="en-US" dirty="0"/>
              <a:t>The link speed between the sender and receiver must be 1000Mbps and the test file size must be at least 1GBytes. You should test your system under various different conditions. However two settings that you must expose your system for the assignment are:</a:t>
            </a:r>
          </a:p>
          <a:p>
            <a:pPr marL="1657350" lvl="3" indent="-285750" algn="just">
              <a:buFont typeface="Arial" panose="020B0604020202020204" pitchFamily="34" charset="0"/>
              <a:buChar char="•"/>
            </a:pPr>
            <a:r>
              <a:rPr lang="en-US" dirty="0"/>
              <a:t>The Delay (RTT) of 10ms with the Loss rate of 1%</a:t>
            </a:r>
          </a:p>
          <a:p>
            <a:pPr marL="1657350" lvl="3" indent="-285750" algn="just">
              <a:buFont typeface="Arial" panose="020B0604020202020204" pitchFamily="34" charset="0"/>
              <a:buChar char="•"/>
            </a:pPr>
            <a:r>
              <a:rPr lang="en-US" dirty="0"/>
              <a:t>The Delay (RTT) of 200ms with the Loss rate of 20%</a:t>
            </a:r>
            <a:endParaRPr lang="en-US" b="1" u="sng" dirty="0"/>
          </a:p>
          <a:p>
            <a:pPr algn="just"/>
            <a:r>
              <a:rPr lang="en-US" dirty="0"/>
              <a:t>You also will need to prove the reliability of your system by running MD5 on both the original file and the received file</a:t>
            </a:r>
          </a:p>
          <a:p>
            <a:pPr algn="just"/>
            <a:endParaRPr lang="en-US" b="1" u="sng" dirty="0"/>
          </a:p>
          <a:p>
            <a:pPr algn="just"/>
            <a:r>
              <a:rPr lang="en-US" b="1" u="sng" dirty="0"/>
              <a:t>Steps</a:t>
            </a:r>
          </a:p>
          <a:p>
            <a:pPr algn="just"/>
            <a:r>
              <a:rPr lang="en-US" b="1" u="sng" dirty="0"/>
              <a:t>Client(Sender)</a:t>
            </a:r>
          </a:p>
          <a:p>
            <a:pPr marL="285750" indent="-285750" algn="just">
              <a:buFont typeface="Arial" panose="020B0604020202020204" pitchFamily="34" charset="0"/>
              <a:buChar char="•"/>
            </a:pPr>
            <a:r>
              <a:rPr lang="en-US" dirty="0"/>
              <a:t>Use ‘</a:t>
            </a:r>
            <a:r>
              <a:rPr lang="en-US" dirty="0" err="1"/>
              <a:t>netem</a:t>
            </a:r>
            <a:r>
              <a:rPr lang="en-US" dirty="0"/>
              <a:t>’ on one of the computer to artificially inject a delay and Packet Loss. For example, if your ethernet link is named ‘eth0’ , command: </a:t>
            </a:r>
            <a:r>
              <a:rPr lang="en-US" dirty="0" err="1"/>
              <a:t>sudo</a:t>
            </a:r>
            <a:r>
              <a:rPr lang="en-US" dirty="0"/>
              <a:t> </a:t>
            </a:r>
            <a:r>
              <a:rPr lang="en-US" dirty="0" err="1"/>
              <a:t>tc</a:t>
            </a:r>
            <a:r>
              <a:rPr lang="en-US" dirty="0"/>
              <a:t> </a:t>
            </a:r>
            <a:r>
              <a:rPr lang="en-US" dirty="0" err="1"/>
              <a:t>qdisc</a:t>
            </a:r>
            <a:r>
              <a:rPr lang="en-US" dirty="0"/>
              <a:t> add dev enp9s0 root </a:t>
            </a:r>
            <a:r>
              <a:rPr lang="en-US" dirty="0" err="1"/>
              <a:t>netem</a:t>
            </a:r>
            <a:r>
              <a:rPr lang="en-US" dirty="0"/>
              <a:t> delay 200ms loss 20%</a:t>
            </a:r>
          </a:p>
          <a:p>
            <a:pPr marL="285750" indent="-285750" algn="just">
              <a:buFont typeface="Arial" panose="020B0604020202020204" pitchFamily="34" charset="0"/>
              <a:buChar char="•"/>
            </a:pPr>
            <a:r>
              <a:rPr lang="en-US" dirty="0"/>
              <a:t>Create a UDP Socket to transfer packets</a:t>
            </a:r>
          </a:p>
          <a:p>
            <a:pPr marL="285750" indent="-285750" algn="just">
              <a:buFont typeface="Arial" panose="020B0604020202020204" pitchFamily="34" charset="0"/>
              <a:buChar char="•"/>
            </a:pPr>
            <a:r>
              <a:rPr lang="en-US" dirty="0"/>
              <a:t>Map the entire file in the virtual address space using the </a:t>
            </a:r>
            <a:r>
              <a:rPr lang="en-US" dirty="0" err="1"/>
              <a:t>mmap</a:t>
            </a:r>
            <a:r>
              <a:rPr lang="en-US" dirty="0"/>
              <a:t>() - determine the file size using </a:t>
            </a:r>
            <a:r>
              <a:rPr lang="en-US" dirty="0" err="1"/>
              <a:t>lseek</a:t>
            </a:r>
            <a:r>
              <a:rPr lang="en-US" dirty="0"/>
              <a:t> operation</a:t>
            </a:r>
          </a:p>
          <a:p>
            <a:pPr marL="285750" indent="-285750" algn="just">
              <a:buFont typeface="Arial" panose="020B0604020202020204" pitchFamily="34" charset="0"/>
              <a:buChar char="•"/>
            </a:pPr>
            <a:r>
              <a:rPr lang="en-US" dirty="0"/>
              <a:t>Create the MD5 Checksum of the file.</a:t>
            </a:r>
          </a:p>
          <a:p>
            <a:pPr marL="285750" indent="-285750" algn="just">
              <a:buFont typeface="Arial" panose="020B0604020202020204" pitchFamily="34" charset="0"/>
              <a:buChar char="•"/>
            </a:pPr>
            <a:r>
              <a:rPr lang="en-US" dirty="0"/>
              <a:t>Create a TCP Socket and Send File info such as </a:t>
            </a:r>
            <a:r>
              <a:rPr lang="en-US" dirty="0" err="1"/>
              <a:t>filesize</a:t>
            </a:r>
            <a:r>
              <a:rPr lang="en-US" dirty="0"/>
              <a:t> and MD5 </a:t>
            </a:r>
            <a:r>
              <a:rPr lang="en-US" dirty="0" err="1"/>
              <a:t>CheckSum</a:t>
            </a:r>
            <a:r>
              <a:rPr lang="en-US" dirty="0"/>
              <a:t> to the server(receiver)- as this carries info regarding the </a:t>
            </a:r>
            <a:r>
              <a:rPr lang="en-US" dirty="0" err="1"/>
              <a:t>filesize</a:t>
            </a:r>
            <a:r>
              <a:rPr lang="en-US" dirty="0"/>
              <a:t> which is very important and used in number of packets calculation</a:t>
            </a:r>
          </a:p>
          <a:p>
            <a:pPr marL="285750" indent="-285750" algn="just">
              <a:buFont typeface="Arial" panose="020B0604020202020204" pitchFamily="34" charset="0"/>
              <a:buChar char="•"/>
            </a:pPr>
            <a:r>
              <a:rPr lang="en-US" dirty="0"/>
              <a:t>In the main thread we would be sending the data by adding the data to the packet payload till </a:t>
            </a:r>
            <a:r>
              <a:rPr lang="en-US" dirty="0" err="1"/>
              <a:t>sequenceNumber</a:t>
            </a:r>
            <a:r>
              <a:rPr lang="en-US" dirty="0"/>
              <a:t> == num_packets-1 which means all the data is sent.</a:t>
            </a:r>
          </a:p>
          <a:p>
            <a:pPr marL="285750" indent="-285750" algn="just">
              <a:buFont typeface="Arial" panose="020B0604020202020204" pitchFamily="34" charset="0"/>
              <a:buChar char="•"/>
            </a:pPr>
            <a:r>
              <a:rPr lang="en-US" dirty="0"/>
              <a:t>Create a thread which keeps monitoring if all the packets are received by the receiver(using NACKS), if the receiver asks for a particular packet resend it(UDP)</a:t>
            </a:r>
          </a:p>
          <a:p>
            <a:pPr marL="285750" indent="-285750" algn="just">
              <a:buFont typeface="Arial" panose="020B0604020202020204" pitchFamily="34" charset="0"/>
              <a:buChar char="•"/>
            </a:pPr>
            <a:r>
              <a:rPr lang="en-US" dirty="0" err="1"/>
              <a:t>Unmap</a:t>
            </a:r>
            <a:r>
              <a:rPr lang="en-US" dirty="0"/>
              <a:t> the file from virtual address space and close the file pointer and Sockets.</a:t>
            </a:r>
          </a:p>
        </p:txBody>
      </p:sp>
    </p:spTree>
    <p:extLst>
      <p:ext uri="{BB962C8B-B14F-4D97-AF65-F5344CB8AC3E}">
        <p14:creationId xmlns:p14="http://schemas.microsoft.com/office/powerpoint/2010/main" val="82514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7319D4-6748-2243-A514-DE653879B3C9}"/>
              </a:ext>
            </a:extLst>
          </p:cNvPr>
          <p:cNvSpPr/>
          <p:nvPr/>
        </p:nvSpPr>
        <p:spPr>
          <a:xfrm>
            <a:off x="488515" y="382695"/>
            <a:ext cx="10872592" cy="4247317"/>
          </a:xfrm>
          <a:prstGeom prst="rect">
            <a:avLst/>
          </a:prstGeom>
        </p:spPr>
        <p:txBody>
          <a:bodyPr wrap="square">
            <a:spAutoFit/>
          </a:bodyPr>
          <a:lstStyle/>
          <a:p>
            <a:pPr algn="just"/>
            <a:r>
              <a:rPr lang="en-US" b="1" u="sng" dirty="0"/>
              <a:t>Server(</a:t>
            </a:r>
            <a:r>
              <a:rPr lang="en-US" b="1" u="sng" dirty="0" err="1"/>
              <a:t>Reciever</a:t>
            </a:r>
            <a:r>
              <a:rPr lang="en-US" b="1" u="sng" dirty="0"/>
              <a:t>)</a:t>
            </a:r>
          </a:p>
          <a:p>
            <a:pPr marL="285750" indent="-285750" algn="just">
              <a:buFont typeface="Arial" panose="020B0604020202020204" pitchFamily="34" charset="0"/>
              <a:buChar char="•"/>
            </a:pPr>
            <a:r>
              <a:rPr lang="en-US" dirty="0"/>
              <a:t>Use ‘</a:t>
            </a:r>
            <a:r>
              <a:rPr lang="en-US" dirty="0" err="1"/>
              <a:t>netem</a:t>
            </a:r>
            <a:r>
              <a:rPr lang="en-US" dirty="0"/>
              <a:t>’ on one of the computer to artificially inject a delay and Packet Loss. For example, if your ethernet link is named ‘eth0’ , command: </a:t>
            </a:r>
            <a:r>
              <a:rPr lang="en-US" dirty="0" err="1"/>
              <a:t>sudo</a:t>
            </a:r>
            <a:r>
              <a:rPr lang="en-US" dirty="0"/>
              <a:t> </a:t>
            </a:r>
            <a:r>
              <a:rPr lang="en-US" dirty="0" err="1"/>
              <a:t>tc</a:t>
            </a:r>
            <a:r>
              <a:rPr lang="en-US" dirty="0"/>
              <a:t> </a:t>
            </a:r>
            <a:r>
              <a:rPr lang="en-US" dirty="0" err="1"/>
              <a:t>qdisc</a:t>
            </a:r>
            <a:r>
              <a:rPr lang="en-US" dirty="0"/>
              <a:t> add dev enp9s0 root </a:t>
            </a:r>
            <a:r>
              <a:rPr lang="en-US" dirty="0" err="1"/>
              <a:t>netem</a:t>
            </a:r>
            <a:r>
              <a:rPr lang="en-US" dirty="0"/>
              <a:t> delay 200ms loss 20%</a:t>
            </a:r>
          </a:p>
          <a:p>
            <a:pPr marL="285750" indent="-285750" algn="just">
              <a:buFont typeface="Arial" panose="020B0604020202020204" pitchFamily="34" charset="0"/>
              <a:buChar char="•"/>
            </a:pPr>
            <a:r>
              <a:rPr lang="en-US" dirty="0"/>
              <a:t>Create a UDP Socket to Receive packets</a:t>
            </a:r>
          </a:p>
          <a:p>
            <a:pPr marL="285750" indent="-285750" algn="just">
              <a:buFont typeface="Arial" panose="020B0604020202020204" pitchFamily="34" charset="0"/>
              <a:buChar char="•"/>
            </a:pPr>
            <a:r>
              <a:rPr lang="en-US" dirty="0"/>
              <a:t>Bind the UDP socket to the port number</a:t>
            </a:r>
          </a:p>
          <a:p>
            <a:pPr marL="285750" indent="-285750" algn="just">
              <a:buFont typeface="Arial" panose="020B0604020202020204" pitchFamily="34" charset="0"/>
              <a:buChar char="•"/>
            </a:pPr>
            <a:r>
              <a:rPr lang="en-US" dirty="0"/>
              <a:t>Create a TCP Socket and </a:t>
            </a:r>
            <a:r>
              <a:rPr lang="en-US" dirty="0" err="1"/>
              <a:t>Recieve</a:t>
            </a:r>
            <a:r>
              <a:rPr lang="en-US" dirty="0"/>
              <a:t> the file information such as </a:t>
            </a:r>
            <a:r>
              <a:rPr lang="en-US" dirty="0" err="1"/>
              <a:t>filesize</a:t>
            </a:r>
            <a:r>
              <a:rPr lang="en-US" dirty="0"/>
              <a:t> and MD5 checksum by using the socket system calls{</a:t>
            </a:r>
            <a:r>
              <a:rPr lang="en-US" dirty="0" err="1"/>
              <a:t>bind,listen,accept,read</a:t>
            </a:r>
            <a:r>
              <a:rPr lang="en-US" dirty="0"/>
              <a:t>}</a:t>
            </a:r>
          </a:p>
          <a:p>
            <a:pPr marL="285750" indent="-285750" algn="just">
              <a:buFont typeface="Arial" panose="020B0604020202020204" pitchFamily="34" charset="0"/>
              <a:buChar char="•"/>
            </a:pPr>
            <a:r>
              <a:rPr lang="en-US" dirty="0"/>
              <a:t>Create a new file in w+ mode and determine the number of packets required to obtain the entire file</a:t>
            </a:r>
          </a:p>
          <a:p>
            <a:pPr marL="285750" indent="-285750" algn="just">
              <a:buFont typeface="Arial" panose="020B0604020202020204" pitchFamily="34" charset="0"/>
              <a:buChar char="•"/>
            </a:pPr>
            <a:r>
              <a:rPr lang="en-US" dirty="0"/>
              <a:t>In the main thread, call the </a:t>
            </a:r>
            <a:r>
              <a:rPr lang="en-US" dirty="0" err="1"/>
              <a:t>recieve</a:t>
            </a:r>
            <a:r>
              <a:rPr lang="en-US" dirty="0"/>
              <a:t> packet(), he will be </a:t>
            </a:r>
            <a:r>
              <a:rPr lang="en-US" dirty="0" err="1"/>
              <a:t>recieving</a:t>
            </a:r>
            <a:r>
              <a:rPr lang="en-US" dirty="0"/>
              <a:t> from the sender we continuously stay in the loop </a:t>
            </a:r>
            <a:r>
              <a:rPr lang="en-US" dirty="0" err="1"/>
              <a:t>untill</a:t>
            </a:r>
            <a:r>
              <a:rPr lang="en-US" dirty="0"/>
              <a:t> all the packets are </a:t>
            </a:r>
            <a:r>
              <a:rPr lang="en-US" dirty="0" err="1"/>
              <a:t>recieved</a:t>
            </a:r>
            <a:endParaRPr lang="en-US" dirty="0"/>
          </a:p>
          <a:p>
            <a:pPr marL="285750" indent="-285750" algn="just">
              <a:buFont typeface="Arial" panose="020B0604020202020204" pitchFamily="34" charset="0"/>
              <a:buChar char="•"/>
            </a:pPr>
            <a:r>
              <a:rPr lang="en-US" dirty="0"/>
              <a:t>Create another thread to handle packet loss, if an </a:t>
            </a:r>
            <a:r>
              <a:rPr lang="en-US" dirty="0" err="1"/>
              <a:t>ACK_Check</a:t>
            </a:r>
            <a:r>
              <a:rPr lang="en-US" dirty="0"/>
              <a:t> is initiated; it basically checks if all the packets are received, if not get the Sequence number of packets which are not received and ask the sender to resend.</a:t>
            </a:r>
          </a:p>
          <a:p>
            <a:pPr marL="285750" indent="-285750" algn="just">
              <a:buFont typeface="Arial" panose="020B0604020202020204" pitchFamily="34" charset="0"/>
              <a:buChar char="•"/>
            </a:pPr>
            <a:r>
              <a:rPr lang="en-US" dirty="0"/>
              <a:t>Close the File Pointer and Socket.</a:t>
            </a:r>
          </a:p>
          <a:p>
            <a:pPr marL="285750" indent="-285750" algn="just">
              <a:buFont typeface="Arial" panose="020B0604020202020204" pitchFamily="34" charset="0"/>
              <a:buChar char="•"/>
            </a:pPr>
            <a:r>
              <a:rPr lang="en-US" dirty="0"/>
              <a:t>Calculate the MD5 </a:t>
            </a:r>
            <a:r>
              <a:rPr lang="en-US" dirty="0" err="1"/>
              <a:t>CheckSum</a:t>
            </a:r>
            <a:r>
              <a:rPr lang="en-US" dirty="0"/>
              <a:t> of the Received file, and compare it with the SHA sent by the client through TCP and Validate the File Integrity.</a:t>
            </a:r>
          </a:p>
        </p:txBody>
      </p:sp>
    </p:spTree>
    <p:extLst>
      <p:ext uri="{BB962C8B-B14F-4D97-AF65-F5344CB8AC3E}">
        <p14:creationId xmlns:p14="http://schemas.microsoft.com/office/powerpoint/2010/main" val="43594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584ACE-844D-7B41-B06A-E3E67A4A8A4C}"/>
              </a:ext>
            </a:extLst>
          </p:cNvPr>
          <p:cNvGraphicFramePr>
            <a:graphicFrameLocks noGrp="1"/>
          </p:cNvGraphicFramePr>
          <p:nvPr>
            <p:extLst>
              <p:ext uri="{D42A27DB-BD31-4B8C-83A1-F6EECF244321}">
                <p14:modId xmlns:p14="http://schemas.microsoft.com/office/powerpoint/2010/main" val="2266637206"/>
              </p:ext>
            </p:extLst>
          </p:nvPr>
        </p:nvGraphicFramePr>
        <p:xfrm>
          <a:off x="488516" y="871209"/>
          <a:ext cx="8379714" cy="2292904"/>
        </p:xfrm>
        <a:graphic>
          <a:graphicData uri="http://schemas.openxmlformats.org/drawingml/2006/table">
            <a:tbl>
              <a:tblPr firstRow="1" bandRow="1">
                <a:tableStyleId>{5C22544A-7EE6-4342-B048-85BDC9FD1C3A}</a:tableStyleId>
              </a:tblPr>
              <a:tblGrid>
                <a:gridCol w="1351276">
                  <a:extLst>
                    <a:ext uri="{9D8B030D-6E8A-4147-A177-3AD203B41FA5}">
                      <a16:colId xmlns:a16="http://schemas.microsoft.com/office/drawing/2014/main" val="3683096826"/>
                    </a:ext>
                  </a:extLst>
                </a:gridCol>
                <a:gridCol w="1767053">
                  <a:extLst>
                    <a:ext uri="{9D8B030D-6E8A-4147-A177-3AD203B41FA5}">
                      <a16:colId xmlns:a16="http://schemas.microsoft.com/office/drawing/2014/main" val="1843853450"/>
                    </a:ext>
                  </a:extLst>
                </a:gridCol>
                <a:gridCol w="3087579">
                  <a:extLst>
                    <a:ext uri="{9D8B030D-6E8A-4147-A177-3AD203B41FA5}">
                      <a16:colId xmlns:a16="http://schemas.microsoft.com/office/drawing/2014/main" val="1493320431"/>
                    </a:ext>
                  </a:extLst>
                </a:gridCol>
                <a:gridCol w="2173806">
                  <a:extLst>
                    <a:ext uri="{9D8B030D-6E8A-4147-A177-3AD203B41FA5}">
                      <a16:colId xmlns:a16="http://schemas.microsoft.com/office/drawing/2014/main" val="3494481692"/>
                    </a:ext>
                  </a:extLst>
                </a:gridCol>
              </a:tblGrid>
              <a:tr h="844753">
                <a:tc>
                  <a:txBody>
                    <a:bodyPr/>
                    <a:lstStyle/>
                    <a:p>
                      <a:pPr algn="ctr"/>
                      <a:r>
                        <a:rPr lang="en-US" dirty="0"/>
                        <a:t>Delay (</a:t>
                      </a:r>
                      <a:r>
                        <a:rPr lang="en-US" dirty="0" err="1"/>
                        <a:t>ms</a:t>
                      </a:r>
                      <a:r>
                        <a:rPr lang="en-US" dirty="0"/>
                        <a:t>)</a:t>
                      </a:r>
                    </a:p>
                  </a:txBody>
                  <a:tcPr/>
                </a:tc>
                <a:tc>
                  <a:txBody>
                    <a:bodyPr/>
                    <a:lstStyle/>
                    <a:p>
                      <a:pPr algn="ctr"/>
                      <a:r>
                        <a:rPr lang="en-US" dirty="0"/>
                        <a:t>Packet Loss (%)</a:t>
                      </a:r>
                    </a:p>
                  </a:txBody>
                  <a:tcPr/>
                </a:tc>
                <a:tc>
                  <a:txBody>
                    <a:bodyPr/>
                    <a:lstStyle/>
                    <a:p>
                      <a:pPr algn="ctr"/>
                      <a:r>
                        <a:rPr lang="en-US" dirty="0"/>
                        <a:t>Bandwidth(</a:t>
                      </a:r>
                      <a:r>
                        <a:rPr lang="en-US" dirty="0" err="1"/>
                        <a:t>Mbits</a:t>
                      </a:r>
                      <a:r>
                        <a:rPr lang="en-US" dirty="0"/>
                        <a:t>/sec)</a:t>
                      </a:r>
                    </a:p>
                  </a:txBody>
                  <a:tcPr/>
                </a:tc>
                <a:tc>
                  <a:txBody>
                    <a:bodyPr/>
                    <a:lstStyle/>
                    <a:p>
                      <a:pPr algn="ctr"/>
                      <a:r>
                        <a:rPr lang="en-US" dirty="0"/>
                        <a:t>File Size (Mbytes)</a:t>
                      </a:r>
                    </a:p>
                  </a:txBody>
                  <a:tcPr/>
                </a:tc>
                <a:extLst>
                  <a:ext uri="{0D108BD9-81ED-4DB2-BD59-A6C34878D82A}">
                    <a16:rowId xmlns:a16="http://schemas.microsoft.com/office/drawing/2014/main" val="1684854809"/>
                  </a:ext>
                </a:extLst>
              </a:tr>
              <a:tr h="482717">
                <a:tc>
                  <a:txBody>
                    <a:bodyPr/>
                    <a:lstStyle/>
                    <a:p>
                      <a:pPr algn="ctr"/>
                      <a:r>
                        <a:rPr lang="en-US" dirty="0"/>
                        <a:t>0</a:t>
                      </a:r>
                    </a:p>
                  </a:txBody>
                  <a:tcPr/>
                </a:tc>
                <a:tc>
                  <a:txBody>
                    <a:bodyPr/>
                    <a:lstStyle/>
                    <a:p>
                      <a:pPr algn="ctr"/>
                      <a:r>
                        <a:rPr lang="en-US" dirty="0"/>
                        <a:t>0</a:t>
                      </a:r>
                    </a:p>
                  </a:txBody>
                  <a:tcPr/>
                </a:tc>
                <a:tc>
                  <a:txBody>
                    <a:bodyPr/>
                    <a:lstStyle/>
                    <a:p>
                      <a:pPr algn="ctr"/>
                      <a:r>
                        <a:rPr lang="en-US" dirty="0"/>
                        <a:t>51.379</a:t>
                      </a:r>
                    </a:p>
                  </a:txBody>
                  <a:tcPr/>
                </a:tc>
                <a:tc>
                  <a:txBody>
                    <a:bodyPr/>
                    <a:lstStyle/>
                    <a:p>
                      <a:pPr algn="ctr"/>
                      <a:r>
                        <a:rPr lang="en-US" dirty="0"/>
                        <a:t>1000</a:t>
                      </a:r>
                    </a:p>
                  </a:txBody>
                  <a:tcPr/>
                </a:tc>
                <a:extLst>
                  <a:ext uri="{0D108BD9-81ED-4DB2-BD59-A6C34878D82A}">
                    <a16:rowId xmlns:a16="http://schemas.microsoft.com/office/drawing/2014/main" val="2871571688"/>
                  </a:ext>
                </a:extLst>
              </a:tr>
              <a:tr h="482717">
                <a:tc>
                  <a:txBody>
                    <a:bodyPr/>
                    <a:lstStyle/>
                    <a:p>
                      <a:pPr algn="ctr"/>
                      <a:r>
                        <a:rPr lang="en-US" dirty="0"/>
                        <a:t>10</a:t>
                      </a:r>
                    </a:p>
                  </a:txBody>
                  <a:tcPr/>
                </a:tc>
                <a:tc>
                  <a:txBody>
                    <a:bodyPr/>
                    <a:lstStyle/>
                    <a:p>
                      <a:pPr algn="ctr"/>
                      <a:r>
                        <a:rPr lang="en-US" dirty="0"/>
                        <a:t>1</a:t>
                      </a:r>
                    </a:p>
                  </a:txBody>
                  <a:tcPr/>
                </a:tc>
                <a:tc>
                  <a:txBody>
                    <a:bodyPr/>
                    <a:lstStyle/>
                    <a:p>
                      <a:pPr algn="ctr"/>
                      <a:r>
                        <a:rPr lang="en-US" dirty="0"/>
                        <a:t>47.967</a:t>
                      </a:r>
                    </a:p>
                  </a:txBody>
                  <a:tcPr/>
                </a:tc>
                <a:tc>
                  <a:txBody>
                    <a:bodyPr/>
                    <a:lstStyle/>
                    <a:p>
                      <a:pPr algn="ctr"/>
                      <a:r>
                        <a:rPr lang="en-US" dirty="0"/>
                        <a:t>1000</a:t>
                      </a:r>
                    </a:p>
                  </a:txBody>
                  <a:tcPr/>
                </a:tc>
                <a:extLst>
                  <a:ext uri="{0D108BD9-81ED-4DB2-BD59-A6C34878D82A}">
                    <a16:rowId xmlns:a16="http://schemas.microsoft.com/office/drawing/2014/main" val="2242687519"/>
                  </a:ext>
                </a:extLst>
              </a:tr>
              <a:tr h="482717">
                <a:tc>
                  <a:txBody>
                    <a:bodyPr/>
                    <a:lstStyle/>
                    <a:p>
                      <a:pPr algn="ctr"/>
                      <a:r>
                        <a:rPr lang="en-US" dirty="0"/>
                        <a:t>200</a:t>
                      </a:r>
                    </a:p>
                  </a:txBody>
                  <a:tcPr/>
                </a:tc>
                <a:tc>
                  <a:txBody>
                    <a:bodyPr/>
                    <a:lstStyle/>
                    <a:p>
                      <a:pPr algn="ctr"/>
                      <a:r>
                        <a:rPr lang="en-US" dirty="0"/>
                        <a:t>20</a:t>
                      </a:r>
                    </a:p>
                  </a:txBody>
                  <a:tcPr/>
                </a:tc>
                <a:tc>
                  <a:txBody>
                    <a:bodyPr/>
                    <a:lstStyle/>
                    <a:p>
                      <a:pPr algn="ctr"/>
                      <a:r>
                        <a:rPr lang="en-US" dirty="0"/>
                        <a:t>35.435</a:t>
                      </a:r>
                    </a:p>
                  </a:txBody>
                  <a:tcPr/>
                </a:tc>
                <a:tc>
                  <a:txBody>
                    <a:bodyPr/>
                    <a:lstStyle/>
                    <a:p>
                      <a:pPr algn="ctr"/>
                      <a:r>
                        <a:rPr lang="en-US" dirty="0"/>
                        <a:t>1000</a:t>
                      </a:r>
                    </a:p>
                  </a:txBody>
                  <a:tcPr/>
                </a:tc>
                <a:extLst>
                  <a:ext uri="{0D108BD9-81ED-4DB2-BD59-A6C34878D82A}">
                    <a16:rowId xmlns:a16="http://schemas.microsoft.com/office/drawing/2014/main" val="1537846583"/>
                  </a:ext>
                </a:extLst>
              </a:tr>
            </a:tbl>
          </a:graphicData>
        </a:graphic>
      </p:graphicFrame>
      <p:sp>
        <p:nvSpPr>
          <p:cNvPr id="3" name="Rectangle 2">
            <a:extLst>
              <a:ext uri="{FF2B5EF4-FFF2-40B4-BE49-F238E27FC236}">
                <a16:creationId xmlns:a16="http://schemas.microsoft.com/office/drawing/2014/main" id="{14F9F867-28FF-FD4F-9D1E-A3C6F26250D6}"/>
              </a:ext>
            </a:extLst>
          </p:cNvPr>
          <p:cNvSpPr/>
          <p:nvPr/>
        </p:nvSpPr>
        <p:spPr>
          <a:xfrm>
            <a:off x="488515" y="382695"/>
            <a:ext cx="10872592" cy="369332"/>
          </a:xfrm>
          <a:prstGeom prst="rect">
            <a:avLst/>
          </a:prstGeom>
        </p:spPr>
        <p:txBody>
          <a:bodyPr wrap="square">
            <a:spAutoFit/>
          </a:bodyPr>
          <a:lstStyle/>
          <a:p>
            <a:pPr algn="just"/>
            <a:r>
              <a:rPr lang="en-US" b="1" u="sng" dirty="0"/>
              <a:t>Results</a:t>
            </a:r>
          </a:p>
        </p:txBody>
      </p:sp>
      <p:pic>
        <p:nvPicPr>
          <p:cNvPr id="4" name="Picture 3">
            <a:extLst>
              <a:ext uri="{FF2B5EF4-FFF2-40B4-BE49-F238E27FC236}">
                <a16:creationId xmlns:a16="http://schemas.microsoft.com/office/drawing/2014/main" id="{7E934F77-FB6D-0547-9498-79E4638E628E}"/>
              </a:ext>
            </a:extLst>
          </p:cNvPr>
          <p:cNvPicPr>
            <a:picLocks noChangeAspect="1"/>
          </p:cNvPicPr>
          <p:nvPr/>
        </p:nvPicPr>
        <p:blipFill>
          <a:blip r:embed="rId2"/>
          <a:stretch>
            <a:fillRect/>
          </a:stretch>
        </p:blipFill>
        <p:spPr>
          <a:xfrm>
            <a:off x="190500" y="3859105"/>
            <a:ext cx="11811000" cy="2616200"/>
          </a:xfrm>
          <a:prstGeom prst="rect">
            <a:avLst/>
          </a:prstGeom>
        </p:spPr>
      </p:pic>
    </p:spTree>
    <p:extLst>
      <p:ext uri="{BB962C8B-B14F-4D97-AF65-F5344CB8AC3E}">
        <p14:creationId xmlns:p14="http://schemas.microsoft.com/office/powerpoint/2010/main" val="144163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C662AF-A4ED-BB44-ABE4-D10C13663D50}"/>
              </a:ext>
            </a:extLst>
          </p:cNvPr>
          <p:cNvPicPr>
            <a:picLocks noChangeAspect="1"/>
          </p:cNvPicPr>
          <p:nvPr/>
        </p:nvPicPr>
        <p:blipFill>
          <a:blip r:embed="rId2"/>
          <a:stretch>
            <a:fillRect/>
          </a:stretch>
        </p:blipFill>
        <p:spPr>
          <a:xfrm>
            <a:off x="174171" y="971753"/>
            <a:ext cx="11843657" cy="4633086"/>
          </a:xfrm>
          <a:prstGeom prst="rect">
            <a:avLst/>
          </a:prstGeom>
        </p:spPr>
      </p:pic>
    </p:spTree>
    <p:extLst>
      <p:ext uri="{BB962C8B-B14F-4D97-AF65-F5344CB8AC3E}">
        <p14:creationId xmlns:p14="http://schemas.microsoft.com/office/powerpoint/2010/main" val="69207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62FB27-1022-1649-89D7-9B38B9230D63}"/>
              </a:ext>
            </a:extLst>
          </p:cNvPr>
          <p:cNvPicPr>
            <a:picLocks noChangeAspect="1"/>
          </p:cNvPicPr>
          <p:nvPr/>
        </p:nvPicPr>
        <p:blipFill>
          <a:blip r:embed="rId2"/>
          <a:stretch>
            <a:fillRect/>
          </a:stretch>
        </p:blipFill>
        <p:spPr>
          <a:xfrm>
            <a:off x="391885" y="1109422"/>
            <a:ext cx="11654971" cy="4639155"/>
          </a:xfrm>
          <a:prstGeom prst="rect">
            <a:avLst/>
          </a:prstGeom>
        </p:spPr>
      </p:pic>
    </p:spTree>
    <p:extLst>
      <p:ext uri="{BB962C8B-B14F-4D97-AF65-F5344CB8AC3E}">
        <p14:creationId xmlns:p14="http://schemas.microsoft.com/office/powerpoint/2010/main" val="282703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53BC2-1784-CF4B-8A73-4E53A70541AC}"/>
              </a:ext>
            </a:extLst>
          </p:cNvPr>
          <p:cNvSpPr txBox="1"/>
          <p:nvPr/>
        </p:nvSpPr>
        <p:spPr>
          <a:xfrm>
            <a:off x="576197" y="551145"/>
            <a:ext cx="10384077" cy="1477328"/>
          </a:xfrm>
          <a:prstGeom prst="rect">
            <a:avLst/>
          </a:prstGeom>
          <a:noFill/>
        </p:spPr>
        <p:txBody>
          <a:bodyPr wrap="square" rtlCol="0">
            <a:spAutoFit/>
          </a:bodyPr>
          <a:lstStyle/>
          <a:p>
            <a:r>
              <a:rPr lang="en-US" b="1" u="sng" dirty="0"/>
              <a:t>Reference</a:t>
            </a:r>
          </a:p>
          <a:p>
            <a:pPr marL="285750" indent="-285750">
              <a:buFont typeface="Arial" panose="020B0604020202020204" pitchFamily="34" charset="0"/>
              <a:buChar char="•"/>
            </a:pPr>
            <a:r>
              <a:rPr lang="en-US" dirty="0"/>
              <a:t>http://</a:t>
            </a:r>
            <a:r>
              <a:rPr lang="en-US" dirty="0" err="1"/>
              <a:t>www.ee.surrey.ac.uk</a:t>
            </a:r>
            <a:r>
              <a:rPr lang="en-US" dirty="0"/>
              <a:t>/Teaching/Unix/</a:t>
            </a:r>
          </a:p>
          <a:p>
            <a:pPr marL="285750" indent="-285750">
              <a:buFont typeface="Arial" panose="020B0604020202020204" pitchFamily="34" charset="0"/>
              <a:buChar char="•"/>
            </a:pPr>
            <a:r>
              <a:rPr lang="en-US" dirty="0">
                <a:hlinkClick r:id="rId2"/>
              </a:rPr>
              <a:t>https://www.garron.me/en/linux/visudo-command-sudoers-file-sudo-default-editor.html</a:t>
            </a:r>
            <a:endParaRPr lang="en-US" dirty="0"/>
          </a:p>
          <a:p>
            <a:pPr marL="285750" indent="-285750">
              <a:buFont typeface="Arial" panose="020B0604020202020204" pitchFamily="34" charset="0"/>
              <a:buChar char="•"/>
            </a:pPr>
            <a:r>
              <a:rPr lang="en-US" dirty="0"/>
              <a:t>https://</a:t>
            </a:r>
            <a:r>
              <a:rPr lang="en-US" dirty="0" err="1"/>
              <a:t>openmaniak.com</a:t>
            </a:r>
            <a:r>
              <a:rPr lang="en-US" dirty="0"/>
              <a:t>/</a:t>
            </a:r>
            <a:r>
              <a:rPr lang="en-US" dirty="0" err="1"/>
              <a:t>iperf.php</a:t>
            </a:r>
            <a:r>
              <a:rPr lang="en-US" dirty="0"/>
              <a:t> </a:t>
            </a:r>
            <a:r>
              <a:rPr lang="en-US" dirty="0">
                <a:hlinkClick r:id="rId3"/>
              </a:rPr>
              <a:t>https://netbeez.net/blog/how-to-use-the-linux-traffic-control/</a:t>
            </a:r>
            <a:endParaRPr lang="en-US" dirty="0"/>
          </a:p>
          <a:p>
            <a:pPr marL="285750" indent="-285750">
              <a:buFont typeface="Arial" panose="020B0604020202020204" pitchFamily="34" charset="0"/>
              <a:buChar char="•"/>
            </a:pPr>
            <a:r>
              <a:rPr lang="en-US" dirty="0"/>
              <a:t>https://</a:t>
            </a:r>
            <a:r>
              <a:rPr lang="en-US" dirty="0" err="1"/>
              <a:t>www.poftut.com</a:t>
            </a:r>
            <a:r>
              <a:rPr lang="en-US" dirty="0"/>
              <a:t>/</a:t>
            </a:r>
            <a:r>
              <a:rPr lang="en-US" dirty="0" err="1"/>
              <a:t>linux</a:t>
            </a:r>
            <a:r>
              <a:rPr lang="en-US" dirty="0"/>
              <a:t>-</a:t>
            </a:r>
            <a:r>
              <a:rPr lang="en-US" dirty="0" err="1"/>
              <a:t>ethtool</a:t>
            </a:r>
            <a:r>
              <a:rPr lang="en-US" dirty="0"/>
              <a:t>-tutorial-usage-examples/ 1.1. Band</a:t>
            </a:r>
          </a:p>
        </p:txBody>
      </p:sp>
    </p:spTree>
    <p:extLst>
      <p:ext uri="{BB962C8B-B14F-4D97-AF65-F5344CB8AC3E}">
        <p14:creationId xmlns:p14="http://schemas.microsoft.com/office/powerpoint/2010/main" val="1628217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662</Words>
  <Application>Microsoft Macintosh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EE-542 Lab-3</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EE-542 Lab-1</dc:title>
  <dc:creator>Microsoft Office User</dc:creator>
  <cp:lastModifiedBy>Microsoft Office User</cp:lastModifiedBy>
  <cp:revision>134</cp:revision>
  <dcterms:created xsi:type="dcterms:W3CDTF">2019-08-30T05:57:09Z</dcterms:created>
  <dcterms:modified xsi:type="dcterms:W3CDTF">2019-09-25T22:51:05Z</dcterms:modified>
</cp:coreProperties>
</file>