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414C6-D3B9-325E-A834-04A3A6623FB0}" v="499" dt="2025-02-09T17:53:35.088"/>
    <p1510:client id="{B94CFE25-02AB-D084-9A7D-AD0D34EDE910}" v="4" dt="2025-02-09T17:36:52.4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5"/>
  </p:normalViewPr>
  <p:slideViewPr>
    <p:cSldViewPr snapToGrid="0">
      <p:cViewPr varScale="1">
        <p:scale>
          <a:sx n="89" d="100"/>
          <a:sy n="89" d="100"/>
        </p:scale>
        <p:origin x="696" y="1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PUROHIT" userId="756efbcad6a49cb6" providerId="Windows Live" clId="Web-{988414C6-D3B9-325E-A834-04A3A6623FB0}"/>
    <pc:docChg chg="delSld modSld">
      <pc:chgData name="DARSHAN PUROHIT" userId="756efbcad6a49cb6" providerId="Windows Live" clId="Web-{988414C6-D3B9-325E-A834-04A3A6623FB0}" dt="2025-02-09T17:53:31.994" v="302" actId="20577"/>
      <pc:docMkLst>
        <pc:docMk/>
      </pc:docMkLst>
      <pc:sldChg chg="modSp">
        <pc:chgData name="DARSHAN PUROHIT" userId="756efbcad6a49cb6" providerId="Windows Live" clId="Web-{988414C6-D3B9-325E-A834-04A3A6623FB0}" dt="2025-02-09T17:46:30.886" v="146" actId="14100"/>
        <pc:sldMkLst>
          <pc:docMk/>
          <pc:sldMk cId="0" sldId="257"/>
        </pc:sldMkLst>
        <pc:spChg chg="mod">
          <ac:chgData name="DARSHAN PUROHIT" userId="756efbcad6a49cb6" providerId="Windows Live" clId="Web-{988414C6-D3B9-325E-A834-04A3A6623FB0}" dt="2025-02-09T17:46:30.886" v="146" actId="14100"/>
          <ac:spMkLst>
            <pc:docMk/>
            <pc:sldMk cId="0" sldId="257"/>
            <ac:spMk id="8" creationId="{00000000-0000-0000-0000-000000000000}"/>
          </ac:spMkLst>
        </pc:spChg>
      </pc:sldChg>
      <pc:sldChg chg="delSp modSp">
        <pc:chgData name="DARSHAN PUROHIT" userId="756efbcad6a49cb6" providerId="Windows Live" clId="Web-{988414C6-D3B9-325E-A834-04A3A6623FB0}" dt="2025-02-09T17:46:14.995" v="140" actId="20577"/>
        <pc:sldMkLst>
          <pc:docMk/>
          <pc:sldMk cId="0" sldId="258"/>
        </pc:sldMkLst>
        <pc:spChg chg="mod">
          <ac:chgData name="DARSHAN PUROHIT" userId="756efbcad6a49cb6" providerId="Windows Live" clId="Web-{988414C6-D3B9-325E-A834-04A3A6623FB0}" dt="2025-02-09T17:40:52.718" v="46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DARSHAN PUROHIT" userId="756efbcad6a49cb6" providerId="Windows Live" clId="Web-{988414C6-D3B9-325E-A834-04A3A6623FB0}" dt="2025-02-09T17:46:14.995" v="140" actId="20577"/>
          <ac:spMkLst>
            <pc:docMk/>
            <pc:sldMk cId="0" sldId="258"/>
            <ac:spMk id="8" creationId="{00000000-0000-0000-0000-000000000000}"/>
          </ac:spMkLst>
        </pc:spChg>
        <pc:picChg chg="del">
          <ac:chgData name="DARSHAN PUROHIT" userId="756efbcad6a49cb6" providerId="Windows Live" clId="Web-{988414C6-D3B9-325E-A834-04A3A6623FB0}" dt="2025-02-09T17:41:10.625" v="52"/>
          <ac:picMkLst>
            <pc:docMk/>
            <pc:sldMk cId="0" sldId="258"/>
            <ac:picMk id="9" creationId="{00000000-0000-0000-0000-000000000000}"/>
          </ac:picMkLst>
        </pc:picChg>
      </pc:sldChg>
      <pc:sldChg chg="modSp">
        <pc:chgData name="DARSHAN PUROHIT" userId="756efbcad6a49cb6" providerId="Windows Live" clId="Web-{988414C6-D3B9-325E-A834-04A3A6623FB0}" dt="2025-02-09T17:43:37.614" v="108" actId="20577"/>
        <pc:sldMkLst>
          <pc:docMk/>
          <pc:sldMk cId="0" sldId="259"/>
        </pc:sldMkLst>
        <pc:spChg chg="mod">
          <ac:chgData name="DARSHAN PUROHIT" userId="756efbcad6a49cb6" providerId="Windows Live" clId="Web-{988414C6-D3B9-325E-A834-04A3A6623FB0}" dt="2025-02-09T17:42:08.408" v="69" actId="20577"/>
          <ac:spMkLst>
            <pc:docMk/>
            <pc:sldMk cId="0" sldId="259"/>
            <ac:spMk id="7" creationId="{00000000-0000-0000-0000-000000000000}"/>
          </ac:spMkLst>
        </pc:spChg>
        <pc:spChg chg="mod">
          <ac:chgData name="DARSHAN PUROHIT" userId="756efbcad6a49cb6" providerId="Windows Live" clId="Web-{988414C6-D3B9-325E-A834-04A3A6623FB0}" dt="2025-02-09T17:43:37.614" v="108" actId="20577"/>
          <ac:spMkLst>
            <pc:docMk/>
            <pc:sldMk cId="0" sldId="259"/>
            <ac:spMk id="8" creationId="{00000000-0000-0000-0000-000000000000}"/>
          </ac:spMkLst>
        </pc:spChg>
      </pc:sldChg>
      <pc:sldChg chg="modSp">
        <pc:chgData name="DARSHAN PUROHIT" userId="756efbcad6a49cb6" providerId="Windows Live" clId="Web-{988414C6-D3B9-325E-A834-04A3A6623FB0}" dt="2025-02-09T17:44:33.944" v="114" actId="20577"/>
        <pc:sldMkLst>
          <pc:docMk/>
          <pc:sldMk cId="0" sldId="260"/>
        </pc:sldMkLst>
        <pc:spChg chg="mod">
          <ac:chgData name="DARSHAN PUROHIT" userId="756efbcad6a49cb6" providerId="Windows Live" clId="Web-{988414C6-D3B9-325E-A834-04A3A6623FB0}" dt="2025-02-09T17:44:33.944" v="114" actId="20577"/>
          <ac:spMkLst>
            <pc:docMk/>
            <pc:sldMk cId="0" sldId="260"/>
            <ac:spMk id="8" creationId="{00000000-0000-0000-0000-000000000000}"/>
          </ac:spMkLst>
        </pc:spChg>
      </pc:sldChg>
      <pc:sldChg chg="delSp modSp">
        <pc:chgData name="DARSHAN PUROHIT" userId="756efbcad6a49cb6" providerId="Windows Live" clId="Web-{988414C6-D3B9-325E-A834-04A3A6623FB0}" dt="2025-02-09T17:47:41.967" v="169" actId="20577"/>
        <pc:sldMkLst>
          <pc:docMk/>
          <pc:sldMk cId="0" sldId="261"/>
        </pc:sldMkLst>
        <pc:spChg chg="mod">
          <ac:chgData name="DARSHAN PUROHIT" userId="756efbcad6a49cb6" providerId="Windows Live" clId="Web-{988414C6-D3B9-325E-A834-04A3A6623FB0}" dt="2025-02-09T17:44:41.007" v="119" actId="14100"/>
          <ac:spMkLst>
            <pc:docMk/>
            <pc:sldMk cId="0" sldId="261"/>
            <ac:spMk id="7" creationId="{00000000-0000-0000-0000-000000000000}"/>
          </ac:spMkLst>
        </pc:spChg>
        <pc:spChg chg="mod">
          <ac:chgData name="DARSHAN PUROHIT" userId="756efbcad6a49cb6" providerId="Windows Live" clId="Web-{988414C6-D3B9-325E-A834-04A3A6623FB0}" dt="2025-02-09T17:47:41.967" v="169" actId="20577"/>
          <ac:spMkLst>
            <pc:docMk/>
            <pc:sldMk cId="0" sldId="261"/>
            <ac:spMk id="8" creationId="{00000000-0000-0000-0000-000000000000}"/>
          </ac:spMkLst>
        </pc:spChg>
        <pc:picChg chg="del">
          <ac:chgData name="DARSHAN PUROHIT" userId="756efbcad6a49cb6" providerId="Windows Live" clId="Web-{988414C6-D3B9-325E-A834-04A3A6623FB0}" dt="2025-02-09T17:45:01.289" v="124"/>
          <ac:picMkLst>
            <pc:docMk/>
            <pc:sldMk cId="0" sldId="261"/>
            <ac:picMk id="9" creationId="{00000000-0000-0000-0000-000000000000}"/>
          </ac:picMkLst>
        </pc:picChg>
      </pc:sldChg>
      <pc:sldChg chg="delSp modSp">
        <pc:chgData name="DARSHAN PUROHIT" userId="756efbcad6a49cb6" providerId="Windows Live" clId="Web-{988414C6-D3B9-325E-A834-04A3A6623FB0}" dt="2025-02-09T17:48:07.811" v="187" actId="20577"/>
        <pc:sldMkLst>
          <pc:docMk/>
          <pc:sldMk cId="0" sldId="262"/>
        </pc:sldMkLst>
        <pc:spChg chg="mod">
          <ac:chgData name="DARSHAN PUROHIT" userId="756efbcad6a49cb6" providerId="Windows Live" clId="Web-{988414C6-D3B9-325E-A834-04A3A6623FB0}" dt="2025-02-09T17:46:55.496" v="149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DARSHAN PUROHIT" userId="756efbcad6a49cb6" providerId="Windows Live" clId="Web-{988414C6-D3B9-325E-A834-04A3A6623FB0}" dt="2025-02-09T17:48:07.811" v="187" actId="20577"/>
          <ac:spMkLst>
            <pc:docMk/>
            <pc:sldMk cId="0" sldId="262"/>
            <ac:spMk id="8" creationId="{00000000-0000-0000-0000-000000000000}"/>
          </ac:spMkLst>
        </pc:spChg>
        <pc:grpChg chg="del">
          <ac:chgData name="DARSHAN PUROHIT" userId="756efbcad6a49cb6" providerId="Windows Live" clId="Web-{988414C6-D3B9-325E-A834-04A3A6623FB0}" dt="2025-02-09T17:46:59.496" v="153"/>
          <ac:grpSpMkLst>
            <pc:docMk/>
            <pc:sldMk cId="0" sldId="262"/>
            <ac:grpSpMk id="9" creationId="{00000000-0000-0000-0000-000000000000}"/>
          </ac:grpSpMkLst>
        </pc:grpChg>
      </pc:sldChg>
      <pc:sldChg chg="modSp">
        <pc:chgData name="DARSHAN PUROHIT" userId="756efbcad6a49cb6" providerId="Windows Live" clId="Web-{988414C6-D3B9-325E-A834-04A3A6623FB0}" dt="2025-02-09T17:50:34.051" v="250" actId="20577"/>
        <pc:sldMkLst>
          <pc:docMk/>
          <pc:sldMk cId="0" sldId="263"/>
        </pc:sldMkLst>
        <pc:spChg chg="mod">
          <ac:chgData name="DARSHAN PUROHIT" userId="756efbcad6a49cb6" providerId="Windows Live" clId="Web-{988414C6-D3B9-325E-A834-04A3A6623FB0}" dt="2025-02-09T17:48:33.765" v="190" actId="20577"/>
          <ac:spMkLst>
            <pc:docMk/>
            <pc:sldMk cId="0" sldId="263"/>
            <ac:spMk id="7" creationId="{00000000-0000-0000-0000-000000000000}"/>
          </ac:spMkLst>
        </pc:spChg>
        <pc:spChg chg="mod">
          <ac:chgData name="DARSHAN PUROHIT" userId="756efbcad6a49cb6" providerId="Windows Live" clId="Web-{988414C6-D3B9-325E-A834-04A3A6623FB0}" dt="2025-02-09T17:50:34.051" v="250" actId="20577"/>
          <ac:spMkLst>
            <pc:docMk/>
            <pc:sldMk cId="0" sldId="263"/>
            <ac:spMk id="8" creationId="{00000000-0000-0000-0000-000000000000}"/>
          </ac:spMkLst>
        </pc:spChg>
      </pc:sldChg>
      <pc:sldChg chg="modSp">
        <pc:chgData name="DARSHAN PUROHIT" userId="756efbcad6a49cb6" providerId="Windows Live" clId="Web-{988414C6-D3B9-325E-A834-04A3A6623FB0}" dt="2025-02-09T17:52:27.430" v="288" actId="20577"/>
        <pc:sldMkLst>
          <pc:docMk/>
          <pc:sldMk cId="0" sldId="264"/>
        </pc:sldMkLst>
        <pc:spChg chg="mod">
          <ac:chgData name="DARSHAN PUROHIT" userId="756efbcad6a49cb6" providerId="Windows Live" clId="Web-{988414C6-D3B9-325E-A834-04A3A6623FB0}" dt="2025-02-09T17:50:54.067" v="255" actId="20577"/>
          <ac:spMkLst>
            <pc:docMk/>
            <pc:sldMk cId="0" sldId="264"/>
            <ac:spMk id="7" creationId="{00000000-0000-0000-0000-000000000000}"/>
          </ac:spMkLst>
        </pc:spChg>
        <pc:spChg chg="mod">
          <ac:chgData name="DARSHAN PUROHIT" userId="756efbcad6a49cb6" providerId="Windows Live" clId="Web-{988414C6-D3B9-325E-A834-04A3A6623FB0}" dt="2025-02-09T17:52:27.430" v="288" actId="20577"/>
          <ac:spMkLst>
            <pc:docMk/>
            <pc:sldMk cId="0" sldId="264"/>
            <ac:spMk id="8" creationId="{00000000-0000-0000-0000-000000000000}"/>
          </ac:spMkLst>
        </pc:spChg>
      </pc:sldChg>
      <pc:sldChg chg="del">
        <pc:chgData name="DARSHAN PUROHIT" userId="756efbcad6a49cb6" providerId="Windows Live" clId="Web-{988414C6-D3B9-325E-A834-04A3A6623FB0}" dt="2025-02-09T17:51:22.599" v="263"/>
        <pc:sldMkLst>
          <pc:docMk/>
          <pc:sldMk cId="0" sldId="265"/>
        </pc:sldMkLst>
      </pc:sldChg>
      <pc:sldChg chg="del">
        <pc:chgData name="DARSHAN PUROHIT" userId="756efbcad6a49cb6" providerId="Windows Live" clId="Web-{988414C6-D3B9-325E-A834-04A3A6623FB0}" dt="2025-02-09T17:51:26.287" v="264"/>
        <pc:sldMkLst>
          <pc:docMk/>
          <pc:sldMk cId="0" sldId="266"/>
        </pc:sldMkLst>
      </pc:sldChg>
      <pc:sldChg chg="modSp">
        <pc:chgData name="DARSHAN PUROHIT" userId="756efbcad6a49cb6" providerId="Windows Live" clId="Web-{988414C6-D3B9-325E-A834-04A3A6623FB0}" dt="2025-02-09T17:53:31.994" v="302" actId="20577"/>
        <pc:sldMkLst>
          <pc:docMk/>
          <pc:sldMk cId="0" sldId="267"/>
        </pc:sldMkLst>
        <pc:spChg chg="mod">
          <ac:chgData name="DARSHAN PUROHIT" userId="756efbcad6a49cb6" providerId="Windows Live" clId="Web-{988414C6-D3B9-325E-A834-04A3A6623FB0}" dt="2025-02-09T17:53:08.290" v="297" actId="20577"/>
          <ac:spMkLst>
            <pc:docMk/>
            <pc:sldMk cId="0" sldId="267"/>
            <ac:spMk id="7" creationId="{00000000-0000-0000-0000-000000000000}"/>
          </ac:spMkLst>
        </pc:spChg>
        <pc:spChg chg="mod">
          <ac:chgData name="DARSHAN PUROHIT" userId="756efbcad6a49cb6" providerId="Windows Live" clId="Web-{988414C6-D3B9-325E-A834-04A3A6623FB0}" dt="2025-02-09T17:53:31.994" v="302" actId="20577"/>
          <ac:spMkLst>
            <pc:docMk/>
            <pc:sldMk cId="0" sldId="267"/>
            <ac:spMk id="8" creationId="{00000000-0000-0000-0000-000000000000}"/>
          </ac:spMkLst>
        </pc:spChg>
      </pc:sldChg>
    </pc:docChg>
  </pc:docChgLst>
  <pc:docChgLst>
    <pc:chgData name="DARSHAN PUROHIT" userId="756efbcad6a49cb6" providerId="Windows Live" clId="Web-{B94CFE25-02AB-D084-9A7D-AD0D34EDE910}"/>
    <pc:docChg chg="modSld">
      <pc:chgData name="DARSHAN PUROHIT" userId="756efbcad6a49cb6" providerId="Windows Live" clId="Web-{B94CFE25-02AB-D084-9A7D-AD0D34EDE910}" dt="2025-02-09T17:36:51.687" v="0" actId="20577"/>
      <pc:docMkLst>
        <pc:docMk/>
      </pc:docMkLst>
      <pc:sldChg chg="modSp">
        <pc:chgData name="DARSHAN PUROHIT" userId="756efbcad6a49cb6" providerId="Windows Live" clId="Web-{B94CFE25-02AB-D084-9A7D-AD0D34EDE910}" dt="2025-02-09T17:36:51.687" v="0" actId="20577"/>
        <pc:sldMkLst>
          <pc:docMk/>
          <pc:sldMk cId="0" sldId="258"/>
        </pc:sldMkLst>
        <pc:spChg chg="mod">
          <ac:chgData name="DARSHAN PUROHIT" userId="756efbcad6a49cb6" providerId="Windows Live" clId="Web-{B94CFE25-02AB-D084-9A7D-AD0D34EDE910}" dt="2025-02-09T17:36:51.687" v="0" actId="20577"/>
          <ac:spMkLst>
            <pc:docMk/>
            <pc:sldMk cId="0" sldId="258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14A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14A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14A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14A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29400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6096000" y="0"/>
                </a:moveTo>
                <a:lnTo>
                  <a:pt x="0" y="0"/>
                </a:lnTo>
                <a:lnTo>
                  <a:pt x="0" y="228600"/>
                </a:lnTo>
                <a:lnTo>
                  <a:pt x="6096000" y="228600"/>
                </a:lnTo>
                <a:lnTo>
                  <a:pt x="6096000" y="0"/>
                </a:lnTo>
                <a:close/>
              </a:path>
            </a:pathLst>
          </a:custGeom>
          <a:solidFill>
            <a:srgbClr val="114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0" y="6629400"/>
            <a:ext cx="5657850" cy="228600"/>
          </a:xfrm>
          <a:custGeom>
            <a:avLst/>
            <a:gdLst/>
            <a:ahLst/>
            <a:cxnLst/>
            <a:rect l="l" t="t" r="r" b="b"/>
            <a:pathLst>
              <a:path w="5657850" h="228600">
                <a:moveTo>
                  <a:pt x="5657850" y="0"/>
                </a:moveTo>
                <a:lnTo>
                  <a:pt x="0" y="0"/>
                </a:lnTo>
                <a:lnTo>
                  <a:pt x="0" y="228600"/>
                </a:lnTo>
                <a:lnTo>
                  <a:pt x="5657850" y="228600"/>
                </a:lnTo>
                <a:lnTo>
                  <a:pt x="5657850" y="0"/>
                </a:lnTo>
                <a:close/>
              </a:path>
            </a:pathLst>
          </a:custGeom>
          <a:solidFill>
            <a:srgbClr val="209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18757"/>
            <a:ext cx="4471670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14A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48906" y="6637879"/>
            <a:ext cx="3366770" cy="24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84883" y="6637879"/>
            <a:ext cx="3129915" cy="24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7768" y="6637879"/>
            <a:ext cx="235584" cy="24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11042-023-14744-z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doi.org/10.1016/j.fsidi.2022.301395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patcog.2021.107950" TargetMode="External"/><Relationship Id="rId11" Type="http://schemas.openxmlformats.org/officeDocument/2006/relationships/hyperlink" Target="https://doi.org/10.1007/s00371-022-02732-7" TargetMode="External"/><Relationship Id="rId5" Type="http://schemas.openxmlformats.org/officeDocument/2006/relationships/hyperlink" Target="https://doi.org/10.1016/j.fsidi.2021.301108" TargetMode="External"/><Relationship Id="rId10" Type="http://schemas.openxmlformats.org/officeDocument/2006/relationships/hyperlink" Target="https://doi.org/10.1016/j.ins.2022.03.026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doi.org/10.1016/j.future.2021.06.04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doi.org/10.1016/j.patcog.2021.10795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ndlessSora/DeeperForensics-1.0" TargetMode="External"/><Relationship Id="rId5" Type="http://schemas.openxmlformats.org/officeDocument/2006/relationships/hyperlink" Target="https://github.com/ondyari/FaceForensics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EndlessSora/DeeperForensics-1.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ndyari/awesome-deepfakes" TargetMode="External"/><Relationship Id="rId5" Type="http://schemas.openxmlformats.org/officeDocument/2006/relationships/hyperlink" Target="https://github.com/iperov/DeepFaceLab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sp>
          <p:nvSpPr>
            <p:cNvPr id="3" name="object 3"/>
            <p:cNvSpPr/>
            <p:nvPr/>
          </p:nvSpPr>
          <p:spPr>
            <a:xfrm>
              <a:off x="0" y="6629400"/>
              <a:ext cx="6096000" cy="228600"/>
            </a:xfrm>
            <a:custGeom>
              <a:avLst/>
              <a:gdLst/>
              <a:ahLst/>
              <a:cxnLst/>
              <a:rect l="l" t="t" r="r" b="b"/>
              <a:pathLst>
                <a:path w="6096000" h="228600">
                  <a:moveTo>
                    <a:pt x="6096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0" y="2286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87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0" y="6629400"/>
              <a:ext cx="5657850" cy="228600"/>
            </a:xfrm>
            <a:custGeom>
              <a:avLst/>
              <a:gdLst/>
              <a:ahLst/>
              <a:cxnLst/>
              <a:rect l="l" t="t" r="r" b="b"/>
              <a:pathLst>
                <a:path w="5657850" h="228600">
                  <a:moveTo>
                    <a:pt x="56578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657850" y="228600"/>
                  </a:lnTo>
                  <a:lnTo>
                    <a:pt x="565785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3850" y="6629400"/>
              <a:ext cx="438150" cy="228600"/>
            </a:xfrm>
            <a:custGeom>
              <a:avLst/>
              <a:gdLst/>
              <a:ahLst/>
              <a:cxnLst/>
              <a:rect l="l" t="t" r="r" b="b"/>
              <a:pathLst>
                <a:path w="438150" h="228600">
                  <a:moveTo>
                    <a:pt x="4381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38150" y="22860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187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57220" y="542815"/>
            <a:ext cx="10873105" cy="1081405"/>
            <a:chOff x="657220" y="542815"/>
            <a:chExt cx="10873105" cy="10814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0" y="542815"/>
              <a:ext cx="10872859" cy="966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650" y="580961"/>
              <a:ext cx="4100576" cy="10429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4374" y="581024"/>
              <a:ext cx="10763250" cy="857250"/>
            </a:xfrm>
            <a:custGeom>
              <a:avLst/>
              <a:gdLst/>
              <a:ahLst/>
              <a:cxnLst/>
              <a:rect l="l" t="t" r="r" b="b"/>
              <a:pathLst>
                <a:path w="10763250" h="857250">
                  <a:moveTo>
                    <a:pt x="10620375" y="0"/>
                  </a:moveTo>
                  <a:lnTo>
                    <a:pt x="142875" y="0"/>
                  </a:lnTo>
                  <a:lnTo>
                    <a:pt x="97716" y="7287"/>
                  </a:lnTo>
                  <a:lnTo>
                    <a:pt x="58495" y="27578"/>
                  </a:lnTo>
                  <a:lnTo>
                    <a:pt x="27567" y="58512"/>
                  </a:lnTo>
                  <a:lnTo>
                    <a:pt x="7284" y="97731"/>
                  </a:lnTo>
                  <a:lnTo>
                    <a:pt x="0" y="142875"/>
                  </a:lnTo>
                  <a:lnTo>
                    <a:pt x="0" y="714375"/>
                  </a:lnTo>
                  <a:lnTo>
                    <a:pt x="7284" y="759518"/>
                  </a:lnTo>
                  <a:lnTo>
                    <a:pt x="27567" y="798737"/>
                  </a:lnTo>
                  <a:lnTo>
                    <a:pt x="58495" y="829671"/>
                  </a:lnTo>
                  <a:lnTo>
                    <a:pt x="97716" y="849962"/>
                  </a:lnTo>
                  <a:lnTo>
                    <a:pt x="142875" y="857250"/>
                  </a:lnTo>
                  <a:lnTo>
                    <a:pt x="10620375" y="857250"/>
                  </a:lnTo>
                  <a:lnTo>
                    <a:pt x="10665518" y="849962"/>
                  </a:lnTo>
                  <a:lnTo>
                    <a:pt x="10704737" y="829671"/>
                  </a:lnTo>
                  <a:lnTo>
                    <a:pt x="10735671" y="798737"/>
                  </a:lnTo>
                  <a:lnTo>
                    <a:pt x="10755962" y="759518"/>
                  </a:lnTo>
                  <a:lnTo>
                    <a:pt x="10763250" y="714375"/>
                  </a:lnTo>
                  <a:lnTo>
                    <a:pt x="10763250" y="142875"/>
                  </a:lnTo>
                  <a:lnTo>
                    <a:pt x="10755962" y="97731"/>
                  </a:lnTo>
                  <a:lnTo>
                    <a:pt x="10735671" y="58512"/>
                  </a:lnTo>
                  <a:lnTo>
                    <a:pt x="10704737" y="27578"/>
                  </a:lnTo>
                  <a:lnTo>
                    <a:pt x="10665518" y="7287"/>
                  </a:lnTo>
                  <a:lnTo>
                    <a:pt x="1062037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800" y="619061"/>
              <a:ext cx="3986276" cy="9286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369815" y="735711"/>
            <a:ext cx="346265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3200" b="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0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3200" b="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0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9945" y="2628045"/>
            <a:ext cx="2821305" cy="8851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5"/>
              </a:spcBef>
            </a:pPr>
            <a:r>
              <a:rPr sz="1400" i="1">
                <a:latin typeface="Times New Roman"/>
                <a:cs typeface="Times New Roman"/>
              </a:rPr>
              <a:t>Under</a:t>
            </a:r>
            <a:r>
              <a:rPr sz="1400" i="1" spc="-45">
                <a:latin typeface="Times New Roman"/>
                <a:cs typeface="Times New Roman"/>
              </a:rPr>
              <a:t> </a:t>
            </a:r>
            <a:r>
              <a:rPr sz="1400" i="1">
                <a:latin typeface="Times New Roman"/>
                <a:cs typeface="Times New Roman"/>
              </a:rPr>
              <a:t>the</a:t>
            </a:r>
            <a:r>
              <a:rPr sz="1400" i="1" spc="-50">
                <a:latin typeface="Times New Roman"/>
                <a:cs typeface="Times New Roman"/>
              </a:rPr>
              <a:t> </a:t>
            </a:r>
            <a:r>
              <a:rPr sz="1400" i="1">
                <a:latin typeface="Times New Roman"/>
                <a:cs typeface="Times New Roman"/>
              </a:rPr>
              <a:t>guidance</a:t>
            </a:r>
            <a:r>
              <a:rPr sz="1400" i="1" spc="-45">
                <a:latin typeface="Times New Roman"/>
                <a:cs typeface="Times New Roman"/>
              </a:rPr>
              <a:t> </a:t>
            </a:r>
            <a:r>
              <a:rPr sz="1400" i="1" spc="-25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400" b="1" spc="-60">
                <a:latin typeface="Times New Roman"/>
                <a:cs typeface="Times New Roman"/>
              </a:rPr>
              <a:t>Dr.</a:t>
            </a:r>
            <a:r>
              <a:rPr sz="2400" b="1" spc="-25">
                <a:latin typeface="Times New Roman"/>
                <a:cs typeface="Times New Roman"/>
              </a:rPr>
              <a:t> </a:t>
            </a:r>
            <a:r>
              <a:rPr sz="2400" b="1">
                <a:latin typeface="Times New Roman"/>
                <a:cs typeface="Times New Roman"/>
              </a:rPr>
              <a:t>Ram</a:t>
            </a:r>
            <a:r>
              <a:rPr sz="2400" b="1" spc="-55">
                <a:latin typeface="Times New Roman"/>
                <a:cs typeface="Times New Roman"/>
              </a:rPr>
              <a:t> </a:t>
            </a:r>
            <a:r>
              <a:rPr sz="2400" b="1" spc="-10">
                <a:latin typeface="Times New Roman"/>
                <a:cs typeface="Times New Roman"/>
              </a:rPr>
              <a:t>Mangrulkar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400">
                <a:latin typeface="Times New Roman"/>
                <a:cs typeface="Times New Roman"/>
              </a:rPr>
              <a:t>Project</a:t>
            </a:r>
            <a:r>
              <a:rPr sz="1400" spc="-5">
                <a:latin typeface="Times New Roman"/>
                <a:cs typeface="Times New Roman"/>
              </a:rPr>
              <a:t> </a:t>
            </a:r>
            <a:r>
              <a:rPr sz="1400" spc="-10">
                <a:latin typeface="Times New Roman"/>
                <a:cs typeface="Times New Roman"/>
              </a:rPr>
              <a:t>Guide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5921" y="5244147"/>
            <a:ext cx="4721225" cy="1313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2490"/>
              </a:lnSpc>
              <a:spcBef>
                <a:spcPts val="125"/>
              </a:spcBef>
            </a:pPr>
            <a:r>
              <a:rPr sz="2150" b="1">
                <a:latin typeface="Times New Roman"/>
                <a:cs typeface="Times New Roman"/>
              </a:rPr>
              <a:t>Department</a:t>
            </a:r>
            <a:r>
              <a:rPr sz="2150" b="1" spc="130">
                <a:latin typeface="Times New Roman"/>
                <a:cs typeface="Times New Roman"/>
              </a:rPr>
              <a:t> </a:t>
            </a:r>
            <a:r>
              <a:rPr sz="2150" b="1">
                <a:latin typeface="Times New Roman"/>
                <a:cs typeface="Times New Roman"/>
              </a:rPr>
              <a:t>of</a:t>
            </a:r>
            <a:r>
              <a:rPr sz="2150" b="1" spc="135">
                <a:latin typeface="Times New Roman"/>
                <a:cs typeface="Times New Roman"/>
              </a:rPr>
              <a:t> </a:t>
            </a:r>
            <a:r>
              <a:rPr sz="2150" b="1">
                <a:latin typeface="Times New Roman"/>
                <a:cs typeface="Times New Roman"/>
              </a:rPr>
              <a:t>Information</a:t>
            </a:r>
            <a:r>
              <a:rPr sz="2150" b="1" spc="105">
                <a:latin typeface="Times New Roman"/>
                <a:cs typeface="Times New Roman"/>
              </a:rPr>
              <a:t> </a:t>
            </a:r>
            <a:r>
              <a:rPr sz="2150" b="1" spc="-10">
                <a:latin typeface="Times New Roman"/>
                <a:cs typeface="Times New Roman"/>
              </a:rPr>
              <a:t>Technology</a:t>
            </a:r>
            <a:endParaRPr sz="2150">
              <a:latin typeface="Times New Roman"/>
              <a:cs typeface="Times New Roman"/>
            </a:endParaRPr>
          </a:p>
          <a:p>
            <a:pPr marL="635" algn="ctr">
              <a:lnSpc>
                <a:spcPts val="2365"/>
              </a:lnSpc>
            </a:pPr>
            <a:r>
              <a:rPr sz="2150" b="1" spc="-10">
                <a:latin typeface="Times New Roman"/>
                <a:cs typeface="Times New Roman"/>
              </a:rPr>
              <a:t>DJSCE</a:t>
            </a:r>
            <a:endParaRPr sz="2150">
              <a:latin typeface="Times New Roman"/>
              <a:cs typeface="Times New Roman"/>
            </a:endParaRPr>
          </a:p>
          <a:p>
            <a:pPr marL="4445" algn="ctr">
              <a:lnSpc>
                <a:spcPts val="2455"/>
              </a:lnSpc>
            </a:pPr>
            <a:r>
              <a:rPr sz="2150" b="1">
                <a:latin typeface="Times New Roman"/>
                <a:cs typeface="Times New Roman"/>
              </a:rPr>
              <a:t>Mumbai</a:t>
            </a:r>
            <a:r>
              <a:rPr sz="2150" b="1" spc="114">
                <a:latin typeface="Times New Roman"/>
                <a:cs typeface="Times New Roman"/>
              </a:rPr>
              <a:t> </a:t>
            </a:r>
            <a:r>
              <a:rPr sz="2150" b="1" spc="-10">
                <a:latin typeface="Times New Roman"/>
                <a:cs typeface="Times New Roman"/>
              </a:rPr>
              <a:t>University</a:t>
            </a:r>
            <a:endParaRPr sz="215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575"/>
              </a:spcBef>
            </a:pPr>
            <a:r>
              <a:rPr sz="1850" b="1">
                <a:solidFill>
                  <a:srgbClr val="1F4E79"/>
                </a:solidFill>
                <a:latin typeface="Times New Roman"/>
                <a:cs typeface="Times New Roman"/>
              </a:rPr>
              <a:t>2024-</a:t>
            </a:r>
            <a:r>
              <a:rPr sz="1850" b="1" spc="-25">
                <a:solidFill>
                  <a:srgbClr val="1F4E79"/>
                </a:solidFill>
                <a:latin typeface="Times New Roman"/>
                <a:cs typeface="Times New Roman"/>
              </a:rPr>
              <a:t>25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3450" y="1322429"/>
            <a:ext cx="2524125" cy="77978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2400" b="1">
                <a:latin typeface="Times New Roman"/>
                <a:cs typeface="Times New Roman"/>
              </a:rPr>
              <a:t>Ashmit</a:t>
            </a:r>
            <a:r>
              <a:rPr sz="2400" b="1" spc="-20">
                <a:latin typeface="Times New Roman"/>
                <a:cs typeface="Times New Roman"/>
              </a:rPr>
              <a:t> </a:t>
            </a:r>
            <a:r>
              <a:rPr sz="2400" b="1" spc="-10">
                <a:latin typeface="Times New Roman"/>
                <a:cs typeface="Times New Roman"/>
              </a:rPr>
              <a:t>Kinariwala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400" spc="-10">
                <a:latin typeface="Times New Roman"/>
                <a:cs typeface="Times New Roman"/>
              </a:rPr>
              <a:t>60003230272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7690" y="1407607"/>
            <a:ext cx="2031364" cy="6756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150" b="1">
                <a:latin typeface="Times New Roman"/>
                <a:cs typeface="Times New Roman"/>
              </a:rPr>
              <a:t>Darshan</a:t>
            </a:r>
            <a:r>
              <a:rPr sz="2150" b="1" spc="130">
                <a:latin typeface="Times New Roman"/>
                <a:cs typeface="Times New Roman"/>
              </a:rPr>
              <a:t> </a:t>
            </a:r>
            <a:r>
              <a:rPr sz="2150" b="1" spc="-10">
                <a:latin typeface="Times New Roman"/>
                <a:cs typeface="Times New Roman"/>
              </a:rPr>
              <a:t>Purohit</a:t>
            </a:r>
            <a:endParaRPr sz="21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345"/>
              </a:spcBef>
            </a:pPr>
            <a:r>
              <a:rPr sz="1400" spc="-10">
                <a:latin typeface="Times New Roman"/>
                <a:cs typeface="Times New Roman"/>
              </a:rPr>
              <a:t>60003230012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3710" y="1326058"/>
            <a:ext cx="2233295" cy="7778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2400" b="1">
                <a:latin typeface="Times New Roman"/>
                <a:cs typeface="Times New Roman"/>
              </a:rPr>
              <a:t>Atharv</a:t>
            </a:r>
            <a:r>
              <a:rPr sz="2400" b="1" spc="-35">
                <a:latin typeface="Times New Roman"/>
                <a:cs typeface="Times New Roman"/>
              </a:rPr>
              <a:t> </a:t>
            </a:r>
            <a:r>
              <a:rPr sz="2400" b="1" spc="-10">
                <a:latin typeface="Times New Roman"/>
                <a:cs typeface="Times New Roman"/>
              </a:rPr>
              <a:t>Kulkarni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400" spc="-10">
                <a:latin typeface="Times New Roman"/>
                <a:cs typeface="Times New Roman"/>
              </a:rPr>
              <a:t>60003230214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6850" y="3781425"/>
            <a:ext cx="1619250" cy="141922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752458" y="1468056"/>
            <a:ext cx="2192655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80"/>
              </a:lnSpc>
              <a:spcBef>
                <a:spcPts val="100"/>
              </a:spcBef>
            </a:pPr>
            <a:r>
              <a:rPr sz="2400" b="1">
                <a:latin typeface="Times New Roman"/>
                <a:cs typeface="Times New Roman"/>
              </a:rPr>
              <a:t>Aaryan</a:t>
            </a:r>
            <a:r>
              <a:rPr sz="2400" b="1" spc="-5">
                <a:latin typeface="Times New Roman"/>
                <a:cs typeface="Times New Roman"/>
              </a:rPr>
              <a:t> </a:t>
            </a:r>
            <a:r>
              <a:rPr sz="2400" b="1" spc="-10">
                <a:latin typeface="Times New Roman"/>
                <a:cs typeface="Times New Roman"/>
              </a:rPr>
              <a:t>Kamdar</a:t>
            </a:r>
            <a:endParaRPr sz="2400">
              <a:latin typeface="Times New Roman"/>
              <a:cs typeface="Times New Roman"/>
            </a:endParaRPr>
          </a:p>
          <a:p>
            <a:pPr marR="635" algn="ctr">
              <a:lnSpc>
                <a:spcPts val="1680"/>
              </a:lnSpc>
            </a:pPr>
            <a:r>
              <a:rPr sz="1400" spc="-10">
                <a:latin typeface="Times New Roman"/>
                <a:cs typeface="Times New Roman"/>
              </a:rPr>
              <a:t>60003230007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800" y="6543675"/>
            <a:ext cx="45720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76925"/>
            <a:ext cx="647700" cy="561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5186"/>
            <a:ext cx="12187301" cy="8810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18757"/>
            <a:ext cx="4471670" cy="385362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01600">
              <a:spcBef>
                <a:spcPts val="125"/>
              </a:spcBef>
            </a:pPr>
            <a:r>
              <a:rPr lang="en-US" sz="2400" spc="-10">
                <a:solidFill>
                  <a:schemeClr val="tx2"/>
                </a:solidFill>
              </a:rPr>
              <a:t>Research Papers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285432" y="817270"/>
            <a:ext cx="11607165" cy="4550605"/>
          </a:xfrm>
          <a:prstGeom prst="rect">
            <a:avLst/>
          </a:prstGeom>
        </p:spPr>
        <p:txBody>
          <a:bodyPr vert="horz" wrap="square" lIns="0" tIns="147955" rIns="0" bIns="0" rtlCol="0" anchor="t">
            <a:spAutoFit/>
          </a:bodyPr>
          <a:lstStyle/>
          <a:p>
            <a:pPr marL="290195" indent="-285750">
              <a:spcBef>
                <a:spcPts val="1165"/>
              </a:spcBef>
              <a:buSzPct val="93750"/>
              <a:buFont typeface="Wingdings"/>
              <a:buChar char="q"/>
              <a:tabLst>
                <a:tab pos="241300" algn="l"/>
              </a:tabLst>
            </a:pPr>
            <a:r>
              <a:rPr sz="1800">
                <a:latin typeface="Times New Roman"/>
                <a:cs typeface="Times New Roman"/>
              </a:rPr>
              <a:t>Xuan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Hau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Nguyen, Thai</a:t>
            </a:r>
            <a:r>
              <a:rPr sz="1800" spc="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Son</a:t>
            </a:r>
            <a:r>
              <a:rPr sz="1800" spc="-7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Tran,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 spc="-80">
                <a:latin typeface="Times New Roman"/>
                <a:cs typeface="Times New Roman"/>
              </a:rPr>
              <a:t>Van</a:t>
            </a:r>
            <a:r>
              <a:rPr sz="1800" spc="-7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Thinh Le,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Kim</a:t>
            </a:r>
            <a:r>
              <a:rPr sz="1800" spc="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Duy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Nguyen, </a:t>
            </a:r>
            <a:r>
              <a:rPr sz="1800" spc="-10">
                <a:latin typeface="Times New Roman"/>
                <a:cs typeface="Times New Roman"/>
              </a:rPr>
              <a:t>Dinh-</a:t>
            </a:r>
            <a:r>
              <a:rPr sz="1800" spc="-30">
                <a:latin typeface="Times New Roman"/>
                <a:cs typeface="Times New Roman"/>
              </a:rPr>
              <a:t>Tu</a:t>
            </a:r>
            <a:r>
              <a:rPr sz="1800" spc="-8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Truong, Learning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Spatio-</a:t>
            </a:r>
            <a:r>
              <a:rPr sz="1800">
                <a:latin typeface="Times New Roman"/>
                <a:cs typeface="Times New Roman"/>
              </a:rPr>
              <a:t>temporal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features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 spc="-25">
                <a:latin typeface="Times New Roman"/>
                <a:cs typeface="Times New Roman"/>
              </a:rPr>
              <a:t>to </a:t>
            </a:r>
            <a:r>
              <a:rPr sz="1800">
                <a:latin typeface="Times New Roman"/>
                <a:cs typeface="Times New Roman"/>
              </a:rPr>
              <a:t>detect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manipulated</a:t>
            </a:r>
            <a:r>
              <a:rPr sz="1800" spc="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facial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videos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created</a:t>
            </a:r>
            <a:r>
              <a:rPr sz="1800" spc="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by</a:t>
            </a:r>
            <a:r>
              <a:rPr sz="1800" spc="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</a:t>
            </a:r>
            <a:r>
              <a:rPr sz="1800" spc="3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Deepfake</a:t>
            </a:r>
            <a:r>
              <a:rPr sz="1800" spc="3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techniques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 u="sng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https://doi.org/10.1016/j.fsidi.2021.301108</a:t>
            </a:r>
            <a:r>
              <a:rPr sz="1800" spc="-10">
                <a:latin typeface="Times New Roman"/>
                <a:cs typeface="Times New Roman"/>
              </a:rPr>
              <a:t>.</a:t>
            </a:r>
            <a:endParaRPr lang="en-US" sz="1800">
              <a:latin typeface="Times New Roman"/>
              <a:cs typeface="Times New Roman"/>
            </a:endParaRPr>
          </a:p>
          <a:p>
            <a:pPr marL="241300" marR="10160" indent="-228600">
              <a:lnSpc>
                <a:spcPts val="1950"/>
              </a:lnSpc>
              <a:spcBef>
                <a:spcPts val="980"/>
              </a:spcBef>
              <a:buFont typeface="Wingdings"/>
              <a:buChar char="q"/>
              <a:tabLst>
                <a:tab pos="241300" algn="l"/>
              </a:tabLst>
            </a:pPr>
            <a:r>
              <a:rPr sz="1800">
                <a:latin typeface="Times New Roman"/>
                <a:cs typeface="Times New Roman"/>
              </a:rPr>
              <a:t>Zhihua</a:t>
            </a:r>
            <a:r>
              <a:rPr sz="1800" spc="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Shang,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Hongtao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Xie,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Zhengjun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Zha,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Lingyun</a:t>
            </a:r>
            <a:r>
              <a:rPr sz="1800" spc="-95">
                <a:latin typeface="Times New Roman"/>
                <a:cs typeface="Times New Roman"/>
              </a:rPr>
              <a:t> </a:t>
            </a:r>
            <a:r>
              <a:rPr sz="1800" spc="-70">
                <a:latin typeface="Times New Roman"/>
                <a:cs typeface="Times New Roman"/>
              </a:rPr>
              <a:t>Yu,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 spc="-70">
                <a:latin typeface="Times New Roman"/>
                <a:cs typeface="Times New Roman"/>
              </a:rPr>
              <a:t>Yan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Li,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Yongdong </a:t>
            </a:r>
            <a:r>
              <a:rPr sz="1800">
                <a:latin typeface="Times New Roman"/>
                <a:cs typeface="Times New Roman"/>
              </a:rPr>
              <a:t>Zhang,</a:t>
            </a:r>
            <a:r>
              <a:rPr sz="1800" spc="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PRRNet:</a:t>
            </a:r>
            <a:r>
              <a:rPr sz="1800" spc="1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Pixel-</a:t>
            </a:r>
            <a:r>
              <a:rPr sz="1800">
                <a:latin typeface="Times New Roman"/>
                <a:cs typeface="Times New Roman"/>
              </a:rPr>
              <a:t>Region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relation</a:t>
            </a:r>
            <a:r>
              <a:rPr sz="1800" spc="-10">
                <a:latin typeface="Times New Roman"/>
                <a:cs typeface="Times New Roman"/>
              </a:rPr>
              <a:t> network </a:t>
            </a:r>
            <a:r>
              <a:rPr sz="1800">
                <a:latin typeface="Times New Roman"/>
                <a:cs typeface="Times New Roman"/>
              </a:rPr>
              <a:t>for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face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forgery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detection,Pattern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Recognition </a:t>
            </a:r>
            <a:r>
              <a:rPr sz="1800" u="sng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6"/>
              </a:rPr>
              <a:t>https://doi.org/10.1016/j.patcog.2021.107950</a:t>
            </a:r>
            <a:r>
              <a:rPr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41300" marR="1125855" indent="-228600">
              <a:lnSpc>
                <a:spcPts val="1880"/>
              </a:lnSpc>
              <a:spcBef>
                <a:spcPts val="1110"/>
              </a:spcBef>
              <a:buFont typeface="Wingdings"/>
              <a:buChar char="q"/>
              <a:tabLst>
                <a:tab pos="241300" algn="l"/>
              </a:tabLst>
            </a:pPr>
            <a:r>
              <a:rPr sz="1800" spc="-10">
                <a:latin typeface="Times New Roman"/>
                <a:cs typeface="Times New Roman"/>
              </a:rPr>
              <a:t>Tianyi</a:t>
            </a:r>
            <a:r>
              <a:rPr sz="1800" spc="-10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Wang,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Ming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Liu,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Wei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Cao,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Kam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Pui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Chow,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Deepfake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noise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investigation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and</a:t>
            </a:r>
            <a:r>
              <a:rPr sz="1800" spc="-10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detection,Forensic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Science </a:t>
            </a:r>
            <a:r>
              <a:rPr sz="1800">
                <a:latin typeface="Times New Roman"/>
                <a:cs typeface="Times New Roman"/>
              </a:rPr>
              <a:t>International: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Digital</a:t>
            </a:r>
            <a:r>
              <a:rPr sz="1800" spc="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Investigation,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 u="sng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https://doi.org/10.1016/j.fsidi.2022.301395</a:t>
            </a:r>
            <a:r>
              <a:rPr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41300" marR="598805" indent="-228600">
              <a:lnSpc>
                <a:spcPts val="1950"/>
              </a:lnSpc>
              <a:spcBef>
                <a:spcPts val="1070"/>
              </a:spcBef>
              <a:buFont typeface="Wingdings"/>
              <a:buChar char="q"/>
              <a:tabLst>
                <a:tab pos="241300" algn="l"/>
              </a:tabLst>
            </a:pPr>
            <a:r>
              <a:rPr sz="1800">
                <a:latin typeface="Times New Roman"/>
                <a:cs typeface="Times New Roman"/>
              </a:rPr>
              <a:t>Saima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Waseem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,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Syed</a:t>
            </a:r>
            <a:r>
              <a:rPr sz="1800" spc="-8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Abdul</a:t>
            </a:r>
            <a:r>
              <a:rPr sz="1800" spc="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Rahman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Syed</a:t>
            </a:r>
            <a:r>
              <a:rPr sz="1800" spc="-85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Abu-</a:t>
            </a:r>
            <a:r>
              <a:rPr sz="1800" spc="-10">
                <a:latin typeface="Times New Roman"/>
                <a:cs typeface="Times New Roman"/>
              </a:rPr>
              <a:t>Bakar,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Zaid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Omar,</a:t>
            </a:r>
            <a:r>
              <a:rPr sz="1800" spc="-10">
                <a:latin typeface="Times New Roman"/>
                <a:cs typeface="Times New Roman"/>
              </a:rPr>
              <a:t> Bilal</a:t>
            </a:r>
            <a:r>
              <a:rPr sz="1800" spc="-1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Ashfaq</a:t>
            </a:r>
            <a:r>
              <a:rPr sz="1800" spc="-15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Ahmed,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Saba</a:t>
            </a:r>
            <a:r>
              <a:rPr sz="1800" spc="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Baloch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and</a:t>
            </a:r>
            <a:r>
              <a:rPr sz="1800" spc="-85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Adel </a:t>
            </a:r>
            <a:r>
              <a:rPr sz="1800">
                <a:latin typeface="Times New Roman"/>
                <a:cs typeface="Times New Roman"/>
              </a:rPr>
              <a:t>Hafeezallah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Deepfake</a:t>
            </a:r>
            <a:r>
              <a:rPr sz="1800" spc="6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detection</a:t>
            </a:r>
            <a:r>
              <a:rPr sz="1800" spc="3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based</a:t>
            </a:r>
            <a:r>
              <a:rPr sz="1800" spc="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on</a:t>
            </a:r>
            <a:r>
              <a:rPr sz="1800" spc="3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remote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photoplethysmography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 u="sng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https://doi.org/10.1007/s11042-023-14744-</a:t>
            </a:r>
            <a:r>
              <a:rPr sz="1800" u="sng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z</a:t>
            </a:r>
            <a:endParaRPr sz="1800">
              <a:latin typeface="Times New Roman"/>
              <a:cs typeface="Times New Roman"/>
            </a:endParaRPr>
          </a:p>
          <a:p>
            <a:pPr marL="241300" marR="381635" indent="-228600">
              <a:lnSpc>
                <a:spcPts val="1950"/>
              </a:lnSpc>
              <a:spcBef>
                <a:spcPts val="980"/>
              </a:spcBef>
              <a:buFont typeface="Wingdings"/>
              <a:buChar char="q"/>
              <a:tabLst>
                <a:tab pos="241300" algn="l"/>
              </a:tabLst>
            </a:pPr>
            <a:r>
              <a:rPr sz="1800">
                <a:latin typeface="Times New Roman"/>
                <a:cs typeface="Times New Roman"/>
              </a:rPr>
              <a:t>Jiachen</a:t>
            </a:r>
            <a:r>
              <a:rPr sz="1800" spc="-114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Yang,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Shuai</a:t>
            </a:r>
            <a:r>
              <a:rPr sz="1800" spc="-7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Xiao,</a:t>
            </a:r>
            <a:r>
              <a:rPr sz="1800" spc="-1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Aiyun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Li,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Guipeng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Lan,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Huihui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Wang,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Detecting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fake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images</a:t>
            </a:r>
            <a:r>
              <a:rPr sz="1800" spc="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by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identifying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potential</a:t>
            </a:r>
            <a:r>
              <a:rPr sz="1800" spc="-10">
                <a:latin typeface="Times New Roman"/>
                <a:cs typeface="Times New Roman"/>
              </a:rPr>
              <a:t> texture </a:t>
            </a:r>
            <a:r>
              <a:rPr sz="1800">
                <a:latin typeface="Times New Roman"/>
                <a:cs typeface="Times New Roman"/>
              </a:rPr>
              <a:t>difference,Future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Generation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Computer Systems,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 u="sng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9"/>
              </a:rPr>
              <a:t>https://doi.org/10.1016/j.future.2021.06.043</a:t>
            </a:r>
            <a:r>
              <a:rPr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41300" marR="851535" indent="-228600">
              <a:lnSpc>
                <a:spcPts val="1950"/>
              </a:lnSpc>
              <a:spcBef>
                <a:spcPts val="980"/>
              </a:spcBef>
              <a:buFont typeface="Wingdings"/>
              <a:buChar char="q"/>
              <a:tabLst>
                <a:tab pos="241300" algn="l"/>
              </a:tabLst>
            </a:pPr>
            <a:r>
              <a:rPr sz="1800">
                <a:latin typeface="Times New Roman"/>
                <a:cs typeface="Times New Roman"/>
              </a:rPr>
              <a:t>Gaojian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Wanga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Qian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Jianga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Xin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Jina Xiaohui</a:t>
            </a:r>
            <a:r>
              <a:rPr sz="1800" spc="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Cuic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FFR_FD: Effective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and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fast detection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of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DeepFakes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via</a:t>
            </a:r>
            <a:r>
              <a:rPr sz="1800" spc="-6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feature </a:t>
            </a:r>
            <a:r>
              <a:rPr sz="1800">
                <a:latin typeface="Times New Roman"/>
                <a:cs typeface="Times New Roman"/>
              </a:rPr>
              <a:t>pointdefects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u="sng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10"/>
              </a:rPr>
              <a:t>https://doi.org/10.1016/j.ins.2022.03.026</a:t>
            </a:r>
            <a:endParaRPr sz="1800">
              <a:latin typeface="Times New Roman"/>
              <a:cs typeface="Times New Roman"/>
            </a:endParaRPr>
          </a:p>
          <a:p>
            <a:pPr marL="241300" marR="1849755" indent="-228600">
              <a:lnSpc>
                <a:spcPts val="1950"/>
              </a:lnSpc>
              <a:spcBef>
                <a:spcPts val="985"/>
              </a:spcBef>
              <a:buFont typeface="Wingdings"/>
              <a:buChar char="q"/>
              <a:tabLst>
                <a:tab pos="241300" algn="l"/>
              </a:tabLst>
            </a:pP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Marriam</a:t>
            </a:r>
            <a:r>
              <a:rPr sz="18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Nawaz</a:t>
            </a:r>
            <a:r>
              <a:rPr sz="1800" spc="-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Ali</a:t>
            </a:r>
            <a:r>
              <a:rPr sz="18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Javed</a:t>
            </a:r>
            <a:r>
              <a:rPr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·</a:t>
            </a:r>
            <a:r>
              <a:rPr sz="1800" spc="-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Aun</a:t>
            </a:r>
            <a:r>
              <a:rPr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Irtaza</a:t>
            </a:r>
            <a:r>
              <a:rPr sz="18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0D0D0D"/>
                </a:solidFill>
                <a:latin typeface="Times New Roman"/>
                <a:cs typeface="Times New Roman"/>
              </a:rPr>
              <a:t>ResNet-Swish-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Dense54:</a:t>
            </a:r>
            <a:r>
              <a:rPr sz="18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deep</a:t>
            </a:r>
            <a:r>
              <a:rPr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learning approach</a:t>
            </a:r>
            <a:r>
              <a:rPr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0D0D0D"/>
                </a:solidFill>
                <a:latin typeface="Times New Roman"/>
                <a:cs typeface="Times New Roman"/>
              </a:rPr>
              <a:t>deepfakes </a:t>
            </a:r>
            <a:r>
              <a:rPr sz="180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1800" spc="14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800" u="sng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11"/>
              </a:rPr>
              <a:t>https://doi.org/10.1007/s00371-022-02732-</a:t>
            </a:r>
            <a:r>
              <a:rPr sz="1800" u="sng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11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800" y="6543675"/>
            <a:ext cx="45720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76925"/>
            <a:ext cx="647700" cy="561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4639" y="2364422"/>
            <a:ext cx="6387465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b="0" i="1">
                <a:solidFill>
                  <a:srgbClr val="001F5F"/>
                </a:solidFill>
                <a:latin typeface="Times New Roman"/>
                <a:cs typeface="Times New Roman"/>
              </a:rPr>
              <a:t>Thank </a:t>
            </a:r>
            <a:r>
              <a:rPr sz="9600" b="0" i="1" spc="-935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9600" b="0" i="1" spc="10">
                <a:solidFill>
                  <a:srgbClr val="001F5F"/>
                </a:solidFill>
                <a:latin typeface="Times New Roman"/>
                <a:cs typeface="Times New Roman"/>
              </a:rPr>
              <a:t>ou!</a:t>
            </a:r>
            <a:r>
              <a:rPr sz="9600" b="0" i="1" spc="45">
                <a:solidFill>
                  <a:srgbClr val="001F5F"/>
                </a:solidFill>
                <a:latin typeface="Times New Roman"/>
                <a:cs typeface="Times New Roman"/>
              </a:rPr>
              <a:t>!</a:t>
            </a:r>
            <a:r>
              <a:rPr sz="9600" b="0" i="1" spc="10">
                <a:solidFill>
                  <a:srgbClr val="001F5F"/>
                </a:solidFill>
                <a:latin typeface="Times New Roman"/>
                <a:cs typeface="Times New Roman"/>
              </a:rPr>
              <a:t>!</a:t>
            </a:r>
            <a:endParaRPr sz="9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0" y="6543675"/>
            <a:ext cx="43815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76925"/>
            <a:ext cx="647700" cy="561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5186"/>
            <a:ext cx="12187301" cy="8810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spc="-10"/>
              <a:t>Overview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2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278447" y="985311"/>
            <a:ext cx="5142048" cy="2426946"/>
          </a:xfrm>
          <a:prstGeom prst="rect">
            <a:avLst/>
          </a:prstGeom>
        </p:spPr>
        <p:txBody>
          <a:bodyPr vert="horz" wrap="square" lIns="0" tIns="66675" rIns="0" bIns="0" rtlCol="0" anchor="t">
            <a:spAutoFit/>
          </a:bodyPr>
          <a:lstStyle/>
          <a:p>
            <a:pPr marL="283845" indent="-273050">
              <a:spcBef>
                <a:spcPts val="525"/>
              </a:spcBef>
              <a:buSzPct val="95833"/>
              <a:buFont typeface="Wingdings"/>
              <a:buChar char=""/>
              <a:tabLst>
                <a:tab pos="283845" algn="l"/>
              </a:tabLst>
            </a:pPr>
            <a:r>
              <a:rPr lang="en-US" sz="2800">
                <a:latin typeface="Times New Roman"/>
                <a:cs typeface="Times New Roman"/>
              </a:rPr>
              <a:t>Problem Definition</a:t>
            </a:r>
            <a:endParaRPr sz="2800">
              <a:latin typeface="Times New Roman"/>
              <a:cs typeface="Times New Roman"/>
            </a:endParaRPr>
          </a:p>
          <a:p>
            <a:pPr marL="283845" indent="-273050">
              <a:lnSpc>
                <a:spcPct val="100000"/>
              </a:lnSpc>
              <a:spcBef>
                <a:spcPts val="425"/>
              </a:spcBef>
              <a:buSzPct val="95833"/>
              <a:buFont typeface="Wingdings"/>
              <a:buChar char=""/>
              <a:tabLst>
                <a:tab pos="283845" algn="l"/>
              </a:tabLst>
            </a:pPr>
            <a:r>
              <a:rPr lang="en-US" sz="2800" spc="-20">
                <a:latin typeface="Times New Roman"/>
                <a:cs typeface="Times New Roman"/>
              </a:rPr>
              <a:t>Abstract</a:t>
            </a:r>
          </a:p>
          <a:p>
            <a:pPr marL="283845" indent="-273050">
              <a:spcBef>
                <a:spcPts val="425"/>
              </a:spcBef>
              <a:buSzPct val="95833"/>
              <a:buFont typeface="Wingdings"/>
              <a:buChar char=""/>
              <a:tabLst>
                <a:tab pos="283845" algn="l"/>
              </a:tabLst>
            </a:pPr>
            <a:r>
              <a:rPr lang="en-US" sz="2800" spc="-20">
                <a:latin typeface="Times New Roman"/>
                <a:cs typeface="Times New Roman"/>
              </a:rPr>
              <a:t>Proposed System</a:t>
            </a:r>
          </a:p>
          <a:p>
            <a:pPr marL="283845" indent="-273050">
              <a:spcBef>
                <a:spcPts val="425"/>
              </a:spcBef>
              <a:buSzPct val="95833"/>
              <a:buFont typeface="Wingdings"/>
              <a:buChar char=""/>
              <a:tabLst>
                <a:tab pos="283845" algn="l"/>
              </a:tabLst>
            </a:pPr>
            <a:r>
              <a:rPr lang="en-US" sz="2800" spc="-20">
                <a:latin typeface="Times New Roman"/>
                <a:cs typeface="Times New Roman"/>
              </a:rPr>
              <a:t>Implementation</a:t>
            </a:r>
          </a:p>
          <a:p>
            <a:pPr marL="283845" indent="-273050">
              <a:spcBef>
                <a:spcPts val="425"/>
              </a:spcBef>
              <a:buSzPct val="95833"/>
              <a:buFont typeface="Wingdings"/>
              <a:buChar char=""/>
              <a:tabLst>
                <a:tab pos="283845" algn="l"/>
              </a:tabLst>
            </a:pPr>
            <a:r>
              <a:rPr lang="en-US" sz="2800" spc="-10">
                <a:latin typeface="Times New Roman"/>
                <a:cs typeface="Times New Roman"/>
              </a:rPr>
              <a:t>References/Learning resources</a:t>
            </a:r>
            <a:endParaRPr lang="en-US" sz="2400" spc="-1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0" y="6543675"/>
            <a:ext cx="43815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76925"/>
            <a:ext cx="647700" cy="561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5186"/>
            <a:ext cx="12187301" cy="8810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79400">
              <a:spcBef>
                <a:spcPts val="125"/>
              </a:spcBef>
            </a:pPr>
            <a:r>
              <a:rPr lang="en-US" spc="-10"/>
              <a:t>Problem Definition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341629" y="922304"/>
            <a:ext cx="11464378" cy="40882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42900" indent="-342900" algn="l">
              <a:buFont typeface="Wingdings"/>
              <a:buChar char="q"/>
            </a:pPr>
            <a:r>
              <a:rPr lang="en-US" sz="2400" spc="-10">
                <a:latin typeface="Times New Roman"/>
                <a:cs typeface="Times New Roman"/>
              </a:rPr>
              <a:t>The rapid advancement of </a:t>
            </a:r>
            <a:r>
              <a:rPr lang="en-US" sz="2400" b="1" spc="-10">
                <a:latin typeface="Times New Roman"/>
                <a:cs typeface="Times New Roman"/>
              </a:rPr>
              <a:t>Generative Adversarial Networks (GANs)</a:t>
            </a:r>
            <a:r>
              <a:rPr lang="en-US" sz="2400" spc="-10">
                <a:latin typeface="Times New Roman"/>
                <a:cs typeface="Times New Roman"/>
              </a:rPr>
              <a:t> has enabled the creation of </a:t>
            </a:r>
            <a:r>
              <a:rPr lang="en-US" sz="2400" b="1" spc="-10">
                <a:latin typeface="Times New Roman"/>
                <a:cs typeface="Times New Roman"/>
              </a:rPr>
              <a:t>highly realistic deepfake videos</a:t>
            </a:r>
            <a:r>
              <a:rPr lang="en-US" sz="2400" spc="-10">
                <a:latin typeface="Times New Roman"/>
                <a:cs typeface="Times New Roman"/>
              </a:rPr>
              <a:t>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Font typeface="Wingdings"/>
              <a:buChar char="q"/>
            </a:pPr>
            <a:endParaRPr lang="en-US" sz="2400" spc="-10">
              <a:latin typeface="Times New Roman"/>
              <a:cs typeface="Times New Roman"/>
            </a:endParaRPr>
          </a:p>
          <a:p>
            <a:pPr marL="342900" indent="-342900" algn="l">
              <a:buFont typeface="Wingdings"/>
              <a:buChar char="q"/>
            </a:pPr>
            <a:r>
              <a:rPr lang="en-US" sz="2400" spc="-10">
                <a:latin typeface="Times New Roman"/>
                <a:cs typeface="Times New Roman"/>
              </a:rPr>
              <a:t>These deepfakes pose significant threats to </a:t>
            </a:r>
            <a:r>
              <a:rPr lang="en-US" sz="2400" b="1" spc="-10">
                <a:latin typeface="Times New Roman"/>
                <a:cs typeface="Times New Roman"/>
              </a:rPr>
              <a:t>security, misinformation, privacy, and digital trust</a:t>
            </a:r>
            <a:r>
              <a:rPr lang="en-US" sz="2400" spc="-10">
                <a:latin typeface="Times New Roman"/>
                <a:cs typeface="Times New Roman"/>
              </a:rPr>
              <a:t>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Font typeface="Wingdings"/>
              <a:buChar char="q"/>
            </a:pPr>
            <a:endParaRPr lang="en-US" sz="2400" spc="-10">
              <a:latin typeface="Times New Roman"/>
              <a:cs typeface="Times New Roman"/>
            </a:endParaRPr>
          </a:p>
          <a:p>
            <a:pPr marL="342900" indent="-342900" algn="l">
              <a:buFont typeface="Wingdings"/>
              <a:buChar char="q"/>
            </a:pPr>
            <a:r>
              <a:rPr lang="en-US" sz="2400" spc="-10">
                <a:latin typeface="Times New Roman"/>
                <a:cs typeface="Times New Roman"/>
              </a:rPr>
              <a:t>Existing detection methods struggle with </a:t>
            </a:r>
            <a:r>
              <a:rPr lang="en-US" sz="2400" b="1" spc="-10">
                <a:latin typeface="Times New Roman"/>
                <a:cs typeface="Times New Roman"/>
              </a:rPr>
              <a:t>real-time processing, generalizability, and adversarial attacks</a:t>
            </a:r>
            <a:r>
              <a:rPr lang="en-US" sz="2400" spc="-10">
                <a:latin typeface="Times New Roman"/>
                <a:cs typeface="Times New Roman"/>
              </a:rPr>
              <a:t>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Font typeface="Wingdings"/>
              <a:buChar char="q"/>
            </a:pPr>
            <a:endParaRPr lang="en-US" sz="2400" spc="-10">
              <a:latin typeface="Times New Roman"/>
              <a:cs typeface="Times New Roman"/>
            </a:endParaRPr>
          </a:p>
          <a:p>
            <a:pPr marL="342900" indent="-342900" algn="l">
              <a:buFont typeface="Wingdings"/>
              <a:buChar char="q"/>
            </a:pPr>
            <a:r>
              <a:rPr lang="en-US" sz="2400" spc="-10">
                <a:latin typeface="Times New Roman"/>
                <a:cs typeface="Times New Roman"/>
              </a:rPr>
              <a:t>Our goal is to develop an </a:t>
            </a:r>
            <a:r>
              <a:rPr lang="en-US" sz="2400" b="1" spc="-10">
                <a:latin typeface="Times New Roman"/>
                <a:cs typeface="Times New Roman"/>
              </a:rPr>
              <a:t>efficient, scalable, and accurate deepfake detection model</a:t>
            </a:r>
            <a:r>
              <a:rPr lang="en-US" sz="2400" spc="-10">
                <a:latin typeface="Times New Roman"/>
                <a:cs typeface="Times New Roman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12700" marR="5080">
              <a:lnSpc>
                <a:spcPct val="100099"/>
              </a:lnSpc>
              <a:spcBef>
                <a:spcPts val="100"/>
              </a:spcBef>
            </a:pPr>
            <a:endParaRPr sz="2400" spc="-1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3</a:t>
            </a:fld>
            <a:endParaRPr spc="-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0" y="6543675"/>
            <a:ext cx="43815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76925"/>
            <a:ext cx="647700" cy="561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5186"/>
            <a:ext cx="12187301" cy="8810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lang="en-US" spc="-20"/>
              <a:t>Abstract</a:t>
            </a:r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4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287972" y="937831"/>
            <a:ext cx="11494135" cy="445763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>
              <a:buFont typeface="Wingdings"/>
              <a:buChar char=""/>
              <a:tabLst>
                <a:tab pos="297815" algn="l"/>
              </a:tabLst>
            </a:pPr>
            <a:r>
              <a:rPr lang="en-US" sz="2400" spc="-20">
                <a:latin typeface="Times New Roman"/>
                <a:cs typeface="Times New Roman"/>
              </a:rPr>
              <a:t>Deepfake technology is widely used in media, entertainment, and cybersecurity.</a:t>
            </a:r>
            <a:endParaRPr lang="en-US" sz="2400" b="1" spc="-20">
              <a:latin typeface="Times New Roman"/>
              <a:cs typeface="Times New Roman"/>
            </a:endParaRPr>
          </a:p>
          <a:p>
            <a:pPr algn="l">
              <a:buFont typeface="Wingdings"/>
              <a:buChar char=""/>
              <a:tabLst>
                <a:tab pos="297815" algn="l"/>
              </a:tabLst>
            </a:pPr>
            <a:endParaRPr lang="en-US" sz="2400" spc="-20">
              <a:latin typeface="Times New Roman"/>
              <a:cs typeface="Times New Roman"/>
            </a:endParaRPr>
          </a:p>
          <a:p>
            <a:pPr algn="l">
              <a:buFont typeface="Wingdings"/>
              <a:buChar char=""/>
              <a:tabLst>
                <a:tab pos="297815" algn="l"/>
              </a:tabLst>
            </a:pPr>
            <a:r>
              <a:rPr lang="en-US" sz="2400" spc="-20">
                <a:latin typeface="Times New Roman"/>
                <a:cs typeface="Times New Roman"/>
              </a:rPr>
              <a:t>However, it can be misused for misinformation, identity theft, and forgery.</a:t>
            </a:r>
            <a:endParaRPr lang="en-US" sz="2400">
              <a:latin typeface="Times New Roman"/>
              <a:cs typeface="Times New Roman"/>
            </a:endParaRPr>
          </a:p>
          <a:p>
            <a:pPr algn="l">
              <a:buFont typeface="Wingdings"/>
              <a:buChar char=""/>
              <a:tabLst>
                <a:tab pos="297815" algn="l"/>
              </a:tabLst>
            </a:pPr>
            <a:endParaRPr lang="en-US" sz="2400" spc="-20">
              <a:latin typeface="Times New Roman"/>
              <a:cs typeface="Times New Roman"/>
            </a:endParaRPr>
          </a:p>
          <a:p>
            <a:pPr algn="l">
              <a:buFont typeface="Wingdings"/>
              <a:buChar char=""/>
              <a:tabLst>
                <a:tab pos="297815" algn="l"/>
              </a:tabLst>
            </a:pPr>
            <a:r>
              <a:rPr lang="en-US" sz="2400" spc="-20">
                <a:latin typeface="Times New Roman"/>
                <a:cs typeface="Times New Roman"/>
              </a:rPr>
              <a:t>Our project </a:t>
            </a:r>
            <a:r>
              <a:rPr lang="en-US" sz="2400" b="1" spc="-20">
                <a:latin typeface="Times New Roman"/>
                <a:cs typeface="Times New Roman"/>
              </a:rPr>
              <a:t>combines CNNs and </a:t>
            </a:r>
            <a:r>
              <a:rPr lang="en-US" sz="2400" b="1" spc="-20" err="1">
                <a:latin typeface="Times New Roman"/>
                <a:cs typeface="Times New Roman"/>
              </a:rPr>
              <a:t>MiniGNNs</a:t>
            </a:r>
            <a:r>
              <a:rPr lang="en-US" sz="2400" spc="-20">
                <a:latin typeface="Times New Roman"/>
                <a:cs typeface="Times New Roman"/>
              </a:rPr>
              <a:t> for deepfake detection.</a:t>
            </a:r>
            <a:endParaRPr lang="en-US" sz="2400">
              <a:latin typeface="Times New Roman"/>
              <a:cs typeface="Times New Roman"/>
            </a:endParaRPr>
          </a:p>
          <a:p>
            <a:pPr algn="l">
              <a:buFont typeface="Wingdings"/>
              <a:buChar char=""/>
              <a:tabLst>
                <a:tab pos="297815" algn="l"/>
              </a:tabLst>
            </a:pPr>
            <a:endParaRPr lang="en-US" sz="2400" spc="-20">
              <a:latin typeface="Times New Roman"/>
              <a:cs typeface="Times New Roman"/>
            </a:endParaRPr>
          </a:p>
          <a:p>
            <a:pPr algn="l">
              <a:buFont typeface="Wingdings"/>
              <a:buChar char=""/>
              <a:tabLst>
                <a:tab pos="297815" algn="l"/>
              </a:tabLst>
            </a:pPr>
            <a:r>
              <a:rPr lang="en-US" sz="2400" spc="-20">
                <a:latin typeface="Times New Roman"/>
                <a:cs typeface="Times New Roman"/>
              </a:rPr>
              <a:t>The system processes facial landmarks, builds graphs, and detects manipulations using </a:t>
            </a:r>
            <a:r>
              <a:rPr lang="en-US" sz="2400" b="1" spc="-20">
                <a:latin typeface="Times New Roman"/>
                <a:cs typeface="Times New Roman"/>
              </a:rPr>
              <a:t>Tensor Fusion Networks (TFN), MTCNN, Pyramid ResNet, and KNN</a:t>
            </a:r>
            <a:r>
              <a:rPr lang="en-US" sz="2400" spc="-20">
                <a:latin typeface="Times New Roman"/>
                <a:cs typeface="Times New Roman"/>
              </a:rPr>
              <a:t>.</a:t>
            </a:r>
            <a:endParaRPr lang="en-US" sz="2400">
              <a:latin typeface="Times New Roman"/>
              <a:cs typeface="Times New Roman"/>
            </a:endParaRPr>
          </a:p>
          <a:p>
            <a:pPr algn="l">
              <a:buFont typeface="Wingdings"/>
              <a:buChar char=""/>
              <a:tabLst>
                <a:tab pos="297815" algn="l"/>
              </a:tabLst>
            </a:pPr>
            <a:endParaRPr lang="en-US" sz="2400" spc="-20">
              <a:latin typeface="Times New Roman"/>
              <a:cs typeface="Times New Roman"/>
            </a:endParaRPr>
          </a:p>
          <a:p>
            <a:pPr algn="l">
              <a:buFont typeface="Wingdings"/>
              <a:buChar char=""/>
              <a:tabLst>
                <a:tab pos="297815" algn="l"/>
              </a:tabLst>
            </a:pPr>
            <a:r>
              <a:rPr lang="en-US" sz="2400" spc="-20">
                <a:latin typeface="Times New Roman"/>
                <a:cs typeface="Times New Roman"/>
              </a:rPr>
              <a:t>We achieve </a:t>
            </a:r>
            <a:r>
              <a:rPr lang="en-US" sz="2400" b="1" spc="-20">
                <a:latin typeface="Times New Roman"/>
                <a:cs typeface="Times New Roman"/>
              </a:rPr>
              <a:t>higher accuracy</a:t>
            </a:r>
            <a:r>
              <a:rPr lang="en-US" sz="2400" spc="-20">
                <a:latin typeface="Times New Roman"/>
                <a:cs typeface="Times New Roman"/>
              </a:rPr>
              <a:t> and </a:t>
            </a:r>
            <a:r>
              <a:rPr lang="en-US" sz="2400" b="1" spc="-20">
                <a:latin typeface="Times New Roman"/>
                <a:cs typeface="Times New Roman"/>
              </a:rPr>
              <a:t>better generalizability</a:t>
            </a:r>
            <a:r>
              <a:rPr lang="en-US" sz="2400" spc="-20">
                <a:latin typeface="Times New Roman"/>
                <a:cs typeface="Times New Roman"/>
              </a:rPr>
              <a:t> compared to traditional CNN-based models.</a:t>
            </a:r>
            <a:endParaRPr lang="en-US"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7815" algn="l"/>
              </a:tabLst>
            </a:pPr>
            <a:endParaRPr lang="en-US" sz="2400" b="1" spc="-2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0" y="6543675"/>
            <a:ext cx="43815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5186"/>
            <a:ext cx="12187555" cy="6344285"/>
            <a:chOff x="0" y="95186"/>
            <a:chExt cx="12187555" cy="63442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00" y="5876925"/>
              <a:ext cx="647700" cy="561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5186"/>
              <a:ext cx="12187301" cy="88106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79400">
              <a:spcBef>
                <a:spcPts val="125"/>
              </a:spcBef>
            </a:pPr>
            <a:r>
              <a:rPr lang="en-US" spc="-20"/>
              <a:t>Proposed System</a:t>
            </a:r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5</a:t>
            </a:fld>
            <a:endParaRPr spc="-25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C5D6B6-7A0E-92CC-19B5-564D348B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50" y="1049337"/>
            <a:ext cx="7543800" cy="467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FFC31D-C96B-768C-6E70-B72A690F1159}"/>
              </a:ext>
            </a:extLst>
          </p:cNvPr>
          <p:cNvSpPr txBox="1"/>
          <p:nvPr/>
        </p:nvSpPr>
        <p:spPr>
          <a:xfrm>
            <a:off x="190500" y="1289000"/>
            <a:ext cx="37528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detects and analyzes facial regions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Graph Neural Networks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MiniGNN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deepfake detection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both spatial and temporal inconsistencies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0" y="6543675"/>
            <a:ext cx="43815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76925"/>
            <a:ext cx="647700" cy="561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5186"/>
            <a:ext cx="12187301" cy="8810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157" y="228402"/>
            <a:ext cx="5359062" cy="439223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pc="-10"/>
              <a:t>Algorithms &amp; Techniques Used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463867" y="1244282"/>
            <a:ext cx="10591542" cy="4132542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342900" indent="-342900" algn="l">
              <a:spcBef>
                <a:spcPts val="125"/>
              </a:spcBef>
              <a:buSzPct val="95000"/>
              <a:buFont typeface="Wingdings"/>
              <a:buChar char="q"/>
              <a:tabLst>
                <a:tab pos="241300" algn="l"/>
              </a:tabLst>
            </a:pPr>
            <a:r>
              <a:rPr lang="en-US" sz="2400" b="1" spc="-10">
                <a:latin typeface="Times New Roman"/>
                <a:cs typeface="Times New Roman"/>
              </a:rPr>
              <a:t>MTCNN (Multi-task Cascaded CNN)</a:t>
            </a:r>
            <a:r>
              <a:rPr lang="en-US" sz="2400" spc="-10">
                <a:latin typeface="Times New Roman"/>
                <a:cs typeface="Times New Roman"/>
              </a:rPr>
              <a:t> → Detects facial features.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125"/>
              </a:spcBef>
              <a:buSzPct val="95000"/>
              <a:buFont typeface="Wingdings"/>
              <a:buChar char="q"/>
              <a:tabLst>
                <a:tab pos="241300" algn="l"/>
              </a:tabLst>
            </a:pPr>
            <a:endParaRPr lang="en-US" sz="2400" spc="-1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125"/>
              </a:spcBef>
              <a:buFont typeface="Wingdings"/>
              <a:buChar char="q"/>
              <a:tabLst>
                <a:tab pos="241300" algn="l"/>
              </a:tabLst>
            </a:pPr>
            <a:r>
              <a:rPr lang="en-US" sz="2400" b="1" spc="-10">
                <a:latin typeface="Times New Roman"/>
                <a:cs typeface="Times New Roman"/>
              </a:rPr>
              <a:t>Pyramid ResNet</a:t>
            </a:r>
            <a:r>
              <a:rPr lang="en-US" sz="2400" spc="-10">
                <a:latin typeface="Times New Roman"/>
                <a:cs typeface="Times New Roman"/>
              </a:rPr>
              <a:t> → Extracts hierarchical features.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125"/>
              </a:spcBef>
              <a:buFont typeface="Wingdings"/>
              <a:buChar char="q"/>
              <a:tabLst>
                <a:tab pos="355600" algn="l"/>
              </a:tabLst>
            </a:pPr>
            <a:endParaRPr lang="en-US" sz="2400" spc="-1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125"/>
              </a:spcBef>
              <a:buFont typeface="Wingdings"/>
              <a:buChar char="q"/>
              <a:tabLst>
                <a:tab pos="355600" algn="l"/>
              </a:tabLst>
            </a:pPr>
            <a:r>
              <a:rPr lang="en-US" sz="2400" b="1" spc="-10">
                <a:latin typeface="Times New Roman"/>
                <a:cs typeface="Times New Roman"/>
              </a:rPr>
              <a:t>K-Nearest Neighbors (KNN)</a:t>
            </a:r>
            <a:r>
              <a:rPr lang="en-US" sz="2400" spc="-10">
                <a:latin typeface="Times New Roman"/>
                <a:cs typeface="Times New Roman"/>
              </a:rPr>
              <a:t> → Creates graph edges between similar patches.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125"/>
              </a:spcBef>
              <a:buFont typeface="Wingdings"/>
              <a:buChar char="q"/>
              <a:tabLst>
                <a:tab pos="355600" algn="l"/>
              </a:tabLst>
            </a:pPr>
            <a:endParaRPr lang="en-US" sz="2400" spc="-1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125"/>
              </a:spcBef>
              <a:buFont typeface="Wingdings"/>
              <a:buChar char="q"/>
              <a:tabLst>
                <a:tab pos="355600" algn="l"/>
              </a:tabLst>
            </a:pPr>
            <a:r>
              <a:rPr lang="en-US" sz="2400" b="1" spc="-10" err="1">
                <a:latin typeface="Times New Roman"/>
                <a:cs typeface="Times New Roman"/>
              </a:rPr>
              <a:t>MiniGNN</a:t>
            </a:r>
            <a:r>
              <a:rPr lang="en-US" sz="2400" b="1" spc="-10">
                <a:latin typeface="Times New Roman"/>
                <a:cs typeface="Times New Roman"/>
              </a:rPr>
              <a:t> (Graph Neural Networks)</a:t>
            </a:r>
            <a:r>
              <a:rPr lang="en-US" sz="2400" spc="-10">
                <a:latin typeface="Times New Roman"/>
                <a:cs typeface="Times New Roman"/>
              </a:rPr>
              <a:t> → Detects inconsistencies in facial patches.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125"/>
              </a:spcBef>
              <a:buFont typeface="Wingdings"/>
              <a:buChar char="q"/>
              <a:tabLst>
                <a:tab pos="355600" algn="l"/>
              </a:tabLst>
            </a:pPr>
            <a:endParaRPr lang="en-US" sz="2400" spc="-1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125"/>
              </a:spcBef>
              <a:buFont typeface="Wingdings"/>
              <a:buChar char="q"/>
              <a:tabLst>
                <a:tab pos="355600" algn="l"/>
              </a:tabLst>
            </a:pPr>
            <a:r>
              <a:rPr lang="en-US" sz="2400" b="1" spc="-10">
                <a:latin typeface="Times New Roman"/>
                <a:cs typeface="Times New Roman"/>
              </a:rPr>
              <a:t>Tensor Fusion Networks (TFN)</a:t>
            </a:r>
            <a:r>
              <a:rPr lang="en-US" sz="2400" spc="-10">
                <a:latin typeface="Times New Roman"/>
                <a:cs typeface="Times New Roman"/>
              </a:rPr>
              <a:t> → Combines CNN &amp; GNN outputs for better classification.</a:t>
            </a:r>
            <a:endParaRPr lang="en-US" sz="24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0000"/>
              </a:lnSpc>
              <a:spcBef>
                <a:spcPts val="125"/>
              </a:spcBef>
              <a:buSzPct val="95000"/>
              <a:buFont typeface="Wingdings"/>
              <a:buChar char="q"/>
              <a:tabLst>
                <a:tab pos="355600" algn="l"/>
              </a:tabLst>
            </a:pPr>
            <a:endParaRPr sz="2000" spc="-1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6</a:t>
            </a:fld>
            <a:endParaRPr spc="-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0" y="6543675"/>
            <a:ext cx="43815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76925"/>
            <a:ext cx="647700" cy="561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5186"/>
            <a:ext cx="12187301" cy="8810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pc="-10"/>
              <a:t>Datasets &amp; Evaluation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278447" y="883348"/>
            <a:ext cx="11633200" cy="5654753"/>
          </a:xfrm>
          <a:prstGeom prst="rect">
            <a:avLst/>
          </a:prstGeom>
        </p:spPr>
        <p:txBody>
          <a:bodyPr vert="horz" wrap="square" lIns="0" tIns="113665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Datasets Used: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FaceForensics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(1,000 real &amp; manipulated YouTube videos)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DFDC (5,000 real and GAN-generated deepfake videos)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DeepForensics-1.0 (48,000+ manipulated videos)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Celeb-DF (5,639 fake celebrity videos)</a:t>
            </a:r>
          </a:p>
          <a:p>
            <a:pPr marL="457200"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 &amp; Recall, F1-Score</a:t>
            </a:r>
          </a:p>
          <a:p>
            <a:pPr marL="457200"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Models: 85.3%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MiniGNN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Model: 91.7%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Model: 94.2% Accuracy</a:t>
            </a:r>
          </a:p>
          <a:p>
            <a:pPr marL="457200"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&amp; Learning Resources: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FaceForensics++ 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DeepForensics-1.0 GitHub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PRRNet: Pixel-Region Relation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7</a:t>
            </a:fld>
            <a:endParaRPr spc="-2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0" y="6543675"/>
            <a:ext cx="43815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76925"/>
            <a:ext cx="647700" cy="561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5186"/>
            <a:ext cx="12187301" cy="8810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18757"/>
            <a:ext cx="6163945" cy="44894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10"/>
              <a:t>Implementation</a:t>
            </a:r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Dept.</a:t>
            </a:r>
            <a:r>
              <a:rPr cap="small" spc="25"/>
              <a:t> </a:t>
            </a:r>
            <a:r>
              <a:rPr cap="small"/>
              <a:t>of</a:t>
            </a:r>
            <a:r>
              <a:rPr cap="small" spc="130"/>
              <a:t> </a:t>
            </a:r>
            <a:r>
              <a:rPr cap="small"/>
              <a:t>Information</a:t>
            </a:r>
            <a:r>
              <a:rPr cap="small" spc="50"/>
              <a:t> </a:t>
            </a:r>
            <a:r>
              <a:rPr cap="small" spc="-10"/>
              <a:t>Technology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79692" y="751903"/>
            <a:ext cx="11631295" cy="4099840"/>
          </a:xfrm>
          <a:prstGeom prst="rect">
            <a:avLst/>
          </a:prstGeom>
        </p:spPr>
        <p:txBody>
          <a:bodyPr vert="horz" wrap="square" lIns="0" tIns="102870" rIns="0" bIns="0" rtlCol="0" anchor="t">
            <a:spAutoFit/>
          </a:bodyPr>
          <a:lstStyle/>
          <a:p>
            <a:pPr algn="l">
              <a:buSzPct val="95238"/>
              <a:buFont typeface="Wingdings"/>
              <a:buChar char="q"/>
              <a:tabLst>
                <a:tab pos="250190" algn="l"/>
              </a:tabLst>
            </a:pPr>
            <a:r>
              <a:rPr lang="en-US" sz="2400" b="1" spc="-10" dirty="0">
                <a:latin typeface="Times New Roman"/>
                <a:cs typeface="Times New Roman"/>
              </a:rPr>
              <a:t>Preprocessing:</a:t>
            </a:r>
            <a:r>
              <a:rPr lang="en-US" sz="2400" spc="-10" dirty="0">
                <a:latin typeface="Times New Roman"/>
                <a:cs typeface="Times New Roman"/>
              </a:rPr>
              <a:t> Convert videos into frames, detect faces using </a:t>
            </a:r>
            <a:r>
              <a:rPr lang="en-US" sz="2400" b="1" spc="-10" dirty="0">
                <a:latin typeface="Times New Roman"/>
                <a:cs typeface="Times New Roman"/>
              </a:rPr>
              <a:t>MTCNN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810"/>
              </a:spcBef>
              <a:buFont typeface="Wingdings"/>
              <a:buChar char="q"/>
              <a:tabLst>
                <a:tab pos="250190" algn="l"/>
              </a:tabLst>
            </a:pPr>
            <a:r>
              <a:rPr lang="en-US" sz="2400" b="1" spc="-10" dirty="0">
                <a:latin typeface="Times New Roman"/>
                <a:cs typeface="Times New Roman"/>
              </a:rPr>
              <a:t>Feature Extraction: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10" dirty="0" err="1">
                <a:latin typeface="Times New Roman"/>
                <a:cs typeface="Times New Roman"/>
              </a:rPr>
              <a:t>ResNet</a:t>
            </a:r>
            <a:r>
              <a:rPr lang="en-US" sz="2400" spc="-10" dirty="0">
                <a:latin typeface="Times New Roman"/>
                <a:cs typeface="Times New Roman"/>
              </a:rPr>
              <a:t> extracts feature maps, </a:t>
            </a:r>
            <a:r>
              <a:rPr lang="en-US" sz="2400" spc="-10" dirty="0" err="1">
                <a:latin typeface="Times New Roman"/>
                <a:cs typeface="Times New Roman"/>
              </a:rPr>
              <a:t>MiniGNN</a:t>
            </a:r>
            <a:r>
              <a:rPr lang="en-US" sz="2400" spc="-10" dirty="0">
                <a:latin typeface="Times New Roman"/>
                <a:cs typeface="Times New Roman"/>
              </a:rPr>
              <a:t> builds a </a:t>
            </a:r>
            <a:r>
              <a:rPr lang="en-US" sz="2400" b="1" spc="-10" dirty="0">
                <a:latin typeface="Times New Roman"/>
                <a:cs typeface="Times New Roman"/>
              </a:rPr>
              <a:t>graph-based representation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810"/>
              </a:spcBef>
              <a:buFont typeface="Wingdings"/>
              <a:buChar char="q"/>
              <a:tabLst>
                <a:tab pos="250190" algn="l"/>
              </a:tabLst>
            </a:pPr>
            <a:r>
              <a:rPr lang="en-US" sz="2400" b="1" spc="-10" dirty="0">
                <a:latin typeface="Times New Roman"/>
                <a:cs typeface="Times New Roman"/>
              </a:rPr>
              <a:t>Training &amp; Testing:</a:t>
            </a:r>
            <a:endParaRPr lang="en-US" sz="2400" dirty="0">
              <a:latin typeface="Times New Roman"/>
              <a:cs typeface="Times New Roman"/>
            </a:endParaRPr>
          </a:p>
          <a:p>
            <a:pPr lvl="3" algn="l">
              <a:spcBef>
                <a:spcPts val="810"/>
              </a:spcBef>
              <a:tabLst>
                <a:tab pos="25019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                      ◇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Google Sans"/>
              </a:rPr>
              <a:t> </a:t>
            </a:r>
            <a:r>
              <a:rPr lang="en-US" sz="2400" spc="-10" dirty="0">
                <a:latin typeface="Times New Roman"/>
                <a:cs typeface="Times New Roman"/>
              </a:rPr>
              <a:t>Train model on </a:t>
            </a:r>
            <a:r>
              <a:rPr lang="en-US" sz="2400" b="1" spc="-10" dirty="0">
                <a:latin typeface="Times New Roman"/>
                <a:cs typeface="Times New Roman"/>
              </a:rPr>
              <a:t>DeepForensics-1.0 dataset</a:t>
            </a:r>
            <a:endParaRPr lang="en-US" sz="2400" dirty="0">
              <a:latin typeface="Times New Roman"/>
              <a:cs typeface="Times New Roman"/>
            </a:endParaRPr>
          </a:p>
          <a:p>
            <a:pPr lvl="3" algn="l">
              <a:spcBef>
                <a:spcPts val="810"/>
              </a:spcBef>
              <a:tabLst>
                <a:tab pos="25019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                      ◇Validate using </a:t>
            </a:r>
            <a:r>
              <a:rPr lang="en-US" sz="2400" b="1" spc="-10" dirty="0">
                <a:latin typeface="Times New Roman"/>
                <a:cs typeface="Times New Roman"/>
              </a:rPr>
              <a:t>cross-dataset testing</a:t>
            </a:r>
            <a:r>
              <a:rPr lang="en-US" sz="2400" spc="-10" dirty="0">
                <a:latin typeface="Times New Roman"/>
                <a:cs typeface="Times New Roman"/>
              </a:rPr>
              <a:t> (</a:t>
            </a:r>
            <a:r>
              <a:rPr lang="en-US" sz="2400" spc="-10" dirty="0" err="1">
                <a:latin typeface="Times New Roman"/>
                <a:cs typeface="Times New Roman"/>
              </a:rPr>
              <a:t>FaceForensics</a:t>
            </a:r>
            <a:r>
              <a:rPr lang="en-US" sz="2400" spc="-10" dirty="0">
                <a:latin typeface="Times New Roman"/>
                <a:cs typeface="Times New Roman"/>
              </a:rPr>
              <a:t>++, DFDC)</a:t>
            </a:r>
            <a:endParaRPr lang="en-US" sz="2400" dirty="0">
              <a:latin typeface="Times New Roman"/>
              <a:cs typeface="Times New Roman"/>
            </a:endParaRPr>
          </a:p>
          <a:p>
            <a:pPr lvl="3" algn="l">
              <a:spcBef>
                <a:spcPts val="810"/>
              </a:spcBef>
              <a:tabLst>
                <a:tab pos="25019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                      ◇Fine-tune parameters using </a:t>
            </a:r>
            <a:r>
              <a:rPr lang="en-US" sz="2400" b="1" spc="-10" dirty="0">
                <a:latin typeface="Times New Roman"/>
                <a:cs typeface="Times New Roman"/>
              </a:rPr>
              <a:t>Tensor Fusion Networks</a:t>
            </a:r>
            <a:endParaRPr lang="en-US" sz="2400" dirty="0">
              <a:latin typeface="Times New Roman"/>
              <a:cs typeface="Times New Roman"/>
            </a:endParaRPr>
          </a:p>
          <a:p>
            <a:pPr algn="l">
              <a:spcBef>
                <a:spcPts val="810"/>
              </a:spcBef>
              <a:buFont typeface="Wingdings"/>
              <a:buChar char="q"/>
              <a:tabLst>
                <a:tab pos="250190" algn="l"/>
              </a:tabLst>
            </a:pPr>
            <a:r>
              <a:rPr lang="en-US" sz="2400" b="1" spc="-10" dirty="0">
                <a:latin typeface="Times New Roman"/>
                <a:cs typeface="Times New Roman"/>
              </a:rPr>
              <a:t>Results:</a:t>
            </a:r>
            <a:r>
              <a:rPr lang="en-US" sz="2400" spc="-10" dirty="0">
                <a:latin typeface="Times New Roman"/>
                <a:cs typeface="Times New Roman"/>
              </a:rPr>
              <a:t> Improved accuracy over traditional CNN-based models</a:t>
            </a:r>
            <a:endParaRPr lang="en-US" sz="2400" dirty="0">
              <a:latin typeface="Times New Roman"/>
              <a:cs typeface="Times New Roman"/>
            </a:endParaRPr>
          </a:p>
          <a:p>
            <a:pPr marL="250190" indent="-239395">
              <a:lnSpc>
                <a:spcPct val="100000"/>
              </a:lnSpc>
              <a:spcBef>
                <a:spcPts val="810"/>
              </a:spcBef>
              <a:buSzPct val="95238"/>
              <a:buFont typeface="Wingdings"/>
              <a:buChar char="q"/>
              <a:tabLst>
                <a:tab pos="250190" algn="l"/>
              </a:tabLst>
            </a:pPr>
            <a:endParaRPr lang="en-US" sz="210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0" y="6543675"/>
            <a:ext cx="438150" cy="3143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875" y="-20383"/>
            <a:ext cx="1749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sz="15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>
                <a:solidFill>
                  <a:srgbClr val="FFFFFF"/>
                </a:solidFill>
                <a:latin typeface="Times New Roman"/>
                <a:cs typeface="Times New Roman"/>
              </a:rPr>
              <a:t>Fake</a:t>
            </a:r>
            <a:r>
              <a:rPr sz="1500" b="1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76925"/>
            <a:ext cx="647700" cy="561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5186"/>
            <a:ext cx="12187301" cy="8810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983" y="225383"/>
            <a:ext cx="5611356" cy="439223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pc="-20"/>
              <a:t>References &amp; Learning Resources</a:t>
            </a:r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 dirty="0"/>
              <a:t>Dept.</a:t>
            </a:r>
            <a:r>
              <a:rPr cap="small" spc="25" dirty="0"/>
              <a:t> </a:t>
            </a:r>
            <a:r>
              <a:rPr cap="small" dirty="0"/>
              <a:t>of</a:t>
            </a:r>
            <a:r>
              <a:rPr cap="small" spc="130" dirty="0"/>
              <a:t> </a:t>
            </a:r>
            <a:r>
              <a:rPr cap="small" dirty="0"/>
              <a:t>Information</a:t>
            </a:r>
            <a:r>
              <a:rPr cap="small" spc="50" dirty="0"/>
              <a:t> </a:t>
            </a:r>
            <a:r>
              <a:rPr cap="small" spc="-10" dirty="0"/>
              <a:t>Technology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r>
              <a:rPr cap="small"/>
              <a:t>D.J.Sanghvi</a:t>
            </a:r>
            <a:r>
              <a:rPr cap="small" spc="165"/>
              <a:t> </a:t>
            </a:r>
            <a:r>
              <a:rPr cap="small"/>
              <a:t>College</a:t>
            </a:r>
            <a:r>
              <a:rPr cap="small" spc="220"/>
              <a:t> </a:t>
            </a:r>
            <a:r>
              <a:rPr cap="small"/>
              <a:t>of</a:t>
            </a:r>
            <a:r>
              <a:rPr cap="small" spc="225"/>
              <a:t> </a:t>
            </a:r>
            <a:r>
              <a:rPr cap="small" spc="-10"/>
              <a:t>Engineering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4"/>
              </a:lnSpc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78105" y="700722"/>
            <a:ext cx="11631295" cy="4992392"/>
          </a:xfrm>
          <a:prstGeom prst="rect">
            <a:avLst/>
          </a:prstGeom>
        </p:spPr>
        <p:txBody>
          <a:bodyPr vert="horz" wrap="square" lIns="0" tIns="46990" rIns="0" bIns="0" rtlCol="0" anchor="t">
            <a:spAutoFit/>
          </a:bodyPr>
          <a:lstStyle/>
          <a:p>
            <a:pPr algn="l">
              <a:buSzPct val="95348"/>
              <a:buFont typeface="Wingdings"/>
              <a:buChar char="q"/>
              <a:tabLst>
                <a:tab pos="2616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Research papers:</a:t>
            </a:r>
          </a:p>
          <a:p>
            <a:pPr algn="l">
              <a:spcBef>
                <a:spcPts val="370"/>
              </a:spcBef>
              <a:tabLst>
                <a:tab pos="2616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    "</a:t>
            </a:r>
            <a:r>
              <a:rPr lang="en-US" sz="2400" spc="-10" dirty="0" err="1">
                <a:latin typeface="Times New Roman"/>
                <a:cs typeface="Times New Roman"/>
              </a:rPr>
              <a:t>PRRNet</a:t>
            </a:r>
            <a:r>
              <a:rPr lang="en-US" sz="2400" spc="-10" dirty="0">
                <a:latin typeface="Times New Roman"/>
                <a:cs typeface="Times New Roman"/>
              </a:rPr>
              <a:t>: Pixel-Region Relation Network for Face Forgery Detection"</a:t>
            </a:r>
            <a:endParaRPr lang="en-US" sz="2400" dirty="0">
              <a:latin typeface="Times New Roman"/>
              <a:cs typeface="Times New Roman"/>
            </a:endParaRPr>
          </a:p>
          <a:p>
            <a:pPr algn="l">
              <a:spcBef>
                <a:spcPts val="370"/>
              </a:spcBef>
              <a:tabLst>
                <a:tab pos="2616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    "ResNet-Swish-Dense54: Deep Learning Approach for Deepfake Detection"</a:t>
            </a:r>
            <a:endParaRPr lang="en-US" sz="2400" dirty="0">
              <a:latin typeface="Times New Roman"/>
              <a:cs typeface="Times New Roman"/>
            </a:endParaRPr>
          </a:p>
          <a:p>
            <a:pPr algn="l">
              <a:spcBef>
                <a:spcPts val="370"/>
              </a:spcBef>
              <a:tabLst>
                <a:tab pos="261620" algn="l"/>
              </a:tabLst>
            </a:pPr>
            <a:endParaRPr lang="en-US" sz="2400" spc="-10" dirty="0">
              <a:latin typeface="Times New Roman"/>
              <a:cs typeface="Times New Roman"/>
            </a:endParaRPr>
          </a:p>
          <a:p>
            <a:pPr algn="l">
              <a:spcBef>
                <a:spcPts val="370"/>
              </a:spcBef>
              <a:buFont typeface="Wingdings"/>
              <a:buChar char="q"/>
              <a:tabLst>
                <a:tab pos="2616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Datasets: </a:t>
            </a:r>
            <a:r>
              <a:rPr lang="en-US" sz="2400" spc="-10" dirty="0" err="1">
                <a:latin typeface="Times New Roman"/>
                <a:cs typeface="Times New Roman"/>
              </a:rPr>
              <a:t>FaceForensics</a:t>
            </a:r>
            <a:r>
              <a:rPr lang="en-US" sz="2400" spc="-10" dirty="0">
                <a:latin typeface="Times New Roman"/>
                <a:cs typeface="Times New Roman"/>
              </a:rPr>
              <a:t>++, DFDC, </a:t>
            </a:r>
            <a:r>
              <a:rPr lang="en-US" sz="2400" spc="-10" dirty="0" err="1">
                <a:latin typeface="Times New Roman"/>
                <a:cs typeface="Times New Roman"/>
              </a:rPr>
              <a:t>DeepForensics</a:t>
            </a:r>
            <a:r>
              <a:rPr lang="en-US" sz="2400" spc="-10" dirty="0">
                <a:latin typeface="Times New Roman"/>
                <a:cs typeface="Times New Roman"/>
              </a:rPr>
              <a:t>, DeeperForensics-1.0</a:t>
            </a:r>
            <a:endParaRPr lang="en-US" sz="2400" dirty="0">
              <a:latin typeface="Times New Roman"/>
              <a:cs typeface="Times New Roman"/>
            </a:endParaRPr>
          </a:p>
          <a:p>
            <a:pPr algn="l">
              <a:spcBef>
                <a:spcPts val="370"/>
              </a:spcBef>
              <a:tabLst>
                <a:tab pos="261620" algn="l"/>
              </a:tabLst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342900" indent="-342900" algn="l">
              <a:spcBef>
                <a:spcPts val="370"/>
              </a:spcBef>
              <a:buFont typeface="Wingdings"/>
              <a:buChar char="q"/>
              <a:tabLst>
                <a:tab pos="2616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GitHub resources:</a:t>
            </a:r>
          </a:p>
          <a:p>
            <a:r>
              <a:rPr lang="en-US" sz="2400" spc="-10" dirty="0">
                <a:latin typeface="Times New Roman"/>
                <a:cs typeface="Times New Roman"/>
              </a:rPr>
              <a:t>               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DeepFaceLab</a:t>
            </a:r>
            <a:r>
              <a:rPr lang="en-US" sz="2400" dirty="0">
                <a:hlinkClick r:id="rId5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Face</a:t>
            </a:r>
            <a:r>
              <a:rPr lang="en-US" sz="2400" dirty="0">
                <a:hlinkClick r:id="rId5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Swapping</a:t>
            </a:r>
            <a:r>
              <a:rPr lang="en-US" sz="2400" dirty="0">
                <a:hlinkClick r:id="rId5"/>
              </a:rPr>
              <a:t>)</a:t>
            </a:r>
            <a:endParaRPr lang="en-US" sz="2400" dirty="0"/>
          </a:p>
          <a:p>
            <a:pPr algn="l">
              <a:spcBef>
                <a:spcPts val="370"/>
              </a:spcBef>
              <a:tabLst>
                <a:tab pos="2616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               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Awesome</a:t>
            </a:r>
            <a:r>
              <a:rPr lang="en-US" sz="2400" dirty="0">
                <a:hlinkClick r:id="rId6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Deepfake</a:t>
            </a:r>
            <a:r>
              <a:rPr lang="en-US" sz="2400" dirty="0">
                <a:hlinkClick r:id="rId6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Detection</a:t>
            </a:r>
            <a:r>
              <a:rPr lang="en-US" sz="2400" dirty="0">
                <a:hlinkClick r:id="rId6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Collection</a:t>
            </a:r>
            <a:r>
              <a:rPr lang="en-US" sz="2400" dirty="0">
                <a:hlinkClick r:id="rId6"/>
              </a:rPr>
              <a:t>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Resources</a:t>
            </a:r>
            <a:r>
              <a:rPr lang="en-US" sz="2400" dirty="0">
                <a:hlinkClick r:id="rId6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  <a:p>
            <a:pPr algn="l">
              <a:spcBef>
                <a:spcPts val="370"/>
              </a:spcBef>
              <a:tabLst>
                <a:tab pos="2616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               ◇</a:t>
            </a:r>
            <a:r>
              <a:rPr lang="en-US" sz="2400" spc="-10" dirty="0">
                <a:latin typeface="Times New Roman"/>
                <a:cs typeface="Times New Roman"/>
                <a:hlinkClick r:id="rId7"/>
              </a:rPr>
              <a:t>DeeperForensics-1.0</a:t>
            </a:r>
            <a:endParaRPr lang="en-US" sz="2400" dirty="0">
              <a:latin typeface="Times New Roman"/>
              <a:cs typeface="Times New Roman"/>
            </a:endParaRPr>
          </a:p>
          <a:p>
            <a:pPr algn="l">
              <a:spcBef>
                <a:spcPts val="370"/>
              </a:spcBef>
              <a:tabLst>
                <a:tab pos="26162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               ◇</a:t>
            </a:r>
            <a:r>
              <a:rPr lang="en-US" sz="2400" spc="-10" dirty="0">
                <a:latin typeface="Times New Roman"/>
                <a:cs typeface="Times New Roman"/>
                <a:hlinkClick r:id="rId5"/>
              </a:rPr>
              <a:t>DeepFaceLab</a:t>
            </a:r>
            <a:endParaRPr lang="en-US" sz="2400" dirty="0">
              <a:latin typeface="Times New Roman"/>
              <a:cs typeface="Times New Roman"/>
            </a:endParaRPr>
          </a:p>
          <a:p>
            <a:pPr marL="261620" indent="-248920">
              <a:lnSpc>
                <a:spcPct val="100000"/>
              </a:lnSpc>
              <a:spcBef>
                <a:spcPts val="370"/>
              </a:spcBef>
              <a:buSzPct val="95348"/>
              <a:buFont typeface="Wingdings"/>
              <a:buChar char="q"/>
              <a:tabLst>
                <a:tab pos="261620" algn="l"/>
              </a:tabLst>
            </a:pPr>
            <a:endParaRPr lang="en-US" sz="240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940</Words>
  <Application>Microsoft Macintosh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Google Sans</vt:lpstr>
      <vt:lpstr>Times New Roman</vt:lpstr>
      <vt:lpstr>Wingdings</vt:lpstr>
      <vt:lpstr>Office Theme</vt:lpstr>
      <vt:lpstr>Deep Fake Detection</vt:lpstr>
      <vt:lpstr>Overview</vt:lpstr>
      <vt:lpstr>Problem Definition</vt:lpstr>
      <vt:lpstr>Abstract</vt:lpstr>
      <vt:lpstr>Proposed System</vt:lpstr>
      <vt:lpstr>Algorithms &amp; Techniques Used</vt:lpstr>
      <vt:lpstr>Datasets &amp; Evaluation</vt:lpstr>
      <vt:lpstr>Implementation</vt:lpstr>
      <vt:lpstr>References &amp; Learning Resources</vt:lpstr>
      <vt:lpstr>Research Papers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DARSHAN PUROHIT - 60003230012</cp:lastModifiedBy>
  <cp:revision>2</cp:revision>
  <dcterms:created xsi:type="dcterms:W3CDTF">2025-02-09T17:36:04Z</dcterms:created>
  <dcterms:modified xsi:type="dcterms:W3CDTF">2025-02-09T18:21:18Z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LastSaved">
    <vt:filetime>2025-02-09T00:00:00Z</vt:filetime>
  </property>
</Properties>
</file>