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1" y="2067305"/>
            <a:ext cx="3352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14" smtClean="0">
                <a:latin typeface="Trebuchet MS"/>
                <a:cs typeface="Trebuchet MS"/>
              </a:rPr>
              <a:t> </a:t>
            </a:r>
            <a:r>
              <a:rPr sz="3200" spc="-20" smtClean="0">
                <a:latin typeface="Trebuchet MS"/>
                <a:cs typeface="Trebuchet MS"/>
              </a:rPr>
              <a:t>Name</a:t>
            </a:r>
            <a:r>
              <a:rPr lang="en-US" sz="3200" spc="-20" dirty="0" smtClean="0">
                <a:latin typeface="Trebuchet MS"/>
                <a:cs typeface="Trebuchet MS"/>
              </a:rPr>
              <a:t>:</a:t>
            </a:r>
            <a:r>
              <a:rPr lang="en-US" sz="3200" spc="-20" dirty="0" err="1" smtClean="0">
                <a:latin typeface="Trebuchet MS"/>
                <a:cs typeface="Trebuchet MS"/>
              </a:rPr>
              <a:t>Darshan</a:t>
            </a:r>
            <a:r>
              <a:rPr lang="en-US" sz="3200" spc="-20" dirty="0" smtClean="0">
                <a:latin typeface="Trebuchet MS"/>
                <a:cs typeface="Trebuchet MS"/>
              </a:rPr>
              <a:t> 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667000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 algn="ctr">
              <a:lnSpc>
                <a:spcPct val="100000"/>
              </a:lnSpc>
              <a:spcBef>
                <a:spcPts val="105"/>
              </a:spcBef>
            </a:pPr>
            <a:r>
              <a:rPr sz="3600" i="1" spc="-60" dirty="0">
                <a:latin typeface="Algerian" pitchFamily="82" charset="0"/>
              </a:rPr>
              <a:t>RESULTS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144000" cy="33239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After implementing the fraud detection model, the insurance company saw a significant decrease in fraudulent claims, saving millions of dollars. The </a:t>
            </a:r>
            <a:r>
              <a:rPr lang="en-US" sz="3600" dirty="0" err="1" smtClean="0"/>
              <a:t>accurancy</a:t>
            </a:r>
            <a:r>
              <a:rPr lang="en-US" sz="3600" dirty="0" smtClean="0"/>
              <a:t> of the system also improved the processing </a:t>
            </a:r>
            <a:r>
              <a:rPr lang="en-US" sz="3600" dirty="0" err="1" smtClean="0"/>
              <a:t>time,leading</a:t>
            </a:r>
            <a:r>
              <a:rPr lang="en-US" sz="3600" dirty="0" smtClean="0"/>
              <a:t> to better customer satisfaction.</a:t>
            </a:r>
            <a:endParaRPr lang="en-US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-304800"/>
            <a:ext cx="8001001" cy="25965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936625" indent="-742950" algn="l">
              <a:lnSpc>
                <a:spcPct val="100000"/>
              </a:lnSpc>
              <a:spcBef>
                <a:spcPts val="130"/>
              </a:spcBef>
            </a:pPr>
            <a:r>
              <a:rPr lang="en-US" sz="3200" i="1" spc="-10" dirty="0" smtClean="0">
                <a:latin typeface="+mn-lt"/>
              </a:rPr>
              <a:t>PROJECT  TITLE:</a:t>
            </a:r>
            <a:br>
              <a:rPr lang="en-US" sz="3200" i="1" spc="-10" dirty="0" smtClean="0">
                <a:latin typeface="+mn-lt"/>
              </a:rPr>
            </a:br>
            <a:r>
              <a:rPr lang="en-US" sz="4250" i="1" spc="-10" dirty="0" smtClean="0">
                <a:latin typeface="Algerian" pitchFamily="82" charset="0"/>
              </a:rPr>
              <a:t> </a:t>
            </a:r>
            <a:r>
              <a:rPr lang="en-US" sz="4250" i="1" spc="-10" dirty="0" smtClean="0">
                <a:latin typeface="Algerian" pitchFamily="82" charset="0"/>
              </a:rPr>
              <a:t>        </a:t>
            </a:r>
            <a:br>
              <a:rPr lang="en-US" sz="4250" i="1" spc="-10" dirty="0" smtClean="0">
                <a:latin typeface="Algerian" pitchFamily="82" charset="0"/>
              </a:rPr>
            </a:br>
            <a:r>
              <a:rPr lang="en-US" sz="3200" i="1" spc="-10" dirty="0" smtClean="0">
                <a:latin typeface="Algerian" pitchFamily="82" charset="0"/>
              </a:rPr>
              <a:t>VEHICLE INSURANCE CLAIM                  </a:t>
            </a:r>
            <a:br>
              <a:rPr lang="en-US" sz="3200" i="1" spc="-10" dirty="0" smtClean="0">
                <a:latin typeface="Algerian" pitchFamily="82" charset="0"/>
              </a:rPr>
            </a:br>
            <a:r>
              <a:rPr lang="en-US" sz="3200" i="1" spc="-10" dirty="0" smtClean="0">
                <a:latin typeface="Algerian" pitchFamily="82" charset="0"/>
              </a:rPr>
              <a:t>                   FRAUD DETECTION</a:t>
            </a:r>
            <a:endParaRPr sz="3200" i="1"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190999"/>
            <a:ext cx="4124325" cy="26384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9067800" cy="28931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INTRODUCTION</a:t>
            </a:r>
            <a:r>
              <a:rPr lang="en-US" sz="2800" dirty="0" smtClean="0"/>
              <a:t> </a:t>
            </a:r>
            <a:r>
              <a:rPr lang="en-US" sz="2400" i="1" dirty="0" smtClean="0"/>
              <a:t>:Brief Overview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PROBLEM STATEMENT </a:t>
            </a:r>
            <a:r>
              <a:rPr lang="en-US" sz="2800" dirty="0" smtClean="0"/>
              <a:t>: </a:t>
            </a:r>
            <a:r>
              <a:rPr lang="en-US" sz="2400" i="1" dirty="0" smtClean="0"/>
              <a:t>Discussion Of the issue of insurance claim fraud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SOLUTION PRESENTATION</a:t>
            </a:r>
            <a:r>
              <a:rPr lang="en-US" sz="2800" dirty="0" smtClean="0"/>
              <a:t> : </a:t>
            </a:r>
            <a:r>
              <a:rPr lang="en-US" sz="2400" i="1" dirty="0" smtClean="0"/>
              <a:t>Presentation of the fraud detection solution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MODELLING OVERVIEW </a:t>
            </a:r>
            <a:r>
              <a:rPr lang="en-US" sz="2800" dirty="0" smtClean="0"/>
              <a:t>: </a:t>
            </a:r>
            <a:r>
              <a:rPr lang="en-US" sz="2400" i="1" dirty="0" smtClean="0"/>
              <a:t>Overview of the </a:t>
            </a:r>
            <a:r>
              <a:rPr lang="en-US" sz="2400" i="1" dirty="0" err="1" smtClean="0"/>
              <a:t>modelling</a:t>
            </a:r>
            <a:r>
              <a:rPr lang="en-US" sz="2400" i="1" dirty="0" smtClean="0"/>
              <a:t> techniques utilized.</a:t>
            </a:r>
            <a:endParaRPr lang="en-US" sz="2400" i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791200" cy="41857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Vehicle insurance claim fraud detection is a significant challenge impacting the industry , leading to substantial financial </a:t>
            </a:r>
            <a:r>
              <a:rPr lang="en-US" sz="2400" dirty="0" err="1" smtClean="0"/>
              <a:t>loosses</a:t>
            </a:r>
            <a:r>
              <a:rPr lang="en-US" sz="2400" dirty="0" smtClean="0"/>
              <a:t> and complicating the claims process for legitimate customers.</a:t>
            </a:r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need to efficiently detect and prevent fraudulent activities while ensuring a seamless experience for claimants is paramount.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8534400" cy="3447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As part of the vehicle insurance claim fraud detection project ,we are analyzing and detecting fraudulent  activities  within insurance </a:t>
            </a:r>
            <a:r>
              <a:rPr lang="en-US" sz="2800" i="1" dirty="0" err="1" smtClean="0"/>
              <a:t>claims.By</a:t>
            </a:r>
            <a:r>
              <a:rPr lang="en-US" sz="2800" i="1" dirty="0" smtClean="0"/>
              <a:t> leveraging advanced data analytics and machine learning  algorithms , we aim to identify patterns and anomalies that indicate potential fraud. Our focus is to create a robust and efficient fraud detection system to minimize financial losses for insurance companies.</a:t>
            </a:r>
            <a:endParaRPr lang="en-US" sz="28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i="1" dirty="0"/>
              <a:t>WHO</a:t>
            </a:r>
            <a:r>
              <a:rPr sz="3200" i="1" spc="-245" dirty="0"/>
              <a:t> </a:t>
            </a:r>
            <a:r>
              <a:rPr sz="3200" i="1" dirty="0"/>
              <a:t>ARE</a:t>
            </a:r>
            <a:r>
              <a:rPr sz="3200" i="1" spc="-70" dirty="0"/>
              <a:t> </a:t>
            </a:r>
            <a:r>
              <a:rPr sz="3200" i="1" dirty="0"/>
              <a:t>THE</a:t>
            </a:r>
            <a:r>
              <a:rPr sz="3200" i="1" spc="-55" dirty="0"/>
              <a:t> </a:t>
            </a:r>
            <a:r>
              <a:rPr sz="3200" i="1" dirty="0"/>
              <a:t>END</a:t>
            </a:r>
            <a:r>
              <a:rPr sz="3200" i="1" spc="-70" dirty="0"/>
              <a:t> </a:t>
            </a:r>
            <a:r>
              <a:rPr sz="3200" i="1" spc="-10" dirty="0"/>
              <a:t>USERS?</a:t>
            </a:r>
            <a:endParaRPr sz="3200" i="1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763000" cy="283154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800" b="1" i="1" dirty="0" smtClean="0"/>
              <a:t>INDIVIDUALS</a:t>
            </a:r>
            <a:r>
              <a:rPr lang="en-US" sz="2400" i="1" dirty="0" smtClean="0"/>
              <a:t>: Including customers and policyholders requiring seamless claim submission </a:t>
            </a:r>
            <a:r>
              <a:rPr lang="en-US" sz="3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INSURANCE STAFF</a:t>
            </a:r>
            <a:r>
              <a:rPr lang="en-US" sz="2400" i="1" dirty="0" smtClean="0"/>
              <a:t>: Claims adjusters and investigators responsible for fraud detection</a:t>
            </a:r>
            <a:r>
              <a:rPr lang="en-US" sz="3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dirty="0" smtClean="0"/>
              <a:t>DATA ANALYSTS </a:t>
            </a:r>
            <a:r>
              <a:rPr lang="en-US" sz="3200" dirty="0" smtClean="0"/>
              <a:t>: </a:t>
            </a:r>
            <a:r>
              <a:rPr lang="en-US" sz="2400" i="1" dirty="0" smtClean="0"/>
              <a:t>Utilizing data insights to improve fraud detection algorithms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82961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/>
              <a:t>YOUR</a:t>
            </a:r>
            <a:r>
              <a:rPr sz="3200" i="1" spc="-95" dirty="0"/>
              <a:t> </a:t>
            </a:r>
            <a:r>
              <a:rPr sz="3200" i="1" spc="-10" dirty="0"/>
              <a:t>SOLUTION</a:t>
            </a:r>
            <a:r>
              <a:rPr sz="3200" i="1" spc="-345" dirty="0"/>
              <a:t> </a:t>
            </a:r>
            <a:r>
              <a:rPr sz="3200" i="1" dirty="0"/>
              <a:t>AND</a:t>
            </a:r>
            <a:r>
              <a:rPr sz="3200" i="1" spc="-20" dirty="0"/>
              <a:t> </a:t>
            </a:r>
            <a:r>
              <a:rPr sz="3200" i="1" dirty="0"/>
              <a:t>ITS </a:t>
            </a:r>
            <a:r>
              <a:rPr sz="3200" i="1" spc="-20" dirty="0"/>
              <a:t>VALUE</a:t>
            </a:r>
            <a:r>
              <a:rPr sz="3200" i="1" spc="-120" dirty="0"/>
              <a:t> </a:t>
            </a:r>
            <a:r>
              <a:rPr sz="3200" i="1" spc="-10" dirty="0"/>
              <a:t>PROPOSITION</a:t>
            </a:r>
            <a:endParaRPr sz="3200" i="1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33800" y="1905000"/>
            <a:ext cx="7848600" cy="22159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Improved Accuracy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Efficient Process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Adaptive Technology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Seamless Integration</a:t>
            </a:r>
            <a:endParaRPr lang="en-US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657600"/>
            <a:ext cx="2466975" cy="31432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8124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sz="3200" i="1" dirty="0"/>
              <a:t>THE</a:t>
            </a:r>
            <a:r>
              <a:rPr sz="3200" i="1" spc="20" dirty="0"/>
              <a:t> </a:t>
            </a:r>
            <a:r>
              <a:rPr sz="3200" i="1" dirty="0"/>
              <a:t>WOW</a:t>
            </a:r>
            <a:r>
              <a:rPr sz="3200" i="1" spc="90" dirty="0"/>
              <a:t> </a:t>
            </a:r>
            <a:r>
              <a:rPr sz="3200" i="1" dirty="0"/>
              <a:t>IN YOUR </a:t>
            </a:r>
            <a:r>
              <a:rPr sz="3200" i="1" spc="-10" dirty="0"/>
              <a:t>SOLUTION</a:t>
            </a:r>
            <a:endParaRPr sz="3200" i="1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058400" cy="258532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Our solution </a:t>
            </a:r>
            <a:r>
              <a:rPr lang="en-US" sz="2800" dirty="0" err="1" smtClean="0"/>
              <a:t>utilizers</a:t>
            </a:r>
            <a:r>
              <a:rPr lang="en-US" sz="2800" dirty="0" smtClean="0"/>
              <a:t> advanced machine learning algorithms to detect fraudulent vehicle insurance claims with unparalleled accuracy.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By analyzing diverse data points and patterns, we can identify suspicious claims and prevent potential financial losses.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i="1" spc="-10" dirty="0"/>
              <a:t>MODELLING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677400" cy="2339102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400" b="1" i="1" dirty="0" smtClean="0"/>
              <a:t>DATA COLLECTION </a:t>
            </a:r>
            <a:r>
              <a:rPr lang="en-US" sz="3200" dirty="0" smtClean="0"/>
              <a:t>: </a:t>
            </a:r>
            <a:r>
              <a:rPr lang="en-US" sz="2400" i="1" dirty="0" smtClean="0"/>
              <a:t>Gathering relevant and accurate datasets.</a:t>
            </a:r>
          </a:p>
          <a:p>
            <a:pPr algn="l">
              <a:buFont typeface="Wingdings" pitchFamily="2" charset="2"/>
              <a:buChar char="Ø"/>
            </a:pPr>
            <a:endParaRPr lang="en-US" sz="2400" i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/>
              <a:t>FEATURE ENGINEERING </a:t>
            </a:r>
            <a:r>
              <a:rPr lang="en-US" sz="3200" dirty="0" smtClean="0"/>
              <a:t>: </a:t>
            </a:r>
            <a:r>
              <a:rPr lang="en-US" sz="2400" i="1" dirty="0" smtClean="0"/>
              <a:t>Meaningful variables</a:t>
            </a:r>
            <a:r>
              <a:rPr lang="en-US" sz="32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/>
              <a:t>MODEL DEVELOPMENT </a:t>
            </a:r>
            <a:r>
              <a:rPr lang="en-US" sz="3200" dirty="0" smtClean="0"/>
              <a:t>: </a:t>
            </a:r>
            <a:r>
              <a:rPr lang="en-US" sz="2400" i="1" dirty="0" smtClean="0"/>
              <a:t>Building and testing fraud detection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359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 TITLE:           VEHICLE INSURANCE CLAIM                                      FRAUD DETECTION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CC2 16</dc:creator>
  <cp:lastModifiedBy>CC2 16</cp:lastModifiedBy>
  <cp:revision>3</cp:revision>
  <dcterms:created xsi:type="dcterms:W3CDTF">2024-04-01T14:36:09Z</dcterms:created>
  <dcterms:modified xsi:type="dcterms:W3CDTF">2024-04-02T09:24:13Z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