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97" r:id="rId3"/>
    <p:sldId id="298" r:id="rId4"/>
    <p:sldId id="299" r:id="rId5"/>
    <p:sldId id="300" r:id="rId6"/>
    <p:sldId id="301" r:id="rId7"/>
    <p:sldId id="295" r:id="rId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4BDD9-1C97-4E24-99A4-34C479BB4F3E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52766-A934-4AA8-9280-F8B7D4E0F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33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8dbf592f75_0_1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9" name="Google Shape;849;g8dbf592f75_0_1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850" name="Google Shape;850;g8dbf592f75_0_14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675" rIns="91350" bIns="456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400"/>
              <a:t>2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8dbf592f75_0_1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8dbf592f75_0_1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8dbf592f75_0_1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8dbf592f75_0_1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8dbf592f75_0_1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8dbf592f75_0_1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8dbf592f75_0_1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8dbf592f75_0_1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14" y="0"/>
            <a:ext cx="9144635" cy="4835525"/>
          </a:xfrm>
          <a:custGeom>
            <a:avLst/>
            <a:gdLst/>
            <a:ahLst/>
            <a:cxnLst/>
            <a:rect l="l" t="t" r="r" b="b"/>
            <a:pathLst>
              <a:path w="9144635" h="4835525">
                <a:moveTo>
                  <a:pt x="8829865" y="3302177"/>
                </a:moveTo>
                <a:lnTo>
                  <a:pt x="8826043" y="3253930"/>
                </a:lnTo>
                <a:lnTo>
                  <a:pt x="8814816" y="3207296"/>
                </a:lnTo>
                <a:lnTo>
                  <a:pt x="8796515" y="3163112"/>
                </a:lnTo>
                <a:lnTo>
                  <a:pt x="8771484" y="3122193"/>
                </a:lnTo>
                <a:lnTo>
                  <a:pt x="8740064" y="3085376"/>
                </a:lnTo>
                <a:lnTo>
                  <a:pt x="8703246" y="3053956"/>
                </a:lnTo>
                <a:lnTo>
                  <a:pt x="8662327" y="3028924"/>
                </a:lnTo>
                <a:lnTo>
                  <a:pt x="8618144" y="3010624"/>
                </a:lnTo>
                <a:lnTo>
                  <a:pt x="8571509" y="2999397"/>
                </a:lnTo>
                <a:lnTo>
                  <a:pt x="8523262" y="2995574"/>
                </a:lnTo>
                <a:lnTo>
                  <a:pt x="7296874" y="2995574"/>
                </a:lnTo>
                <a:lnTo>
                  <a:pt x="7247141" y="2999587"/>
                </a:lnTo>
                <a:lnTo>
                  <a:pt x="7199960" y="3011208"/>
                </a:lnTo>
                <a:lnTo>
                  <a:pt x="7155967" y="3029801"/>
                </a:lnTo>
                <a:lnTo>
                  <a:pt x="7115797" y="3054731"/>
                </a:lnTo>
                <a:lnTo>
                  <a:pt x="7080072" y="3085376"/>
                </a:lnTo>
                <a:lnTo>
                  <a:pt x="7049427" y="3121101"/>
                </a:lnTo>
                <a:lnTo>
                  <a:pt x="7024497" y="3161271"/>
                </a:lnTo>
                <a:lnTo>
                  <a:pt x="7005904" y="3205264"/>
                </a:lnTo>
                <a:lnTo>
                  <a:pt x="6994284" y="3252444"/>
                </a:lnTo>
                <a:lnTo>
                  <a:pt x="6990270" y="3302177"/>
                </a:lnTo>
                <a:lnTo>
                  <a:pt x="6990270" y="4528578"/>
                </a:lnTo>
                <a:lnTo>
                  <a:pt x="6994284" y="4578299"/>
                </a:lnTo>
                <a:lnTo>
                  <a:pt x="7005904" y="4625479"/>
                </a:lnTo>
                <a:lnTo>
                  <a:pt x="7024497" y="4669472"/>
                </a:lnTo>
                <a:lnTo>
                  <a:pt x="7049427" y="4709642"/>
                </a:lnTo>
                <a:lnTo>
                  <a:pt x="7080072" y="4745367"/>
                </a:lnTo>
                <a:lnTo>
                  <a:pt x="7115797" y="4776013"/>
                </a:lnTo>
                <a:lnTo>
                  <a:pt x="7155967" y="4800943"/>
                </a:lnTo>
                <a:lnTo>
                  <a:pt x="7199960" y="4819535"/>
                </a:lnTo>
                <a:lnTo>
                  <a:pt x="7247141" y="4831156"/>
                </a:lnTo>
                <a:lnTo>
                  <a:pt x="7296874" y="4835169"/>
                </a:lnTo>
                <a:lnTo>
                  <a:pt x="8523262" y="4835169"/>
                </a:lnTo>
                <a:lnTo>
                  <a:pt x="8572995" y="4831156"/>
                </a:lnTo>
                <a:lnTo>
                  <a:pt x="8620176" y="4819535"/>
                </a:lnTo>
                <a:lnTo>
                  <a:pt x="8664169" y="4800943"/>
                </a:lnTo>
                <a:lnTo>
                  <a:pt x="8704339" y="4776013"/>
                </a:lnTo>
                <a:lnTo>
                  <a:pt x="8740064" y="4745367"/>
                </a:lnTo>
                <a:lnTo>
                  <a:pt x="8770709" y="4709642"/>
                </a:lnTo>
                <a:lnTo>
                  <a:pt x="8795639" y="4669472"/>
                </a:lnTo>
                <a:lnTo>
                  <a:pt x="8814232" y="4625479"/>
                </a:lnTo>
                <a:lnTo>
                  <a:pt x="8825852" y="4578299"/>
                </a:lnTo>
                <a:lnTo>
                  <a:pt x="8829865" y="4528578"/>
                </a:lnTo>
                <a:lnTo>
                  <a:pt x="8829865" y="3302177"/>
                </a:lnTo>
                <a:close/>
              </a:path>
              <a:path w="9144635" h="4835525">
                <a:moveTo>
                  <a:pt x="9144216" y="0"/>
                </a:moveTo>
                <a:lnTo>
                  <a:pt x="0" y="0"/>
                </a:lnTo>
                <a:lnTo>
                  <a:pt x="0" y="4398099"/>
                </a:lnTo>
                <a:lnTo>
                  <a:pt x="9143962" y="1772856"/>
                </a:lnTo>
                <a:lnTo>
                  <a:pt x="91442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33735" y="3139118"/>
            <a:ext cx="1552446" cy="1552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2F4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2F49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2F4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DE2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8099"/>
            <a:ext cx="9144635" cy="4398645"/>
          </a:xfrm>
          <a:custGeom>
            <a:avLst/>
            <a:gdLst/>
            <a:ahLst/>
            <a:cxnLst/>
            <a:rect l="l" t="t" r="r" b="b"/>
            <a:pathLst>
              <a:path w="9144635" h="4398645">
                <a:moveTo>
                  <a:pt x="0" y="4398091"/>
                </a:moveTo>
                <a:lnTo>
                  <a:pt x="0" y="0"/>
                </a:lnTo>
                <a:lnTo>
                  <a:pt x="9144231" y="0"/>
                </a:lnTo>
                <a:lnTo>
                  <a:pt x="9143981" y="1772847"/>
                </a:lnTo>
                <a:lnTo>
                  <a:pt x="0" y="4398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635" cy="4398645"/>
          </a:xfrm>
          <a:custGeom>
            <a:avLst/>
            <a:gdLst/>
            <a:ahLst/>
            <a:cxnLst/>
            <a:rect l="l" t="t" r="r" b="b"/>
            <a:pathLst>
              <a:path w="9144635" h="4398645">
                <a:moveTo>
                  <a:pt x="0" y="4398091"/>
                </a:moveTo>
                <a:lnTo>
                  <a:pt x="0" y="0"/>
                </a:lnTo>
                <a:lnTo>
                  <a:pt x="9144231" y="0"/>
                </a:lnTo>
                <a:lnTo>
                  <a:pt x="9143981" y="1772846"/>
                </a:lnTo>
                <a:lnTo>
                  <a:pt x="0" y="4398091"/>
                </a:lnTo>
                <a:close/>
              </a:path>
            </a:pathLst>
          </a:custGeom>
          <a:solidFill>
            <a:srgbClr val="EDE2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2F4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, no headings" type="twoObj">
  <p:cSld name="TWO_OBJECTS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7"/>
          <p:cNvSpPr txBox="1">
            <a:spLocks noGrp="1"/>
          </p:cNvSpPr>
          <p:nvPr>
            <p:ph type="title"/>
          </p:nvPr>
        </p:nvSpPr>
        <p:spPr>
          <a:xfrm>
            <a:off x="457200" y="220650"/>
            <a:ext cx="82296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67"/>
          <p:cNvSpPr txBox="1">
            <a:spLocks noGrp="1"/>
          </p:cNvSpPr>
          <p:nvPr>
            <p:ph type="body" idx="1"/>
          </p:nvPr>
        </p:nvSpPr>
        <p:spPr>
          <a:xfrm>
            <a:off x="457200" y="853439"/>
            <a:ext cx="4038600" cy="3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algn="l" rtl="0">
              <a:spcBef>
                <a:spcPts val="300"/>
              </a:spcBef>
              <a:spcAft>
                <a:spcPts val="0"/>
              </a:spcAft>
              <a:buSzPts val="1000"/>
              <a:buChar char="►"/>
              <a:defRPr sz="1500">
                <a:solidFill>
                  <a:schemeClr val="lt1"/>
                </a:solidFill>
              </a:defRPr>
            </a:lvl1pPr>
            <a:lvl2pPr marL="914400" lvl="1" indent="-285750" algn="l" rtl="0">
              <a:spcBef>
                <a:spcPts val="300"/>
              </a:spcBef>
              <a:spcAft>
                <a:spcPts val="0"/>
              </a:spcAft>
              <a:buSzPts val="900"/>
              <a:buChar char="►"/>
              <a:defRPr sz="1300">
                <a:solidFill>
                  <a:schemeClr val="lt1"/>
                </a:solidFill>
              </a:defRPr>
            </a:lvl2pPr>
            <a:lvl3pPr marL="1371600" lvl="2" indent="-279400" algn="l" rtl="0">
              <a:spcBef>
                <a:spcPts val="200"/>
              </a:spcBef>
              <a:spcAft>
                <a:spcPts val="0"/>
              </a:spcAft>
              <a:buSzPts val="800"/>
              <a:buChar char="►"/>
              <a:defRPr sz="1200">
                <a:solidFill>
                  <a:schemeClr val="lt1"/>
                </a:solidFill>
              </a:defRPr>
            </a:lvl3pPr>
            <a:lvl4pPr marL="1828800" lvl="3" indent="-273050" algn="l" rtl="0">
              <a:spcBef>
                <a:spcPts val="200"/>
              </a:spcBef>
              <a:spcAft>
                <a:spcPts val="0"/>
              </a:spcAft>
              <a:buSzPts val="700"/>
              <a:buChar char="►"/>
              <a:defRPr sz="1000">
                <a:solidFill>
                  <a:schemeClr val="lt1"/>
                </a:solidFill>
              </a:defRPr>
            </a:lvl4pPr>
            <a:lvl5pPr marL="2286000" lvl="4" indent="-266700" algn="l" rtl="0">
              <a:spcBef>
                <a:spcPts val="200"/>
              </a:spcBef>
              <a:spcAft>
                <a:spcPts val="0"/>
              </a:spcAft>
              <a:buSzPts val="600"/>
              <a:buChar char="►"/>
              <a:defRPr sz="900">
                <a:solidFill>
                  <a:schemeClr val="lt1"/>
                </a:solidFill>
              </a:defRPr>
            </a:lvl5pPr>
            <a:lvl6pPr marL="2743200" lvl="5" indent="-3111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6pPr>
            <a:lvl7pPr marL="3200400" lvl="6" indent="-3111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7pPr>
            <a:lvl8pPr marL="3657600" lvl="7" indent="-3111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8pPr>
            <a:lvl9pPr marL="4114800" lvl="8" indent="-3111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9pPr>
          </a:lstStyle>
          <a:p>
            <a:endParaRPr/>
          </a:p>
        </p:txBody>
      </p:sp>
      <p:sp>
        <p:nvSpPr>
          <p:cNvPr id="573" name="Google Shape;573;p67"/>
          <p:cNvSpPr txBox="1">
            <a:spLocks noGrp="1"/>
          </p:cNvSpPr>
          <p:nvPr>
            <p:ph type="body" idx="2"/>
          </p:nvPr>
        </p:nvSpPr>
        <p:spPr>
          <a:xfrm>
            <a:off x="4648200" y="853439"/>
            <a:ext cx="4038600" cy="3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algn="l" rtl="0">
              <a:spcBef>
                <a:spcPts val="300"/>
              </a:spcBef>
              <a:spcAft>
                <a:spcPts val="0"/>
              </a:spcAft>
              <a:buSzPts val="1000"/>
              <a:buChar char="►"/>
              <a:defRPr sz="1500">
                <a:solidFill>
                  <a:schemeClr val="lt1"/>
                </a:solidFill>
              </a:defRPr>
            </a:lvl1pPr>
            <a:lvl2pPr marL="914400" lvl="1" indent="-285750" algn="l" rtl="0">
              <a:spcBef>
                <a:spcPts val="300"/>
              </a:spcBef>
              <a:spcAft>
                <a:spcPts val="0"/>
              </a:spcAft>
              <a:buSzPts val="900"/>
              <a:buChar char="►"/>
              <a:defRPr sz="1300">
                <a:solidFill>
                  <a:schemeClr val="lt1"/>
                </a:solidFill>
              </a:defRPr>
            </a:lvl2pPr>
            <a:lvl3pPr marL="1371600" lvl="2" indent="-279400" algn="l" rtl="0">
              <a:spcBef>
                <a:spcPts val="200"/>
              </a:spcBef>
              <a:spcAft>
                <a:spcPts val="0"/>
              </a:spcAft>
              <a:buSzPts val="800"/>
              <a:buChar char="►"/>
              <a:defRPr sz="1200">
                <a:solidFill>
                  <a:schemeClr val="lt1"/>
                </a:solidFill>
              </a:defRPr>
            </a:lvl3pPr>
            <a:lvl4pPr marL="1828800" lvl="3" indent="-273050" algn="l" rtl="0">
              <a:spcBef>
                <a:spcPts val="200"/>
              </a:spcBef>
              <a:spcAft>
                <a:spcPts val="0"/>
              </a:spcAft>
              <a:buSzPts val="700"/>
              <a:buChar char="►"/>
              <a:defRPr sz="1000">
                <a:solidFill>
                  <a:schemeClr val="lt1"/>
                </a:solidFill>
              </a:defRPr>
            </a:lvl4pPr>
            <a:lvl5pPr marL="2286000" lvl="4" indent="-266700" algn="l" rtl="0">
              <a:spcBef>
                <a:spcPts val="200"/>
              </a:spcBef>
              <a:spcAft>
                <a:spcPts val="0"/>
              </a:spcAft>
              <a:buSzPts val="600"/>
              <a:buChar char="►"/>
              <a:defRPr sz="900">
                <a:solidFill>
                  <a:schemeClr val="lt1"/>
                </a:solidFill>
              </a:defRPr>
            </a:lvl5pPr>
            <a:lvl6pPr marL="2743200" lvl="5" indent="-3111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6pPr>
            <a:lvl7pPr marL="3200400" lvl="6" indent="-3111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7pPr>
            <a:lvl8pPr marL="3657600" lvl="7" indent="-3111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8pPr>
            <a:lvl9pPr marL="4114800" lvl="8" indent="-3111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9pPr>
          </a:lstStyle>
          <a:p>
            <a:endParaRPr/>
          </a:p>
        </p:txBody>
      </p:sp>
      <p:cxnSp>
        <p:nvCxnSpPr>
          <p:cNvPr id="574" name="Google Shape;574;p67"/>
          <p:cNvCxnSpPr/>
          <p:nvPr/>
        </p:nvCxnSpPr>
        <p:spPr>
          <a:xfrm>
            <a:off x="457200" y="680813"/>
            <a:ext cx="8230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0606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368991"/>
            <a:ext cx="9144000" cy="774700"/>
          </a:xfrm>
          <a:custGeom>
            <a:avLst/>
            <a:gdLst/>
            <a:ahLst/>
            <a:cxnLst/>
            <a:rect l="l" t="t" r="r" b="b"/>
            <a:pathLst>
              <a:path w="9144000" h="774700">
                <a:moveTo>
                  <a:pt x="9143981" y="774298"/>
                </a:moveTo>
                <a:lnTo>
                  <a:pt x="0" y="774298"/>
                </a:lnTo>
                <a:lnTo>
                  <a:pt x="0" y="0"/>
                </a:lnTo>
                <a:lnTo>
                  <a:pt x="9143981" y="0"/>
                </a:lnTo>
                <a:lnTo>
                  <a:pt x="9143981" y="774298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4" y="594460"/>
            <a:ext cx="8374551" cy="1126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2F4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1724" y="1030977"/>
            <a:ext cx="4564380" cy="1535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2F49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724" y="220465"/>
            <a:ext cx="5411876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dirty="0">
                <a:latin typeface="RobotoRegular"/>
                <a:cs typeface="RobotoRegular"/>
              </a:rPr>
              <a:t>HackerEarth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1724" y="1030977"/>
            <a:ext cx="5107076" cy="565539"/>
          </a:xfrm>
          <a:prstGeom prst="rect">
            <a:avLst/>
          </a:prstGeom>
        </p:spPr>
        <p:txBody>
          <a:bodyPr vert="horz" wrap="square" lIns="0" tIns="285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0"/>
              </a:spcBef>
            </a:pPr>
            <a:r>
              <a:rPr lang="en-IN" sz="1800" dirty="0">
                <a:latin typeface="Roboto"/>
                <a:cs typeface="Roboto"/>
              </a:rPr>
              <a:t>Prototype Submission Template For Participants</a:t>
            </a:r>
            <a:endParaRPr sz="18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96"/>
          <p:cNvSpPr txBox="1">
            <a:spLocks noGrp="1"/>
          </p:cNvSpPr>
          <p:nvPr>
            <p:ph type="title"/>
          </p:nvPr>
        </p:nvSpPr>
        <p:spPr>
          <a:xfrm>
            <a:off x="457200" y="220650"/>
            <a:ext cx="82296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0"/>
              <a:buFont typeface="Arial"/>
              <a:buNone/>
            </a:pPr>
            <a:r>
              <a:rPr lang="en" sz="30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TEAM NAME and MEMBER DETAILS</a:t>
            </a:r>
            <a:endParaRPr sz="3000" b="1" dirty="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endParaRPr sz="1200" dirty="0"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None/>
            </a:pPr>
            <a:endParaRPr dirty="0"/>
          </a:p>
        </p:txBody>
      </p:sp>
      <p:sp>
        <p:nvSpPr>
          <p:cNvPr id="853" name="Google Shape;853;p96"/>
          <p:cNvSpPr txBox="1">
            <a:spLocks noGrp="1"/>
          </p:cNvSpPr>
          <p:nvPr>
            <p:ph type="body" idx="1"/>
          </p:nvPr>
        </p:nvSpPr>
        <p:spPr>
          <a:xfrm>
            <a:off x="457200" y="853447"/>
            <a:ext cx="8229600" cy="1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i="1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>Darshan S M</a:t>
            </a:r>
            <a:br>
              <a:rPr lang="en" sz="1800" i="1" dirty="0">
                <a:solidFill>
                  <a:srgbClr val="595959"/>
                </a:solidFill>
                <a:ea typeface="Arial"/>
                <a:cs typeface="Arial"/>
                <a:sym typeface="Arial"/>
              </a:rPr>
            </a:br>
            <a:r>
              <a:rPr lang="en" sz="1800" i="1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>Pooja</a:t>
            </a:r>
            <a:br>
              <a:rPr lang="en" sz="1800" i="1" dirty="0">
                <a:solidFill>
                  <a:srgbClr val="595959"/>
                </a:solidFill>
                <a:ea typeface="Arial"/>
                <a:cs typeface="Arial"/>
                <a:sym typeface="Arial"/>
              </a:rPr>
            </a:br>
            <a:r>
              <a:rPr lang="en" sz="1800" dirty="0"/>
              <a:t> </a:t>
            </a:r>
            <a:endParaRPr sz="1800" dirty="0"/>
          </a:p>
        </p:txBody>
      </p:sp>
      <p:sp>
        <p:nvSpPr>
          <p:cNvPr id="854" name="Google Shape;854;p96"/>
          <p:cNvSpPr txBox="1">
            <a:spLocks noGrp="1"/>
          </p:cNvSpPr>
          <p:nvPr>
            <p:ph type="title"/>
          </p:nvPr>
        </p:nvSpPr>
        <p:spPr>
          <a:xfrm>
            <a:off x="457200" y="3426000"/>
            <a:ext cx="14667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0"/>
              <a:buFont typeface="Arial"/>
              <a:buNone/>
            </a:pPr>
            <a:r>
              <a:rPr lang="en" sz="3000" b="1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THEME:</a:t>
            </a:r>
            <a:endParaRPr sz="3000" b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endParaRPr sz="1200"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None/>
            </a:pPr>
            <a:endParaRPr/>
          </a:p>
        </p:txBody>
      </p:sp>
      <p:sp>
        <p:nvSpPr>
          <p:cNvPr id="855" name="Google Shape;855;p96"/>
          <p:cNvSpPr txBox="1">
            <a:spLocks noGrp="1"/>
          </p:cNvSpPr>
          <p:nvPr>
            <p:ph type="body" idx="4294967295"/>
          </p:nvPr>
        </p:nvSpPr>
        <p:spPr>
          <a:xfrm>
            <a:off x="1968475" y="3426000"/>
            <a:ext cx="6796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2400" i="1" dirty="0">
                <a:solidFill>
                  <a:srgbClr val="0075C4"/>
                </a:solidFill>
              </a:rPr>
              <a:t> EY Badges</a:t>
            </a:r>
            <a:endParaRPr sz="2400" i="1" dirty="0"/>
          </a:p>
        </p:txBody>
      </p:sp>
    </p:spTree>
    <p:extLst>
      <p:ext uri="{BB962C8B-B14F-4D97-AF65-F5344CB8AC3E}">
        <p14:creationId xmlns:p14="http://schemas.microsoft.com/office/powerpoint/2010/main" val="403798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97"/>
          <p:cNvSpPr txBox="1">
            <a:spLocks noGrp="1"/>
          </p:cNvSpPr>
          <p:nvPr>
            <p:ph type="title"/>
          </p:nvPr>
        </p:nvSpPr>
        <p:spPr>
          <a:xfrm>
            <a:off x="457200" y="220650"/>
            <a:ext cx="8229600" cy="44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0"/>
              <a:buFont typeface="Arial"/>
              <a:buNone/>
            </a:pPr>
            <a:r>
              <a:rPr lang="en" sz="3000" b="1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/>
          </a:p>
        </p:txBody>
      </p:sp>
      <p:sp>
        <p:nvSpPr>
          <p:cNvPr id="861" name="Google Shape;861;p97"/>
          <p:cNvSpPr txBox="1">
            <a:spLocks noGrp="1"/>
          </p:cNvSpPr>
          <p:nvPr>
            <p:ph type="body" idx="1"/>
          </p:nvPr>
        </p:nvSpPr>
        <p:spPr>
          <a:xfrm>
            <a:off x="457200" y="853450"/>
            <a:ext cx="8229600" cy="36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600" i="1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>1)Detection of the clusters of triangles formed by the network of ranks and the domain a user can get, based on a clustering coefficient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lang="en-US" sz="1600" i="1" dirty="0">
              <a:solidFill>
                <a:srgbClr val="595959"/>
              </a:solidFill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600" i="1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>2) The analysis of </a:t>
            </a:r>
            <a:r>
              <a:rPr lang="en-US" sz="1600" i="1" dirty="0" err="1">
                <a:solidFill>
                  <a:srgbClr val="595959"/>
                </a:solidFill>
                <a:ea typeface="Arial"/>
                <a:cs typeface="Arial"/>
                <a:sym typeface="Arial"/>
              </a:rPr>
              <a:t>follwer</a:t>
            </a:r>
            <a:r>
              <a:rPr lang="en-US" sz="1600" i="1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> to </a:t>
            </a:r>
            <a:r>
              <a:rPr lang="en-US" sz="1600" i="1" dirty="0" err="1">
                <a:solidFill>
                  <a:srgbClr val="595959"/>
                </a:solidFill>
                <a:ea typeface="Arial"/>
                <a:cs typeface="Arial"/>
                <a:sym typeface="Arial"/>
              </a:rPr>
              <a:t>followee</a:t>
            </a:r>
            <a:r>
              <a:rPr lang="en-US" sz="1600" i="1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>, to the shortest path, follow back </a:t>
            </a:r>
            <a:r>
              <a:rPr lang="en-US" sz="1600" i="1" dirty="0" err="1">
                <a:solidFill>
                  <a:srgbClr val="595959"/>
                </a:solidFill>
                <a:ea typeface="Arial"/>
                <a:cs typeface="Arial"/>
                <a:sym typeface="Arial"/>
              </a:rPr>
              <a:t>etc</a:t>
            </a:r>
            <a:r>
              <a:rPr lang="en-US" sz="1600" i="1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>, metrics are considered to explain the relationship of the processes exists in our environment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lang="en-US" sz="1600" i="1" dirty="0">
              <a:solidFill>
                <a:srgbClr val="595959"/>
              </a:solidFill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600" i="1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> 3) Jaccard distance 4) Cosine distance 5) Page rank 6) Shortest path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lang="en-US" sz="1600" i="1" dirty="0">
              <a:solidFill>
                <a:srgbClr val="595959"/>
              </a:solidFill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600" i="1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> 7) Weakly connected component  8) Adar index 9) Follow back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lang="en-US" sz="1600" i="1" dirty="0">
              <a:solidFill>
                <a:srgbClr val="595959"/>
              </a:solidFill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600" i="1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> 10) Katz centrality  11) Hits(Hyper-link Induced Topic Search)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i="1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> 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52428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98"/>
          <p:cNvSpPr txBox="1">
            <a:spLocks noGrp="1"/>
          </p:cNvSpPr>
          <p:nvPr>
            <p:ph type="title"/>
          </p:nvPr>
        </p:nvSpPr>
        <p:spPr>
          <a:xfrm>
            <a:off x="457200" y="220650"/>
            <a:ext cx="8229600" cy="44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/>
          </a:p>
        </p:txBody>
      </p:sp>
      <p:sp>
        <p:nvSpPr>
          <p:cNvPr id="867" name="Google Shape;867;p98"/>
          <p:cNvSpPr txBox="1">
            <a:spLocks noGrp="1"/>
          </p:cNvSpPr>
          <p:nvPr>
            <p:ph type="body" idx="1"/>
          </p:nvPr>
        </p:nvSpPr>
        <p:spPr>
          <a:xfrm>
            <a:off x="457200" y="853450"/>
            <a:ext cx="8229600" cy="36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>Recommendation engine is cool, everyone builds them, to try to build it with the help of graph theory and analytics, using multiple graph metrics 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endParaRPr lang="en-US" sz="1800" dirty="0">
              <a:solidFill>
                <a:srgbClr val="595959"/>
              </a:solidFill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i="1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> 3) Jaccard distance 4) Cosine distance 5) Page rank 6) Shortest path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lang="en-US" sz="1800" i="1" dirty="0">
              <a:solidFill>
                <a:srgbClr val="595959"/>
              </a:solidFill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i="1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> 7) Weakly connected component  8) Adar index 9) Follow back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lang="en-US" sz="1800" i="1" dirty="0">
              <a:solidFill>
                <a:srgbClr val="595959"/>
              </a:solidFill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i="1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> 10) Katz centrality  11) Hits(Hyper-link Induced Topic Search)</a:t>
            </a:r>
            <a:endParaRPr lang="en-US" sz="1800" dirty="0">
              <a:solidFill>
                <a:srgbClr val="595959"/>
              </a:solidFill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endParaRPr lang="en-US" sz="1800" dirty="0">
              <a:solidFill>
                <a:srgbClr val="595959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566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99"/>
          <p:cNvSpPr txBox="1">
            <a:spLocks noGrp="1"/>
          </p:cNvSpPr>
          <p:nvPr>
            <p:ph type="title"/>
          </p:nvPr>
        </p:nvSpPr>
        <p:spPr>
          <a:xfrm>
            <a:off x="457200" y="220650"/>
            <a:ext cx="8229600" cy="44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CHECKLIST</a:t>
            </a:r>
            <a:endParaRPr/>
          </a:p>
        </p:txBody>
      </p:sp>
      <p:sp>
        <p:nvSpPr>
          <p:cNvPr id="873" name="Google Shape;873;p99"/>
          <p:cNvSpPr txBox="1">
            <a:spLocks noGrp="1"/>
          </p:cNvSpPr>
          <p:nvPr>
            <p:ph type="body" idx="1"/>
          </p:nvPr>
        </p:nvSpPr>
        <p:spPr>
          <a:xfrm>
            <a:off x="457200" y="853450"/>
            <a:ext cx="8229600" cy="36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>List of features incorporated from the problem statement</a:t>
            </a:r>
            <a:endParaRPr sz="1800" i="1" dirty="0">
              <a:solidFill>
                <a:srgbClr val="595959"/>
              </a:solidFill>
              <a:ea typeface="Arial"/>
              <a:cs typeface="Arial"/>
              <a:sym typeface="Arial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z="1600" i="1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>Jaccard distance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z="1600" i="1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>Cosine distance 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z="1600" i="1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>Page rank 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z="1600" i="1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>Shortest path 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z="1600" i="1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>Weakly connected component  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z="1600" i="1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>Adar index 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z="1600" i="1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>Follow back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z="1600" i="1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>Katz centrality  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z="1600" i="1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>Hits(Hyper-link Induced Topic Search)</a:t>
            </a:r>
            <a:endParaRPr lang="en-US" sz="1600" dirty="0">
              <a:solidFill>
                <a:srgbClr val="595959"/>
              </a:solidFill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❏"/>
            </a:pPr>
            <a:endParaRPr sz="1800" i="1" dirty="0">
              <a:solidFill>
                <a:srgbClr val="595959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882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00"/>
          <p:cNvSpPr txBox="1">
            <a:spLocks noGrp="1"/>
          </p:cNvSpPr>
          <p:nvPr>
            <p:ph type="title"/>
          </p:nvPr>
        </p:nvSpPr>
        <p:spPr>
          <a:xfrm>
            <a:off x="457200" y="220650"/>
            <a:ext cx="3265500" cy="44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Font typeface="Arial"/>
              <a:buNone/>
            </a:pPr>
            <a:r>
              <a:rPr lang="en" sz="2800" b="1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METHODOLOGY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639CA2-E637-49FE-AE61-A5EF98DD1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707846"/>
            <a:ext cx="4571997" cy="18639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2B89D3-EC6D-4F90-AF7A-0A997A5E0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566463"/>
            <a:ext cx="5029200" cy="17578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1002B5-37D9-4ACA-A554-8C6B10726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0122" y="707846"/>
            <a:ext cx="3326077" cy="361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0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CFF6A-5CCB-4341-9DED-D7F5A5D9A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00150"/>
            <a:ext cx="3733800" cy="738664"/>
          </a:xfrm>
        </p:spPr>
        <p:txBody>
          <a:bodyPr/>
          <a:lstStyle/>
          <a:p>
            <a:r>
              <a:rPr lang="en-IN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1845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240</Words>
  <Application>Microsoft Office PowerPoint</Application>
  <PresentationFormat>On-screen Show (16:9)</PresentationFormat>
  <Paragraphs>39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Inter</vt:lpstr>
      <vt:lpstr>Roboto</vt:lpstr>
      <vt:lpstr>RobotoRegular</vt:lpstr>
      <vt:lpstr>Times New Roman</vt:lpstr>
      <vt:lpstr>Wingdings</vt:lpstr>
      <vt:lpstr>Office Theme</vt:lpstr>
      <vt:lpstr>HackerEarth</vt:lpstr>
      <vt:lpstr>TEAM NAME and MEMBER DETAILS  </vt:lpstr>
      <vt:lpstr>PROBLEM STATEMENT</vt:lpstr>
      <vt:lpstr>SOLUTION</vt:lpstr>
      <vt:lpstr>CHECKLIST</vt:lpstr>
      <vt:lpstr>METHODOLOGY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HackerEarth</dc:title>
  <dc:creator>Darshan SM</dc:creator>
  <cp:lastModifiedBy>Darshan SM</cp:lastModifiedBy>
  <cp:revision>6</cp:revision>
  <dcterms:created xsi:type="dcterms:W3CDTF">2020-05-29T08:29:13Z</dcterms:created>
  <dcterms:modified xsi:type="dcterms:W3CDTF">2020-08-30T12:14:52Z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2020-05-29T00:00:00Z</vt:filetime>
  </property>
</Properties>
</file>