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WsPLD0iYI0HhwaNkC1bSWDtaF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B561BD-9F22-49AF-A6EB-FBC071307FFF}">
  <a:tblStyle styleId="{DCB561BD-9F22-49AF-A6EB-FBC071307F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5fed78269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5fed7826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15fed78269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5fed78269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5fed78269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15fed78269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5fed78269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5fed78269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15fed78269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6f2e3fb1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6f2e3fb1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f6f2e3fb1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e12dde7af_4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e12dde7af_4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de12dde7af_4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5fed7826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5fed7826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15fed7826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e12dde7af_4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e12dde7af_4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de12dde7af_4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e12dde7a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e12dde7a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de12dde7a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e12dde7af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e12dde7af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de12dde7af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e12dde7af_4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e12dde7af_4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de12dde7af_4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Photo">
  <p:cSld name="Full Bleed Photo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type="title"/>
          </p:nvPr>
        </p:nvSpPr>
        <p:spPr>
          <a:xfrm>
            <a:off x="457200" y="-96360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5"/>
          <p:cNvSpPr/>
          <p:nvPr>
            <p:ph idx="2" type="pic"/>
          </p:nvPr>
        </p:nvSpPr>
        <p:spPr>
          <a:xfrm>
            <a:off x="-45720" y="-34290"/>
            <a:ext cx="9235440" cy="521208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 Slide">
  <p:cSld name="1_Two Content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/>
          <p:nvPr>
            <p:ph type="title"/>
          </p:nvPr>
        </p:nvSpPr>
        <p:spPr>
          <a:xfrm>
            <a:off x="457200" y="12469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4"/>
          <p:cNvSpPr txBox="1"/>
          <p:nvPr>
            <p:ph idx="1" type="body"/>
          </p:nvPr>
        </p:nvSpPr>
        <p:spPr>
          <a:xfrm>
            <a:off x="47501" y="1111158"/>
            <a:ext cx="2721430" cy="1668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44"/>
          <p:cNvSpPr txBox="1"/>
          <p:nvPr>
            <p:ph idx="2" type="body"/>
          </p:nvPr>
        </p:nvSpPr>
        <p:spPr>
          <a:xfrm>
            <a:off x="47499" y="2856015"/>
            <a:ext cx="2721431" cy="1668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44"/>
          <p:cNvSpPr txBox="1"/>
          <p:nvPr>
            <p:ph idx="3" type="body"/>
          </p:nvPr>
        </p:nvSpPr>
        <p:spPr>
          <a:xfrm>
            <a:off x="2919350" y="1111158"/>
            <a:ext cx="2644240" cy="1744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44"/>
          <p:cNvSpPr txBox="1"/>
          <p:nvPr>
            <p:ph idx="4" type="body"/>
          </p:nvPr>
        </p:nvSpPr>
        <p:spPr>
          <a:xfrm>
            <a:off x="2909453" y="2985224"/>
            <a:ext cx="2721431" cy="1971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3" name="Google Shape;73;p44"/>
          <p:cNvSpPr txBox="1"/>
          <p:nvPr>
            <p:ph idx="5" type="body"/>
          </p:nvPr>
        </p:nvSpPr>
        <p:spPr>
          <a:xfrm>
            <a:off x="6008916" y="1117911"/>
            <a:ext cx="2933203" cy="1661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44"/>
          <p:cNvSpPr txBox="1"/>
          <p:nvPr>
            <p:ph idx="6" type="body"/>
          </p:nvPr>
        </p:nvSpPr>
        <p:spPr>
          <a:xfrm>
            <a:off x="5975267" y="2985224"/>
            <a:ext cx="2952999" cy="1959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Chart">
  <p:cSld name="Wide Chart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/>
          <p:nvPr>
            <p:ph type="title"/>
          </p:nvPr>
        </p:nvSpPr>
        <p:spPr>
          <a:xfrm>
            <a:off x="457200" y="-96360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/>
          <p:nvPr>
            <p:ph idx="2" type="chart"/>
          </p:nvPr>
        </p:nvSpPr>
        <p:spPr>
          <a:xfrm>
            <a:off x="228600" y="28575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Video">
  <p:cSld name="Full Bleed Video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/>
          <p:nvPr>
            <p:ph type="title"/>
          </p:nvPr>
        </p:nvSpPr>
        <p:spPr>
          <a:xfrm>
            <a:off x="457200" y="-96360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/>
          <p:nvPr>
            <p:ph idx="2" type="media"/>
          </p:nvPr>
        </p:nvSpPr>
        <p:spPr>
          <a:xfrm>
            <a:off x="-45720" y="-34290"/>
            <a:ext cx="9235440" cy="5212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457200" y="1785462"/>
            <a:ext cx="8229600" cy="857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" type="body"/>
          </p:nvPr>
        </p:nvSpPr>
        <p:spPr>
          <a:xfrm>
            <a:off x="457200" y="2529642"/>
            <a:ext cx="822960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457200" y="23899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457200" y="837565"/>
            <a:ext cx="8229600" cy="33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00599B"/>
              </a:buClr>
              <a:buSzPts val="2000"/>
              <a:buNone/>
              <a:defRPr sz="2000">
                <a:solidFill>
                  <a:srgbClr val="00599B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2" type="body"/>
          </p:nvPr>
        </p:nvSpPr>
        <p:spPr>
          <a:xfrm>
            <a:off x="457200" y="1310641"/>
            <a:ext cx="8229600" cy="3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5" name="Google Shape;2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599B"/>
                </a:solidFill>
              </a:defRPr>
            </a:lvl1pPr>
            <a:lvl2pPr lvl="1">
              <a:buNone/>
              <a:defRPr>
                <a:solidFill>
                  <a:srgbClr val="00599B"/>
                </a:solidFill>
              </a:defRPr>
            </a:lvl2pPr>
            <a:lvl3pPr lvl="2">
              <a:buNone/>
              <a:defRPr>
                <a:solidFill>
                  <a:srgbClr val="00599B"/>
                </a:solidFill>
              </a:defRPr>
            </a:lvl3pPr>
            <a:lvl4pPr lvl="3">
              <a:buNone/>
              <a:defRPr>
                <a:solidFill>
                  <a:srgbClr val="00599B"/>
                </a:solidFill>
              </a:defRPr>
            </a:lvl4pPr>
            <a:lvl5pPr lvl="4">
              <a:buNone/>
              <a:defRPr>
                <a:solidFill>
                  <a:srgbClr val="00599B"/>
                </a:solidFill>
              </a:defRPr>
            </a:lvl5pPr>
            <a:lvl6pPr lvl="5">
              <a:buNone/>
              <a:defRPr>
                <a:solidFill>
                  <a:srgbClr val="00599B"/>
                </a:solidFill>
              </a:defRPr>
            </a:lvl6pPr>
            <a:lvl7pPr lvl="6">
              <a:buNone/>
              <a:defRPr>
                <a:solidFill>
                  <a:srgbClr val="00599B"/>
                </a:solidFill>
              </a:defRPr>
            </a:lvl7pPr>
            <a:lvl8pPr lvl="7">
              <a:buNone/>
              <a:defRPr>
                <a:solidFill>
                  <a:srgbClr val="00599B"/>
                </a:solidFill>
              </a:defRPr>
            </a:lvl8pPr>
            <a:lvl9pPr lvl="8">
              <a:buNone/>
              <a:defRPr>
                <a:solidFill>
                  <a:srgbClr val="00599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Slide">
  <p:cSld name="Two Content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/>
          <p:nvPr>
            <p:ph type="title"/>
          </p:nvPr>
        </p:nvSpPr>
        <p:spPr>
          <a:xfrm>
            <a:off x="457200" y="12469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" type="body"/>
          </p:nvPr>
        </p:nvSpPr>
        <p:spPr>
          <a:xfrm>
            <a:off x="457200" y="799465"/>
            <a:ext cx="8229600" cy="33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00599B"/>
              </a:buClr>
              <a:buSzPts val="2000"/>
              <a:buNone/>
              <a:defRPr sz="2000">
                <a:solidFill>
                  <a:srgbClr val="00599B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2" type="body"/>
          </p:nvPr>
        </p:nvSpPr>
        <p:spPr>
          <a:xfrm>
            <a:off x="457200" y="1310641"/>
            <a:ext cx="4038600" cy="3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38"/>
          <p:cNvSpPr txBox="1"/>
          <p:nvPr>
            <p:ph idx="3" type="body"/>
          </p:nvPr>
        </p:nvSpPr>
        <p:spPr>
          <a:xfrm>
            <a:off x="4648200" y="1310641"/>
            <a:ext cx="4038600" cy="3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599B"/>
                </a:solidFill>
              </a:defRPr>
            </a:lvl1pPr>
            <a:lvl2pPr lvl="1">
              <a:buNone/>
              <a:defRPr>
                <a:solidFill>
                  <a:srgbClr val="00599B"/>
                </a:solidFill>
              </a:defRPr>
            </a:lvl2pPr>
            <a:lvl3pPr lvl="2">
              <a:buNone/>
              <a:defRPr>
                <a:solidFill>
                  <a:srgbClr val="00599B"/>
                </a:solidFill>
              </a:defRPr>
            </a:lvl3pPr>
            <a:lvl4pPr lvl="3">
              <a:buNone/>
              <a:defRPr>
                <a:solidFill>
                  <a:srgbClr val="00599B"/>
                </a:solidFill>
              </a:defRPr>
            </a:lvl4pPr>
            <a:lvl5pPr lvl="4">
              <a:buNone/>
              <a:defRPr>
                <a:solidFill>
                  <a:srgbClr val="00599B"/>
                </a:solidFill>
              </a:defRPr>
            </a:lvl5pPr>
            <a:lvl6pPr lvl="5">
              <a:buNone/>
              <a:defRPr>
                <a:solidFill>
                  <a:srgbClr val="00599B"/>
                </a:solidFill>
              </a:defRPr>
            </a:lvl6pPr>
            <a:lvl7pPr lvl="6">
              <a:buNone/>
              <a:defRPr>
                <a:solidFill>
                  <a:srgbClr val="00599B"/>
                </a:solidFill>
              </a:defRPr>
            </a:lvl7pPr>
            <a:lvl8pPr lvl="7">
              <a:buNone/>
              <a:defRPr>
                <a:solidFill>
                  <a:srgbClr val="00599B"/>
                </a:solidFill>
              </a:defRPr>
            </a:lvl8pPr>
            <a:lvl9pPr lvl="8">
              <a:buNone/>
              <a:defRPr>
                <a:solidFill>
                  <a:srgbClr val="00599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A Title Slide">
  <p:cSld name="UTA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/>
          <p:nvPr>
            <p:ph type="title"/>
          </p:nvPr>
        </p:nvSpPr>
        <p:spPr>
          <a:xfrm>
            <a:off x="611585" y="1466849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" type="body"/>
          </p:nvPr>
        </p:nvSpPr>
        <p:spPr>
          <a:xfrm>
            <a:off x="611585" y="2151475"/>
            <a:ext cx="8229599" cy="43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5" name="Google Shape;35;p39"/>
          <p:cNvCxnSpPr/>
          <p:nvPr/>
        </p:nvCxnSpPr>
        <p:spPr>
          <a:xfrm>
            <a:off x="690413" y="2633032"/>
            <a:ext cx="4886964" cy="0"/>
          </a:xfrm>
          <a:prstGeom prst="straightConnector1">
            <a:avLst/>
          </a:prstGeom>
          <a:noFill/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39"/>
          <p:cNvSpPr txBox="1"/>
          <p:nvPr>
            <p:ph idx="2" type="body"/>
          </p:nvPr>
        </p:nvSpPr>
        <p:spPr>
          <a:xfrm>
            <a:off x="611585" y="2741663"/>
            <a:ext cx="4114800" cy="291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3" type="body"/>
          </p:nvPr>
        </p:nvSpPr>
        <p:spPr>
          <a:xfrm>
            <a:off x="611585" y="3033762"/>
            <a:ext cx="2333625" cy="29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Text&#10;&#10;Description automatically generated" id="38" name="Google Shape;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871" y="3562708"/>
            <a:ext cx="5226218" cy="145577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lt Signature Title Slide">
  <p:cSld name="2_Alt Signature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/>
          <p:nvPr>
            <p:ph type="title"/>
          </p:nvPr>
        </p:nvSpPr>
        <p:spPr>
          <a:xfrm>
            <a:off x="611585" y="1466849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" type="body"/>
          </p:nvPr>
        </p:nvSpPr>
        <p:spPr>
          <a:xfrm>
            <a:off x="611585" y="2151475"/>
            <a:ext cx="8229599" cy="43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" name="Google Shape;43;p40"/>
          <p:cNvCxnSpPr/>
          <p:nvPr/>
        </p:nvCxnSpPr>
        <p:spPr>
          <a:xfrm>
            <a:off x="690413" y="2633032"/>
            <a:ext cx="4886964" cy="0"/>
          </a:xfrm>
          <a:prstGeom prst="straightConnector1">
            <a:avLst/>
          </a:prstGeom>
          <a:noFill/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0"/>
          <p:cNvSpPr txBox="1"/>
          <p:nvPr>
            <p:ph idx="2" type="body"/>
          </p:nvPr>
        </p:nvSpPr>
        <p:spPr>
          <a:xfrm>
            <a:off x="611585" y="2741663"/>
            <a:ext cx="4114800" cy="291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3" type="body"/>
          </p:nvPr>
        </p:nvSpPr>
        <p:spPr>
          <a:xfrm>
            <a:off x="611585" y="3033762"/>
            <a:ext cx="2333625" cy="29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0"/>
          <p:cNvSpPr/>
          <p:nvPr>
            <p:ph idx="4" type="pic"/>
          </p:nvPr>
        </p:nvSpPr>
        <p:spPr>
          <a:xfrm>
            <a:off x="2742520" y="3884341"/>
            <a:ext cx="4581525" cy="1058862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40"/>
          <p:cNvSpPr txBox="1"/>
          <p:nvPr>
            <p:ph idx="5" type="body"/>
          </p:nvPr>
        </p:nvSpPr>
        <p:spPr>
          <a:xfrm>
            <a:off x="5181600" y="2741663"/>
            <a:ext cx="3659188" cy="8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Table">
  <p:cSld name="Wide Table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type="title"/>
          </p:nvPr>
        </p:nvSpPr>
        <p:spPr>
          <a:xfrm>
            <a:off x="457200" y="-96360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Arial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 Signature Title Slide">
  <p:cSld name="Alt Signature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/>
          <p:nvPr>
            <p:ph type="title"/>
          </p:nvPr>
        </p:nvSpPr>
        <p:spPr>
          <a:xfrm>
            <a:off x="611585" y="1466849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" type="body"/>
          </p:nvPr>
        </p:nvSpPr>
        <p:spPr>
          <a:xfrm>
            <a:off x="611585" y="2151475"/>
            <a:ext cx="8229599" cy="43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42"/>
          <p:cNvCxnSpPr/>
          <p:nvPr/>
        </p:nvCxnSpPr>
        <p:spPr>
          <a:xfrm>
            <a:off x="690413" y="2633032"/>
            <a:ext cx="4886964" cy="0"/>
          </a:xfrm>
          <a:prstGeom prst="straightConnector1">
            <a:avLst/>
          </a:prstGeom>
          <a:noFill/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42"/>
          <p:cNvSpPr txBox="1"/>
          <p:nvPr>
            <p:ph idx="2" type="body"/>
          </p:nvPr>
        </p:nvSpPr>
        <p:spPr>
          <a:xfrm>
            <a:off x="611585" y="2741663"/>
            <a:ext cx="4114800" cy="291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3" type="body"/>
          </p:nvPr>
        </p:nvSpPr>
        <p:spPr>
          <a:xfrm>
            <a:off x="611585" y="3033762"/>
            <a:ext cx="2333625" cy="29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lt Signature Title Slide">
  <p:cSld name="1_Alt Signature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3"/>
          <p:cNvSpPr txBox="1"/>
          <p:nvPr>
            <p:ph type="title"/>
          </p:nvPr>
        </p:nvSpPr>
        <p:spPr>
          <a:xfrm>
            <a:off x="611585" y="1466849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" type="body"/>
          </p:nvPr>
        </p:nvSpPr>
        <p:spPr>
          <a:xfrm>
            <a:off x="611585" y="2151475"/>
            <a:ext cx="8229599" cy="43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2" name="Google Shape;62;p43"/>
          <p:cNvCxnSpPr/>
          <p:nvPr/>
        </p:nvCxnSpPr>
        <p:spPr>
          <a:xfrm>
            <a:off x="690413" y="2633032"/>
            <a:ext cx="4886964" cy="0"/>
          </a:xfrm>
          <a:prstGeom prst="straightConnector1">
            <a:avLst/>
          </a:prstGeom>
          <a:noFill/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43"/>
          <p:cNvSpPr txBox="1"/>
          <p:nvPr>
            <p:ph idx="2" type="body"/>
          </p:nvPr>
        </p:nvSpPr>
        <p:spPr>
          <a:xfrm>
            <a:off x="611585" y="2741663"/>
            <a:ext cx="4114800" cy="291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3" type="body"/>
          </p:nvPr>
        </p:nvSpPr>
        <p:spPr>
          <a:xfrm>
            <a:off x="611585" y="3033762"/>
            <a:ext cx="2333625" cy="29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3"/>
          <p:cNvSpPr/>
          <p:nvPr>
            <p:ph idx="4" type="pic"/>
          </p:nvPr>
        </p:nvSpPr>
        <p:spPr>
          <a:xfrm>
            <a:off x="2742520" y="3884341"/>
            <a:ext cx="4581525" cy="1058862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trailofbits/manticore" TargetMode="External"/><Relationship Id="rId4" Type="http://schemas.openxmlformats.org/officeDocument/2006/relationships/hyperlink" Target="https://github.com/ConsenSys/mythril" TargetMode="External"/><Relationship Id="rId5" Type="http://schemas.openxmlformats.org/officeDocument/2006/relationships/hyperlink" Target="https://readthedocs.org/projects/mythril-classic/downloads/pdf/latest/" TargetMode="External"/><Relationship Id="rId6" Type="http://schemas.openxmlformats.org/officeDocument/2006/relationships/hyperlink" Target="https://packaging.python.org/en/latest/guides/installing-using-pip-and-virtual-environments/#installing-virtualenv" TargetMode="External"/><Relationship Id="rId7" Type="http://schemas.openxmlformats.org/officeDocument/2006/relationships/hyperlink" Target="https://raz0r.name/writeups/polyswarm-smart-contract-hacking-challenge-writeup/" TargetMode="External"/><Relationship Id="rId8" Type="http://schemas.openxmlformats.org/officeDocument/2006/relationships/hyperlink" Target="https://github.com/darshanspatil07/SolSecur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idx="2" type="body"/>
          </p:nvPr>
        </p:nvSpPr>
        <p:spPr>
          <a:xfrm>
            <a:off x="457200" y="311678"/>
            <a:ext cx="82296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4500"/>
              <a:t>SolSecure Iteration 1</a:t>
            </a:r>
            <a:endParaRPr sz="4500"/>
          </a:p>
          <a:p>
            <a:pPr indent="0" lvl="0" marL="34290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2"/>
                </a:solidFill>
              </a:rPr>
              <a:t>TEAM 2</a:t>
            </a:r>
            <a:endParaRPr sz="2900">
              <a:solidFill>
                <a:schemeClr val="dk2"/>
              </a:solidFill>
            </a:endParaRPr>
          </a:p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850"/>
              <a:t>Aishwarya Kalmangi          - 1001988076</a:t>
            </a:r>
            <a:endParaRPr sz="2850"/>
          </a:p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850"/>
              <a:t>Darshan Shanthveer Patil  - 1001719406</a:t>
            </a:r>
            <a:endParaRPr sz="2850"/>
          </a:p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850"/>
              <a:t>Diganth Prakash                - 1001965135</a:t>
            </a:r>
            <a:endParaRPr sz="2850"/>
          </a:p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850"/>
              <a:t>FNU Nikitha Padmanabha - 1001968063</a:t>
            </a:r>
            <a:endParaRPr sz="2850"/>
          </a:p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850"/>
              <a:t>Vinay Kumar Shiva Kumar - 1001959006</a:t>
            </a:r>
            <a:endParaRPr sz="2850"/>
          </a:p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5fed78269_0_15"/>
          <p:cNvSpPr txBox="1"/>
          <p:nvPr>
            <p:ph type="title"/>
          </p:nvPr>
        </p:nvSpPr>
        <p:spPr>
          <a:xfrm>
            <a:off x="457200" y="23899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Customers and Users</a:t>
            </a:r>
            <a:endParaRPr sz="4000"/>
          </a:p>
        </p:txBody>
      </p:sp>
      <p:sp>
        <p:nvSpPr>
          <p:cNvPr id="172" name="Google Shape;172;g215fed78269_0_15"/>
          <p:cNvSpPr txBox="1"/>
          <p:nvPr>
            <p:ph idx="2" type="body"/>
          </p:nvPr>
        </p:nvSpPr>
        <p:spPr>
          <a:xfrm>
            <a:off x="457200" y="1430516"/>
            <a:ext cx="8229600" cy="30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Customers</a:t>
            </a:r>
            <a:r>
              <a:rPr lang="en-US" sz="1700"/>
              <a:t>: ​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 sz="1700"/>
              <a:t>Dr. Christopher Csallner</a:t>
            </a:r>
            <a:r>
              <a:rPr lang="en-US" sz="1700"/>
              <a:t>​ - Provide Team Assistance and Project Feedback (Written Deliverables &amp; Project Repo).​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 sz="1700"/>
              <a:t>GTA Mohammed Rifat </a:t>
            </a:r>
            <a:r>
              <a:rPr lang="en-US" sz="1700"/>
              <a:t>- Provide Team Assistance and Project Feedback (Written Deliverables &amp; Project Repo).​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 sz="1700"/>
              <a:t>Shovon Niverd Pereira​ </a:t>
            </a:r>
            <a:r>
              <a:rPr lang="en-US" sz="1700"/>
              <a:t>- Team Collaborator for Ethereum Smart Contracts.​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 sz="1700"/>
              <a:t>Review Team 2 Members</a:t>
            </a:r>
            <a:r>
              <a:rPr lang="en-US" sz="1700"/>
              <a:t>​ - Provide Project Feedback per Iteration (Written Deliverables &amp; Code Review)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Users</a:t>
            </a:r>
            <a:r>
              <a:rPr lang="en-US" sz="1700"/>
              <a:t>: ​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sz="1700"/>
              <a:t>Class of CSE 6324-004​ - Team’s Target Audience and Possible Future Users of the Tool.​</a:t>
            </a:r>
            <a:endParaRPr sz="1700"/>
          </a:p>
        </p:txBody>
      </p:sp>
      <p:sp>
        <p:nvSpPr>
          <p:cNvPr id="173" name="Google Shape;173;g215fed78269_0_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5fed78269_0_22"/>
          <p:cNvSpPr txBox="1"/>
          <p:nvPr>
            <p:ph type="title"/>
          </p:nvPr>
        </p:nvSpPr>
        <p:spPr>
          <a:xfrm>
            <a:off x="457200" y="23899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References</a:t>
            </a:r>
            <a:endParaRPr sz="4000"/>
          </a:p>
        </p:txBody>
      </p:sp>
      <p:sp>
        <p:nvSpPr>
          <p:cNvPr id="180" name="Google Shape;180;g215fed78269_0_22"/>
          <p:cNvSpPr txBox="1"/>
          <p:nvPr>
            <p:ph idx="2" type="body"/>
          </p:nvPr>
        </p:nvSpPr>
        <p:spPr>
          <a:xfrm>
            <a:off x="457200" y="1310641"/>
            <a:ext cx="8229600" cy="30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/>
              <a:t>[1]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https://github.com/trailofbits/manticore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/>
              <a:t>[2]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https://github.com/ConsenSys/mythril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/>
              <a:t>[3]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https://readthedocs.org/projects/mythril-classic/downloads/pdf/latest/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/>
              <a:t>[4]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https://packaging.python.org/en/latest/guides/installing-using-pip-and-virtual-environments/#installing-virtualenv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/>
              <a:t>[5]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https://raz0r.name/writeups/polyswarm-smart-contract-hacking-challenge-writeup/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900" u="sng"/>
              <a:t>Github Repository</a:t>
            </a:r>
            <a:r>
              <a:rPr lang="en-US"/>
              <a:t> -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https://github.com/darshanspatil07/SolSecure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15fed78269_0_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5fed78269_0_29"/>
          <p:cNvSpPr txBox="1"/>
          <p:nvPr>
            <p:ph idx="2" type="body"/>
          </p:nvPr>
        </p:nvSpPr>
        <p:spPr>
          <a:xfrm>
            <a:off x="457200" y="1506791"/>
            <a:ext cx="8229600" cy="30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3650"/>
              <a:t>THANK YOU!</a:t>
            </a:r>
            <a:endParaRPr sz="365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5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50"/>
              <a:t>QUESTIONS?</a:t>
            </a:r>
            <a:endParaRPr sz="365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15fed78269_0_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457200" y="20097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/>
              <a:t>Project Plan</a:t>
            </a:r>
            <a:endParaRPr sz="4000"/>
          </a:p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57200" y="1310641"/>
            <a:ext cx="8229600" cy="3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b="1" lang="en-US" sz="2200"/>
              <a:t>Features Plan:</a:t>
            </a:r>
            <a:endParaRPr b="1" sz="2200"/>
          </a:p>
          <a:p>
            <a:pPr indent="-323850" lvl="1" marL="7429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Recognize the functionality of the Manticore and Mythril.</a:t>
            </a:r>
            <a:endParaRPr sz="2200"/>
          </a:p>
          <a:p>
            <a:pPr indent="-323850" lvl="1" marL="7429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Should have both tools compiled and running</a:t>
            </a:r>
            <a:endParaRPr sz="2200"/>
          </a:p>
          <a:p>
            <a:pPr indent="-323850" lvl="1" marL="7429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Use smart contracts as input for both tools</a:t>
            </a:r>
            <a:endParaRPr sz="2200"/>
          </a:p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6f2e3fb1d_1_0"/>
          <p:cNvSpPr txBox="1"/>
          <p:nvPr>
            <p:ph type="title"/>
          </p:nvPr>
        </p:nvSpPr>
        <p:spPr>
          <a:xfrm>
            <a:off x="457200" y="23899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Project Plan</a:t>
            </a:r>
            <a:endParaRPr sz="4000"/>
          </a:p>
        </p:txBody>
      </p:sp>
      <p:sp>
        <p:nvSpPr>
          <p:cNvPr id="105" name="Google Shape;105;g1f6f2e3fb1d_1_0"/>
          <p:cNvSpPr txBox="1"/>
          <p:nvPr>
            <p:ph idx="2" type="body"/>
          </p:nvPr>
        </p:nvSpPr>
        <p:spPr>
          <a:xfrm>
            <a:off x="457200" y="1310641"/>
            <a:ext cx="8229600" cy="30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SzPts val="2200"/>
              <a:buChar char="▪"/>
            </a:pPr>
            <a:r>
              <a:rPr b="1" lang="en-US" sz="2200"/>
              <a:t>Top 5 risks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Risk 1: Not enough documentation for both Manticore     </a:t>
            </a:r>
            <a:r>
              <a:rPr lang="en-US" sz="2200">
                <a:solidFill>
                  <a:schemeClr val="lt1"/>
                </a:solidFill>
              </a:rPr>
              <a:t>m</a:t>
            </a:r>
            <a:r>
              <a:rPr lang="en-US" sz="2200"/>
              <a:t>         and Mythril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Risk 2: Finding smart contracts to use as inputs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Risk 3: Devices with Linux OS are not accessible.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Risk 4: Problems with team member scheduling.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Risk 5: Dependencies identified in incremental steps.</a:t>
            </a:r>
            <a:endParaRPr sz="2200"/>
          </a:p>
          <a:p>
            <a:pPr indent="0" lvl="0" marL="91440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06" name="Google Shape;106;g1f6f2e3fb1d_1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e12dde7af_4_17"/>
          <p:cNvSpPr txBox="1"/>
          <p:nvPr>
            <p:ph type="title"/>
          </p:nvPr>
        </p:nvSpPr>
        <p:spPr>
          <a:xfrm>
            <a:off x="457200" y="23899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Project Plan</a:t>
            </a:r>
            <a:endParaRPr sz="4000"/>
          </a:p>
        </p:txBody>
      </p:sp>
      <p:sp>
        <p:nvSpPr>
          <p:cNvPr id="113" name="Google Shape;113;g1de12dde7af_4_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graphicFrame>
        <p:nvGraphicFramePr>
          <p:cNvPr id="114" name="Google Shape;114;g1de12dde7af_4_17"/>
          <p:cNvGraphicFramePr/>
          <p:nvPr/>
        </p:nvGraphicFramePr>
        <p:xfrm>
          <a:off x="952500" y="143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{DCB561BD-9F22-49AF-A6EB-FBC071307FFF}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Manticore Features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Mythril Features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Integer Underflow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Integer Overflow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Crytic Test Balance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Reentrancy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Crytic_test_max_invariant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Uninitialised Storage Pointer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g1de12dde7af_4_17"/>
          <p:cNvSpPr txBox="1"/>
          <p:nvPr/>
        </p:nvSpPr>
        <p:spPr>
          <a:xfrm>
            <a:off x="775875" y="3333850"/>
            <a:ext cx="775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above features from each of the tools will be combined and implemented in SolSecure.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CLI and GUI support for SolSecure will be provided.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6" name="Google Shape;116;g1de12dde7af_4_17"/>
          <p:cNvSpPr txBox="1"/>
          <p:nvPr/>
        </p:nvSpPr>
        <p:spPr>
          <a:xfrm>
            <a:off x="775875" y="954600"/>
            <a:ext cx="255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Future Features:</a:t>
            </a:r>
            <a:endParaRPr b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5fed78269_0_1"/>
          <p:cNvSpPr txBox="1"/>
          <p:nvPr>
            <p:ph type="title"/>
          </p:nvPr>
        </p:nvSpPr>
        <p:spPr>
          <a:xfrm>
            <a:off x="457200" y="23899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Specification and Design</a:t>
            </a:r>
            <a:endParaRPr sz="4000"/>
          </a:p>
        </p:txBody>
      </p:sp>
      <p:sp>
        <p:nvSpPr>
          <p:cNvPr id="123" name="Google Shape;123;g215fed78269_0_1"/>
          <p:cNvSpPr txBox="1"/>
          <p:nvPr>
            <p:ph idx="2" type="body"/>
          </p:nvPr>
        </p:nvSpPr>
        <p:spPr>
          <a:xfrm>
            <a:off x="457200" y="1310641"/>
            <a:ext cx="8229600" cy="30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Setting up the environment by isolating the dependencies for each tool independently.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We did exploratory analysis for the methods that we have planned on using.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There were some challenges that were hard to tackle with each tool having a different .sol and test case file.     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124" name="Google Shape;124;g215fed78269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e12dde7af_4_5"/>
          <p:cNvSpPr txBox="1"/>
          <p:nvPr>
            <p:ph type="title"/>
          </p:nvPr>
        </p:nvSpPr>
        <p:spPr>
          <a:xfrm>
            <a:off x="457200" y="23899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Features Implemented</a:t>
            </a:r>
            <a:endParaRPr sz="4000"/>
          </a:p>
        </p:txBody>
      </p:sp>
      <p:sp>
        <p:nvSpPr>
          <p:cNvPr id="131" name="Google Shape;131;g1de12dde7af_4_5"/>
          <p:cNvSpPr txBox="1"/>
          <p:nvPr>
            <p:ph idx="2" type="body"/>
          </p:nvPr>
        </p:nvSpPr>
        <p:spPr>
          <a:xfrm>
            <a:off x="457200" y="1310641"/>
            <a:ext cx="8229600" cy="30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Installed both Manticore and Mythril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Installed Mythril locally and verified integer arithmetic bugs like integer underflow or overflow using umd_example.sol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Installed Manticore and verified running analysis.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Implemented python script for SolSecure, integrated it with manticore API and verified token.sol	</a:t>
            </a:r>
            <a:r>
              <a:rPr lang="en-US" sz="2200">
                <a:solidFill>
                  <a:schemeClr val="hlink"/>
                </a:solidFill>
              </a:rPr>
              <a:t>[1][2][3]</a:t>
            </a:r>
            <a:endParaRPr/>
          </a:p>
        </p:txBody>
      </p:sp>
      <p:sp>
        <p:nvSpPr>
          <p:cNvPr id="132" name="Google Shape;132;g1de12dde7af_4_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e12dde7af_0_21"/>
          <p:cNvSpPr txBox="1"/>
          <p:nvPr>
            <p:ph type="title"/>
          </p:nvPr>
        </p:nvSpPr>
        <p:spPr>
          <a:xfrm>
            <a:off x="457200" y="11274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Mythril Installation and Validation</a:t>
            </a:r>
            <a:endParaRPr sz="4000"/>
          </a:p>
        </p:txBody>
      </p:sp>
      <p:sp>
        <p:nvSpPr>
          <p:cNvPr id="139" name="Google Shape;139;g1de12dde7af_0_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pic>
        <p:nvPicPr>
          <p:cNvPr id="140" name="Google Shape;140;g1de12dde7af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75" y="908225"/>
            <a:ext cx="7220449" cy="3664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1de12dde7af_0_21"/>
          <p:cNvCxnSpPr/>
          <p:nvPr/>
        </p:nvCxnSpPr>
        <p:spPr>
          <a:xfrm>
            <a:off x="4045050" y="1118050"/>
            <a:ext cx="1612800" cy="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g1de12dde7af_0_21"/>
          <p:cNvCxnSpPr/>
          <p:nvPr/>
        </p:nvCxnSpPr>
        <p:spPr>
          <a:xfrm>
            <a:off x="1037425" y="2120600"/>
            <a:ext cx="4740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e12dde7af_0_31"/>
          <p:cNvSpPr txBox="1"/>
          <p:nvPr>
            <p:ph type="title"/>
          </p:nvPr>
        </p:nvSpPr>
        <p:spPr>
          <a:xfrm>
            <a:off x="457200" y="23899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Manticore Installation and Validation</a:t>
            </a:r>
            <a:endParaRPr sz="3600"/>
          </a:p>
        </p:txBody>
      </p:sp>
      <p:sp>
        <p:nvSpPr>
          <p:cNvPr id="149" name="Google Shape;149;g1de12dde7af_0_31"/>
          <p:cNvSpPr txBox="1"/>
          <p:nvPr>
            <p:ph idx="2" type="body"/>
          </p:nvPr>
        </p:nvSpPr>
        <p:spPr>
          <a:xfrm>
            <a:off x="457200" y="1310641"/>
            <a:ext cx="8229600" cy="30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de12dde7af_0_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pic>
        <p:nvPicPr>
          <p:cNvPr id="151" name="Google Shape;151;g1de12dde7af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05809"/>
            <a:ext cx="8229601" cy="3817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g1de12dde7af_0_31"/>
          <p:cNvCxnSpPr/>
          <p:nvPr/>
        </p:nvCxnSpPr>
        <p:spPr>
          <a:xfrm>
            <a:off x="2988025" y="4801325"/>
            <a:ext cx="1340400" cy="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g1de12dde7af_0_31"/>
          <p:cNvCxnSpPr/>
          <p:nvPr/>
        </p:nvCxnSpPr>
        <p:spPr>
          <a:xfrm flipH="1" rot="10800000">
            <a:off x="3064300" y="1205325"/>
            <a:ext cx="1285800" cy="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g1de12dde7af_0_31"/>
          <p:cNvCxnSpPr/>
          <p:nvPr/>
        </p:nvCxnSpPr>
        <p:spPr>
          <a:xfrm>
            <a:off x="2661100" y="1510350"/>
            <a:ext cx="806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e12dde7af_4_29"/>
          <p:cNvSpPr txBox="1"/>
          <p:nvPr>
            <p:ph type="title"/>
          </p:nvPr>
        </p:nvSpPr>
        <p:spPr>
          <a:xfrm>
            <a:off x="457200" y="12469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Code and Tests</a:t>
            </a:r>
            <a:endParaRPr sz="4000"/>
          </a:p>
        </p:txBody>
      </p:sp>
      <p:sp>
        <p:nvSpPr>
          <p:cNvPr id="161" name="Google Shape;161;g1de12dde7af_4_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pic>
        <p:nvPicPr>
          <p:cNvPr id="162" name="Google Shape;162;g1de12dde7af_4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74" y="1129400"/>
            <a:ext cx="3499875" cy="37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de12dde7af_4_29"/>
          <p:cNvSpPr txBox="1"/>
          <p:nvPr/>
        </p:nvSpPr>
        <p:spPr>
          <a:xfrm>
            <a:off x="1640488" y="746475"/>
            <a:ext cx="148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INPUT</a:t>
            </a:r>
            <a:endParaRPr sz="1900"/>
          </a:p>
        </p:txBody>
      </p:sp>
      <p:pic>
        <p:nvPicPr>
          <p:cNvPr id="164" name="Google Shape;164;g1de12dde7af_4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362" y="1129399"/>
            <a:ext cx="3144037" cy="385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de12dde7af_4_29"/>
          <p:cNvSpPr txBox="1"/>
          <p:nvPr/>
        </p:nvSpPr>
        <p:spPr>
          <a:xfrm>
            <a:off x="6008375" y="746475"/>
            <a:ext cx="148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OUTPUT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TA Accessible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2021-08-31T19:16:02Z</dcterms:created>
  <dc:creator>George, Melissa J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0x0101006AE8C2F9B7856C4FB1B45376C9CA1279</vt:lpwstr>
  </property>
</Properties>
</file>