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Impact" panose="020B0806030902050204" pitchFamily="34" charset="0"/>
      <p:regular r:id="rId40"/>
    </p:embeddedFont>
    <p:embeddedFont>
      <p:font typeface="Merriweather"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A160C2-F5C3-49FF-BA24-59D7E832D45A}">
  <a:tblStyle styleId="{41A160C2-F5C3-49FF-BA24-59D7E832D45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af9bec6b4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af9bec6b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af9bec6b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af9bec6b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af9bec6b4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af9bec6b4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af9bec6b4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af9bec6b4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af9bec6b4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af9bec6b4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af9bec6b4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af9bec6b4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af9bec6b4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af9bec6b4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af9bec6b4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af9bec6b4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af9bec6b4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af9bec6b4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af9bec6b4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af9bec6b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f9bec6b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f9bec6b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(etc description on this)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af9bec6b4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af9bec6b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af9bec6b4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af9bec6b4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af9bec6b4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af9bec6b4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af9bec6b4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af9bec6b4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af9bec6b4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af9bec6b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af9bec6b4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af9bec6b4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 it with both &amp; and OR, if there is time.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af9bec6b4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af9bec6b4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af9bec6b4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af9bec6b4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af9bec6b4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af9bec6b4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check code to see if its actually taking into account both “bi-directions”.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af9bec6b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af9bec6b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af9bec6b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af9bec6b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(Stats about data)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af9bec6b4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af9bec6b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af9bec6b4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af9bec6b4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af9bec6b4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af9bec6b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af9bec6b4_2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af9bec6b4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af9bec6b4_2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af9bec6b4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af9bec6b4_2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af9bec6b4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af9bec6b4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af9bec6b4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affaf82c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affaf82c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af9bec6b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af9bec6b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(Stats about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af9bec6b4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af9bec6b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(Stats about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af9bec6b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af9bec6b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af9bec6b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af9bec6b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af9bec6b4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af9bec6b4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af9bec6b4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af9bec6b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hyperlink" Target="https://darshansumant.github.io/nlp_conflict_topics/lda_7_2_count_full_unigram.html" TargetMode="External"/><Relationship Id="rId3" Type="http://schemas.openxmlformats.org/officeDocument/2006/relationships/hyperlink" Target="https://darshansumant.github.io/nlp_conflict_topics/lda_3_2_count_full_unigram.html" TargetMode="External"/><Relationship Id="rId7" Type="http://schemas.openxmlformats.org/officeDocument/2006/relationships/hyperlink" Target="https://darshansumant.github.io/nlp_conflict_topics/lda_5_2_tfidf_full_unigram.html"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hyperlink" Target="https://darshansumant.github.io/nlp_conflict_topics/lda_5_2_count_full_unigram.html" TargetMode="External"/><Relationship Id="rId11" Type="http://schemas.openxmlformats.org/officeDocument/2006/relationships/hyperlink" Target="https://darshansumant.github.io/nlp_conflict_topics/lda_10_2_tfidf_full_unigram.html" TargetMode="External"/><Relationship Id="rId5" Type="http://schemas.openxmlformats.org/officeDocument/2006/relationships/hyperlink" Target="https://darshansumant.github.io/nlp_conflict_topics/lda_3_2_tfidf_full_unigram.html" TargetMode="External"/><Relationship Id="rId10" Type="http://schemas.openxmlformats.org/officeDocument/2006/relationships/hyperlink" Target="https://darshansumant.github.io/nlp_conflict_topics/lda_10_2_count_full_unigram.html" TargetMode="External"/><Relationship Id="rId4" Type="http://schemas.openxmlformats.org/officeDocument/2006/relationships/hyperlink" Target="https://darshansumant.github.io/nlp_conflict_topics/lda_3_5_count_full_unigram.html" TargetMode="External"/><Relationship Id="rId9" Type="http://schemas.openxmlformats.org/officeDocument/2006/relationships/hyperlink" Target="https://darshansumant.github.io/nlp_conflict_topics/lda_7_2_tfidf_full_unigram.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8275" y="0"/>
            <a:ext cx="9939000" cy="5143500"/>
          </a:xfrm>
          <a:prstGeom prst="rect">
            <a:avLst/>
          </a:prstGeom>
          <a:noFill/>
          <a:ln>
            <a:noFill/>
          </a:ln>
        </p:spPr>
      </p:pic>
      <p:sp>
        <p:nvSpPr>
          <p:cNvPr id="56" name="Google Shape;56;p13"/>
          <p:cNvSpPr txBox="1"/>
          <p:nvPr/>
        </p:nvSpPr>
        <p:spPr>
          <a:xfrm>
            <a:off x="400200" y="53187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lt1"/>
                </a:solidFill>
                <a:latin typeface="Impact"/>
                <a:ea typeface="Impact"/>
                <a:cs typeface="Impact"/>
                <a:sym typeface="Impact"/>
              </a:rPr>
              <a:t>ANALYZING TEXT </a:t>
            </a:r>
            <a:endParaRPr sz="3600" b="1">
              <a:solidFill>
                <a:schemeClr val="lt1"/>
              </a:solidFill>
              <a:latin typeface="Impact"/>
              <a:ea typeface="Impact"/>
              <a:cs typeface="Impact"/>
              <a:sym typeface="Impact"/>
            </a:endParaRPr>
          </a:p>
          <a:p>
            <a:pPr marL="0" lvl="0" indent="0" algn="l" rtl="0">
              <a:spcBef>
                <a:spcPts val="0"/>
              </a:spcBef>
              <a:spcAft>
                <a:spcPts val="0"/>
              </a:spcAft>
              <a:buNone/>
            </a:pPr>
            <a:r>
              <a:rPr lang="en" sz="3600" b="1">
                <a:solidFill>
                  <a:schemeClr val="lt1"/>
                </a:solidFill>
                <a:latin typeface="Impact"/>
                <a:ea typeface="Impact"/>
                <a:cs typeface="Impact"/>
                <a:sym typeface="Impact"/>
              </a:rPr>
              <a:t>OF CONFLICT </a:t>
            </a:r>
            <a:endParaRPr sz="3600" b="1">
              <a:solidFill>
                <a:schemeClr val="lt1"/>
              </a:solidFill>
              <a:latin typeface="Impact"/>
              <a:ea typeface="Impact"/>
              <a:cs typeface="Impact"/>
              <a:sym typeface="Impact"/>
            </a:endParaRPr>
          </a:p>
          <a:p>
            <a:pPr marL="0" lvl="0" indent="0" algn="l" rtl="0">
              <a:spcBef>
                <a:spcPts val="0"/>
              </a:spcBef>
              <a:spcAft>
                <a:spcPts val="0"/>
              </a:spcAft>
              <a:buNone/>
            </a:pPr>
            <a:r>
              <a:rPr lang="en" sz="3600" b="1">
                <a:solidFill>
                  <a:schemeClr val="lt1"/>
                </a:solidFill>
                <a:latin typeface="Impact"/>
                <a:ea typeface="Impact"/>
                <a:cs typeface="Impact"/>
                <a:sym typeface="Impact"/>
              </a:rPr>
              <a:t>REPORTS</a:t>
            </a:r>
            <a:endParaRPr sz="3600" b="1">
              <a:solidFill>
                <a:schemeClr val="lt1"/>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p22"/>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sp>
        <p:nvSpPr>
          <p:cNvPr id="155" name="Google Shape;155;p22"/>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graphicFrame>
        <p:nvGraphicFramePr>
          <p:cNvPr id="156" name="Google Shape;156;p22"/>
          <p:cNvGraphicFramePr/>
          <p:nvPr/>
        </p:nvGraphicFramePr>
        <p:xfrm>
          <a:off x="723900" y="217425"/>
          <a:ext cx="3000000" cy="3000000"/>
        </p:xfrm>
        <a:graphic>
          <a:graphicData uri="http://schemas.openxmlformats.org/drawingml/2006/table">
            <a:tbl>
              <a:tblPr>
                <a:noFill/>
                <a:tableStyleId>{41A160C2-F5C3-49FF-BA24-59D7E832D45A}</a:tableStyleId>
              </a:tblPr>
              <a:tblGrid>
                <a:gridCol w="1000125">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2752725">
                  <a:extLst>
                    <a:ext uri="{9D8B030D-6E8A-4147-A177-3AD203B41FA5}">
                      <a16:colId xmlns:a16="http://schemas.microsoft.com/office/drawing/2014/main" val="20005"/>
                    </a:ext>
                  </a:extLst>
                </a:gridCol>
              </a:tblGrid>
              <a:tr h="304800">
                <a:tc>
                  <a:txBody>
                    <a:bodyPr/>
                    <a:lstStyle/>
                    <a:p>
                      <a:pPr marL="0" lvl="0" indent="0" algn="l" rtl="0">
                        <a:lnSpc>
                          <a:spcPct val="115000"/>
                        </a:lnSpc>
                        <a:spcBef>
                          <a:spcPts val="0"/>
                        </a:spcBef>
                        <a:spcAft>
                          <a:spcPts val="0"/>
                        </a:spcAft>
                        <a:buNone/>
                      </a:pPr>
                      <a:r>
                        <a:rPr lang="en" sz="900" b="1"/>
                        <a:t>ACTOR1</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INTER1</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ACTOR2</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INTER2</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INTERACTION</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NOTES</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61975">
                <a:tc>
                  <a:txBody>
                    <a:bodyPr/>
                    <a:lstStyle/>
                    <a:p>
                      <a:pPr marL="0" lvl="0" indent="0" algn="l" rtl="0">
                        <a:lnSpc>
                          <a:spcPct val="115000"/>
                        </a:lnSpc>
                        <a:spcBef>
                          <a:spcPts val="0"/>
                        </a:spcBef>
                        <a:spcAft>
                          <a:spcPts val="0"/>
                        </a:spcAft>
                        <a:buNone/>
                      </a:pPr>
                      <a:r>
                        <a:rPr lang="en" sz="900"/>
                        <a:t>GIA: Armed Islamic Group</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Rebel Groups (2)</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Military Forces of Algeria (1999-)</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State Forces (1)</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900"/>
                        <a:t>12</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26th Feb 2001- BBC Mon-Large military offensive all over the country sees 9 soldiers and 6 GIA killed</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9600">
                <a:tc>
                  <a:txBody>
                    <a:bodyPr/>
                    <a:lstStyle/>
                    <a:p>
                      <a:pPr marL="0" lvl="0" indent="0" algn="l" rtl="0">
                        <a:lnSpc>
                          <a:spcPct val="115000"/>
                        </a:lnSpc>
                        <a:spcBef>
                          <a:spcPts val="0"/>
                        </a:spcBef>
                        <a:spcAft>
                          <a:spcPts val="0"/>
                        </a:spcAft>
                        <a:buNone/>
                      </a:pPr>
                      <a:r>
                        <a:rPr lang="en" sz="900"/>
                        <a:t>Unidentified Armed Group (Algeria)</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Political Militias (3)</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Civilians (Algeria)</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Civilians (7)</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900"/>
                        <a:t>37</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A 40-year-old repentant who answered to the name of Hamid Doghman was assassinated this past Tuesday 4 March at ...</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57" name="Google Shape;157;p22"/>
          <p:cNvSpPr txBox="1"/>
          <p:nvPr/>
        </p:nvSpPr>
        <p:spPr>
          <a:xfrm>
            <a:off x="3382425" y="2234900"/>
            <a:ext cx="5535000" cy="110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latin typeface="Merriweather"/>
                <a:ea typeface="Merriweather"/>
                <a:cs typeface="Merriweather"/>
                <a:sym typeface="Merriweather"/>
              </a:rPr>
              <a:t>New approach: </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Predict “Interaction” (41 categories) using a Neural Network with 2 hidden layers (size 128 and 100).</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Use pre-trained SpaCy word2vec embeddings as input. Provides vector of 300 dimensions for complete sentences.</a:t>
            </a:r>
            <a:endParaRPr>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cxnSp>
        <p:nvCxnSpPr>
          <p:cNvPr id="162" name="Google Shape;162;p23"/>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sp>
        <p:nvSpPr>
          <p:cNvPr id="163" name="Google Shape;163;p23"/>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graphicFrame>
        <p:nvGraphicFramePr>
          <p:cNvPr id="164" name="Google Shape;164;p23"/>
          <p:cNvGraphicFramePr/>
          <p:nvPr/>
        </p:nvGraphicFramePr>
        <p:xfrm>
          <a:off x="152400" y="152400"/>
          <a:ext cx="3000000" cy="3000000"/>
        </p:xfrm>
        <a:graphic>
          <a:graphicData uri="http://schemas.openxmlformats.org/drawingml/2006/table">
            <a:tbl>
              <a:tblPr>
                <a:noFill/>
                <a:tableStyleId>{41A160C2-F5C3-49FF-BA24-59D7E832D45A}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900">
                          <a:latin typeface="Merriweather"/>
                          <a:ea typeface="Merriweather"/>
                          <a:cs typeface="Merriweather"/>
                          <a:sym typeface="Merriweather"/>
                        </a:rPr>
                        <a:t>10- SOLE MILITARY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26- REBELS VERSUS PROTESTERS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47- COMMUNAL MILITIA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11- MILITARY VERSUS MILITARY</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27- REBELS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48- COMMUNAL MILITIA VERSUS OTHER</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12- MILITARY VERSUS REBELS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28- REBELS VERSUS OTHERS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50- SOLE RIOTER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13- MILITARY VERSUS POLITICAL MILITIA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30- SOLE POLITICAL MILITIA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55- RIOTERS VERSUS RIOTERS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42900">
                <a:tc>
                  <a:txBody>
                    <a:bodyPr/>
                    <a:lstStyle/>
                    <a:p>
                      <a:pPr marL="0" lvl="0" indent="0" algn="l" rtl="0">
                        <a:spcBef>
                          <a:spcPts val="0"/>
                        </a:spcBef>
                        <a:spcAft>
                          <a:spcPts val="0"/>
                        </a:spcAft>
                        <a:buNone/>
                      </a:pPr>
                      <a:r>
                        <a:rPr lang="en" sz="900">
                          <a:latin typeface="Merriweather"/>
                          <a:ea typeface="Merriweather"/>
                          <a:cs typeface="Merriweather"/>
                          <a:sym typeface="Merriweather"/>
                        </a:rPr>
                        <a:t>14- MILITARY VERSUS COMMUNAL MILITIA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33- POLITICAL MILITIA VERSUS POLITICAL MILITIA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56- RIOTERS VERSUS PROTESTERS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42900">
                <a:tc>
                  <a:txBody>
                    <a:bodyPr/>
                    <a:lstStyle/>
                    <a:p>
                      <a:pPr marL="0" lvl="0" indent="0" algn="l" rtl="0">
                        <a:spcBef>
                          <a:spcPts val="0"/>
                        </a:spcBef>
                        <a:spcAft>
                          <a:spcPts val="0"/>
                        </a:spcAft>
                        <a:buNone/>
                      </a:pPr>
                      <a:r>
                        <a:rPr lang="en" sz="900">
                          <a:latin typeface="Merriweather"/>
                          <a:ea typeface="Merriweather"/>
                          <a:cs typeface="Merriweather"/>
                          <a:sym typeface="Merriweather"/>
                        </a:rPr>
                        <a:t>15- MILITARY VERSUS RIOTERS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34- POLITICAL MILITIA VERSUS COMMUNAL MILITIA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57- RIOTERS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16- MILITARY VERSUS PROTESTERS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35- POLITICAL MILITIA VERSUS RIOTERS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58- RIOTERS VERSUS OTHERS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42900">
                <a:tc>
                  <a:txBody>
                    <a:bodyPr/>
                    <a:lstStyle/>
                    <a:p>
                      <a:pPr marL="0" lvl="0" indent="0" algn="l" rtl="0">
                        <a:spcBef>
                          <a:spcPts val="0"/>
                        </a:spcBef>
                        <a:spcAft>
                          <a:spcPts val="0"/>
                        </a:spcAft>
                        <a:buNone/>
                      </a:pPr>
                      <a:r>
                        <a:rPr lang="en" sz="900">
                          <a:latin typeface="Merriweather"/>
                          <a:ea typeface="Merriweather"/>
                          <a:cs typeface="Merriweather"/>
                          <a:sym typeface="Merriweather"/>
                        </a:rPr>
                        <a:t>17- MILITARY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36- POLITICAL MILITIA VERSUS PROTESTERS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60- SOLE PROTESTER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18- MILITARY VERSUS OTHER</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37- POLITICAL MILITIA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66- PROTESTERS VERSUS PROTESTERS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20- SOLE REBEL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38- POLITICAL MILITIA VERSUS OTHERS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67- PROTESTERS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22- REBELS VERSUS REBELS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40- SOLE COMMUNAL MILITIA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68- PROTESTERS VERSUS OTHER</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342900">
                <a:tc>
                  <a:txBody>
                    <a:bodyPr/>
                    <a:lstStyle/>
                    <a:p>
                      <a:pPr marL="0" lvl="0" indent="0" algn="l" rtl="0">
                        <a:spcBef>
                          <a:spcPts val="0"/>
                        </a:spcBef>
                        <a:spcAft>
                          <a:spcPts val="0"/>
                        </a:spcAft>
                        <a:buNone/>
                      </a:pPr>
                      <a:r>
                        <a:rPr lang="en" sz="900">
                          <a:latin typeface="Merriweather"/>
                          <a:ea typeface="Merriweather"/>
                          <a:cs typeface="Merriweather"/>
                          <a:sym typeface="Merriweather"/>
                        </a:rPr>
                        <a:t>23- REBELS VERSUS POLITICAL MILIITA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44- COMMUNAL MILITIA VERSUS COMMUNAL MILITIA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78- OTHER ACTOR VERSUS CIVILIANS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 sz="900">
                          <a:latin typeface="Merriweather"/>
                          <a:ea typeface="Merriweather"/>
                          <a:cs typeface="Merriweather"/>
                          <a:sym typeface="Merriweather"/>
                        </a:rPr>
                        <a:t>24- REBELS VERSUS COMMUNAL MILITIA</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45- COMMUNAL MILITIA VERSUS RIOTERS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80- SOLE OTHER ACTION</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342900">
                <a:tc>
                  <a:txBody>
                    <a:bodyPr/>
                    <a:lstStyle/>
                    <a:p>
                      <a:pPr marL="0" lvl="0" indent="0" algn="l" rtl="0">
                        <a:spcBef>
                          <a:spcPts val="0"/>
                        </a:spcBef>
                        <a:spcAft>
                          <a:spcPts val="0"/>
                        </a:spcAft>
                        <a:buNone/>
                      </a:pPr>
                      <a:r>
                        <a:rPr lang="en" sz="900">
                          <a:latin typeface="Merriweather"/>
                          <a:ea typeface="Merriweather"/>
                          <a:cs typeface="Merriweather"/>
                          <a:sym typeface="Merriweather"/>
                        </a:rPr>
                        <a:t>25- REBELS VERSUS RIOTERS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900">
                          <a:latin typeface="Merriweather"/>
                          <a:ea typeface="Merriweather"/>
                          <a:cs typeface="Merriweather"/>
                          <a:sym typeface="Merriweather"/>
                        </a:rPr>
                        <a:t>46- COMMUNAL MILITIA VERSUS PROTESTERS</a:t>
                      </a: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900">
                        <a:latin typeface="Merriweather"/>
                        <a:ea typeface="Merriweather"/>
                        <a:cs typeface="Merriweather"/>
                        <a:sym typeface="Merriweathe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295275" y="1033463"/>
            <a:ext cx="8553450" cy="307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cxnSp>
        <p:nvCxnSpPr>
          <p:cNvPr id="174" name="Google Shape;174;p25"/>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sp>
        <p:nvSpPr>
          <p:cNvPr id="175" name="Google Shape;175;p25"/>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76" name="Google Shape;176;p25"/>
          <p:cNvSpPr txBox="1"/>
          <p:nvPr/>
        </p:nvSpPr>
        <p:spPr>
          <a:xfrm>
            <a:off x="3354475" y="306100"/>
            <a:ext cx="5535000" cy="110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chemeClr val="dk1"/>
                </a:solidFill>
                <a:latin typeface="Merriweather"/>
                <a:ea typeface="Merriweather"/>
                <a:cs typeface="Merriweather"/>
                <a:sym typeface="Merriweather"/>
              </a:rPr>
              <a:t>Pipeline: </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Pre-processing: </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drop notes with &lt;100 characters and three strange codes</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Split data: 75% oldest news training (~310K), random 12.5% split test and validation (~52K each)</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Train Neural network:</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Apply SpaCy word2vec to each notes</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2 epochs through entire training data</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Learning rate = 0.001; Adam optimizer</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Each 80,000 observations check in validation and save best model</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Use a simple logistic regression “neural network” as baseline (HW1)</a:t>
            </a:r>
            <a:endParaRPr>
              <a:solidFill>
                <a:schemeClr val="dk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456136" y="348075"/>
            <a:ext cx="8231725" cy="4152475"/>
          </a:xfrm>
          <a:prstGeom prst="rect">
            <a:avLst/>
          </a:prstGeom>
          <a:noFill/>
          <a:ln>
            <a:noFill/>
          </a:ln>
        </p:spPr>
      </p:pic>
      <p:sp>
        <p:nvSpPr>
          <p:cNvPr id="182" name="Google Shape;182;p26"/>
          <p:cNvSpPr txBox="1"/>
          <p:nvPr/>
        </p:nvSpPr>
        <p:spPr>
          <a:xfrm>
            <a:off x="978375" y="916150"/>
            <a:ext cx="545100" cy="299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t>300</a:t>
            </a:r>
            <a:endParaRPr sz="1500" b="1"/>
          </a:p>
        </p:txBody>
      </p:sp>
      <p:sp>
        <p:nvSpPr>
          <p:cNvPr id="183" name="Google Shape;183;p26"/>
          <p:cNvSpPr txBox="1"/>
          <p:nvPr/>
        </p:nvSpPr>
        <p:spPr>
          <a:xfrm>
            <a:off x="4136850" y="944125"/>
            <a:ext cx="545100" cy="299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t>100</a:t>
            </a:r>
            <a:endParaRPr sz="1500" b="1"/>
          </a:p>
        </p:txBody>
      </p:sp>
      <p:sp>
        <p:nvSpPr>
          <p:cNvPr id="184" name="Google Shape;184;p26"/>
          <p:cNvSpPr txBox="1"/>
          <p:nvPr/>
        </p:nvSpPr>
        <p:spPr>
          <a:xfrm>
            <a:off x="5772650" y="958150"/>
            <a:ext cx="545100" cy="215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t>41</a:t>
            </a:r>
            <a:endParaRPr sz="1500" b="1"/>
          </a:p>
        </p:txBody>
      </p:sp>
      <p:sp>
        <p:nvSpPr>
          <p:cNvPr id="185" name="Google Shape;185;p26"/>
          <p:cNvSpPr txBox="1"/>
          <p:nvPr/>
        </p:nvSpPr>
        <p:spPr>
          <a:xfrm>
            <a:off x="6693800" y="2116900"/>
            <a:ext cx="1454700" cy="2997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a:t>(NNNL)</a:t>
            </a:r>
            <a:endParaRPr sz="1500" b="1"/>
          </a:p>
        </p:txBody>
      </p:sp>
      <p:sp>
        <p:nvSpPr>
          <p:cNvPr id="186" name="Google Shape;186;p26"/>
          <p:cNvSpPr txBox="1"/>
          <p:nvPr/>
        </p:nvSpPr>
        <p:spPr>
          <a:xfrm>
            <a:off x="602400" y="4500550"/>
            <a:ext cx="1454700" cy="2997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a:t>(SpaCy word2vec)</a:t>
            </a:r>
            <a:endParaRPr sz="15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p:nvPr/>
        </p:nvSpPr>
        <p:spPr>
          <a:xfrm>
            <a:off x="6867350" y="782625"/>
            <a:ext cx="3147900" cy="1914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chemeClr val="dk1"/>
                </a:solidFill>
                <a:latin typeface="Merriweather"/>
                <a:ea typeface="Merriweather"/>
                <a:cs typeface="Merriweather"/>
                <a:sym typeface="Merriweather"/>
              </a:rPr>
              <a:t>Results:</a:t>
            </a:r>
            <a:endParaRPr b="1">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Test error:</a:t>
            </a:r>
            <a:endParaRPr>
              <a:solidFill>
                <a:schemeClr val="dk1"/>
              </a:solidFill>
              <a:latin typeface="Merriweather"/>
              <a:ea typeface="Merriweather"/>
              <a:cs typeface="Merriweather"/>
              <a:sym typeface="Merriweather"/>
            </a:endParaRPr>
          </a:p>
          <a:p>
            <a:pPr marL="457200" lvl="0" indent="0" algn="just" rtl="0">
              <a:lnSpc>
                <a:spcPct val="115000"/>
              </a:lnSpc>
              <a:spcBef>
                <a:spcPts val="0"/>
              </a:spcBef>
              <a:spcAft>
                <a:spcPts val="0"/>
              </a:spcAft>
              <a:buNone/>
            </a:pPr>
            <a:r>
              <a:rPr lang="en">
                <a:solidFill>
                  <a:schemeClr val="dk1"/>
                </a:solidFill>
                <a:latin typeface="Merriweather"/>
                <a:ea typeface="Merriweather"/>
                <a:cs typeface="Merriweather"/>
                <a:sym typeface="Merriweather"/>
              </a:rPr>
              <a:t>  0.2774</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BL model:</a:t>
            </a:r>
            <a:endParaRPr>
              <a:solidFill>
                <a:schemeClr val="dk1"/>
              </a:solidFill>
              <a:latin typeface="Merriweather"/>
              <a:ea typeface="Merriweather"/>
              <a:cs typeface="Merriweather"/>
              <a:sym typeface="Merriweather"/>
            </a:endParaRPr>
          </a:p>
          <a:p>
            <a:pPr marL="457200" lvl="0" indent="0" algn="just" rtl="0">
              <a:lnSpc>
                <a:spcPct val="115000"/>
              </a:lnSpc>
              <a:spcBef>
                <a:spcPts val="0"/>
              </a:spcBef>
              <a:spcAft>
                <a:spcPts val="0"/>
              </a:spcAft>
              <a:buNone/>
            </a:pPr>
            <a:r>
              <a:rPr lang="en">
                <a:solidFill>
                  <a:schemeClr val="dk1"/>
                </a:solidFill>
                <a:latin typeface="Merriweather"/>
                <a:ea typeface="Merriweather"/>
                <a:cs typeface="Merriweather"/>
                <a:sym typeface="Merriweather"/>
              </a:rPr>
              <a:t>0.4911</a:t>
            </a:r>
            <a:endParaRPr>
              <a:solidFill>
                <a:schemeClr val="dk1"/>
              </a:solidFill>
              <a:latin typeface="Merriweather"/>
              <a:ea typeface="Merriweather"/>
              <a:cs typeface="Merriweather"/>
              <a:sym typeface="Merriweather"/>
            </a:endParaRPr>
          </a:p>
          <a:p>
            <a:pPr marL="91440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45720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p:txBody>
      </p:sp>
      <p:pic>
        <p:nvPicPr>
          <p:cNvPr id="192" name="Google Shape;192;p27"/>
          <p:cNvPicPr preferRelativeResize="0"/>
          <p:nvPr/>
        </p:nvPicPr>
        <p:blipFill>
          <a:blip r:embed="rId3">
            <a:alphaModFix/>
          </a:blip>
          <a:stretch>
            <a:fillRect/>
          </a:stretch>
        </p:blipFill>
        <p:spPr>
          <a:xfrm>
            <a:off x="266276" y="720775"/>
            <a:ext cx="6442225" cy="387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98" name="Google Shape;198;p28"/>
          <p:cNvSpPr txBox="1"/>
          <p:nvPr/>
        </p:nvSpPr>
        <p:spPr>
          <a:xfrm>
            <a:off x="366300" y="148725"/>
            <a:ext cx="8777700" cy="11055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Top 5: </a:t>
            </a:r>
            <a:endParaRPr>
              <a:solidFill>
                <a:schemeClr val="dk1"/>
              </a:solidFill>
              <a:latin typeface="Merriweather"/>
              <a:ea typeface="Merriweather"/>
              <a:cs typeface="Merriweather"/>
              <a:sym typeface="Merriweather"/>
            </a:endParaRPr>
          </a:p>
          <a:p>
            <a:pPr marL="914400" lvl="1"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60- SOLE PROTESTER ACTION</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12- MILITARY VERSUS REBELS</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10- SOLE MILITARY ACTION</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80- SOLE OTHER ACTION</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18- MILITARY VERSUS OTHER</a:t>
            </a:r>
            <a:endParaRPr>
              <a:solidFill>
                <a:schemeClr val="dk1"/>
              </a:solidFill>
              <a:latin typeface="Merriweather"/>
              <a:ea typeface="Merriweather"/>
              <a:cs typeface="Merriweather"/>
              <a:sym typeface="Merriweather"/>
            </a:endParaRPr>
          </a:p>
          <a:p>
            <a:pPr marL="45720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While number of training observations was important for accuracy, there is more happening.</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Words or actions specific to categories: “Coalitions”, “Protestors”, “Established base”</a:t>
            </a:r>
            <a:endParaRPr>
              <a:solidFill>
                <a:schemeClr val="dk1"/>
              </a:solidFill>
              <a:latin typeface="Merriweather"/>
              <a:ea typeface="Merriweather"/>
              <a:cs typeface="Merriweather"/>
              <a:sym typeface="Merriweather"/>
            </a:endParaRPr>
          </a:p>
          <a:p>
            <a:pPr marL="45720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p:txBody>
      </p:sp>
      <p:pic>
        <p:nvPicPr>
          <p:cNvPr id="199" name="Google Shape;199;p28"/>
          <p:cNvPicPr preferRelativeResize="0"/>
          <p:nvPr/>
        </p:nvPicPr>
        <p:blipFill>
          <a:blip r:embed="rId3">
            <a:alphaModFix/>
          </a:blip>
          <a:stretch>
            <a:fillRect/>
          </a:stretch>
        </p:blipFill>
        <p:spPr>
          <a:xfrm>
            <a:off x="158613" y="2292200"/>
            <a:ext cx="8826776" cy="279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366300" y="148725"/>
            <a:ext cx="8777700" cy="11055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60- SOLE PROTESTER ACTION</a:t>
            </a:r>
            <a:endParaRPr>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a:solidFill>
                  <a:schemeClr val="dk1"/>
                </a:solidFill>
                <a:latin typeface="Merriweather"/>
                <a:ea typeface="Merriweather"/>
                <a:cs typeface="Merriweather"/>
                <a:sym typeface="Merriweather"/>
              </a:rPr>
              <a:t>“A protest was staged in Colombo on 26 October 2017 demanding the release of IUSF activists and other students in remand custody.”</a:t>
            </a:r>
            <a:endParaRPr>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12- MILITARY VERSUS REBELS</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a:solidFill>
                  <a:schemeClr val="dk1"/>
                </a:solidFill>
                <a:latin typeface="Merriweather"/>
                <a:ea typeface="Merriweather"/>
                <a:cs typeface="Merriweather"/>
                <a:sym typeface="Merriweather"/>
              </a:rPr>
              <a:t>“MoD reports Afghan army conducted military operations across 17 provinces; killing 36 suspected Taliban militants. Fatalities split across 15 provinces, with some specific events listed in article. 21 fatalities coded in this series while 15 previously coded in other events. 15 Events in total as operations, with Nangarhar and Kunduz were already coded separately.”</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10- SOLE MILITARY ACTION</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a:solidFill>
                  <a:schemeClr val="dk1"/>
                </a:solidFill>
                <a:latin typeface="Merriweather"/>
                <a:ea typeface="Merriweather"/>
                <a:cs typeface="Merriweather"/>
                <a:sym typeface="Merriweather"/>
              </a:rPr>
              <a:t>“Military forces established an operational base in Kazimiya, in order to better control this area on Lake Tanganyika.”</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80- SOLE OTHER ACTION</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a:solidFill>
                  <a:schemeClr val="dk1"/>
                </a:solidFill>
                <a:latin typeface="Merriweather"/>
                <a:ea typeface="Merriweather"/>
                <a:cs typeface="Merriweather"/>
                <a:sym typeface="Merriweather"/>
              </a:rPr>
              <a:t>“The Saudi-led coalition carried out three air raids on the Atias mountain and two air raids on the Nashr area in the Sirwah district, Marib governorate. No casualties were reported but private property was damaged.”</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18- MILITARY VERSUS OTHER</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a:solidFill>
                  <a:schemeClr val="dk1"/>
                </a:solidFill>
                <a:latin typeface="Merriweather"/>
                <a:ea typeface="Merriweather"/>
                <a:cs typeface="Merriweather"/>
                <a:sym typeface="Merriweather"/>
              </a:rPr>
              <a:t>“Pro-Houthi forces claim to have shelled Saudi soldiers in Raqabat-sudais and Makhroq, Najran. No injuries reported.”</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82700" y="1959450"/>
            <a:ext cx="8839200" cy="2706350"/>
          </a:xfrm>
          <a:prstGeom prst="rect">
            <a:avLst/>
          </a:prstGeom>
          <a:noFill/>
          <a:ln>
            <a:noFill/>
          </a:ln>
        </p:spPr>
      </p:pic>
      <p:sp>
        <p:nvSpPr>
          <p:cNvPr id="210" name="Google Shape;210;p30"/>
          <p:cNvSpPr txBox="1"/>
          <p:nvPr/>
        </p:nvSpPr>
        <p:spPr>
          <a:xfrm>
            <a:off x="659825" y="805650"/>
            <a:ext cx="7432800" cy="1105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 characters doesn’t seem to help that much</a:t>
            </a:r>
            <a:endParaRPr>
              <a:solidFill>
                <a:schemeClr val="dk1"/>
              </a:solidFill>
              <a:latin typeface="Merriweather"/>
              <a:ea typeface="Merriweather"/>
              <a:cs typeface="Merriweather"/>
              <a:sym typeface="Merriweather"/>
            </a:endParaRPr>
          </a:p>
          <a:p>
            <a:pPr marL="457200" marR="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Regression of 'correct_pred ~ C(interaction_code) + C(year) + characters' shows each additional character </a:t>
            </a:r>
            <a:r>
              <a:rPr lang="en" i="1">
                <a:solidFill>
                  <a:schemeClr val="dk1"/>
                </a:solidFill>
                <a:latin typeface="Merriweather"/>
                <a:ea typeface="Merriweather"/>
                <a:cs typeface="Merriweather"/>
                <a:sym typeface="Merriweather"/>
              </a:rPr>
              <a:t>decreases </a:t>
            </a:r>
            <a:r>
              <a:rPr lang="en">
                <a:solidFill>
                  <a:schemeClr val="dk1"/>
                </a:solidFill>
                <a:latin typeface="Merriweather"/>
                <a:ea typeface="Merriweather"/>
                <a:cs typeface="Merriweather"/>
                <a:sym typeface="Merriweather"/>
              </a:rPr>
              <a:t>accuracy in 0.03 pp.</a:t>
            </a:r>
            <a:endParaRPr>
              <a:solidFill>
                <a:schemeClr val="dk1"/>
              </a:solidFill>
              <a:latin typeface="Merriweather"/>
              <a:ea typeface="Merriweather"/>
              <a:cs typeface="Merriweather"/>
              <a:sym typeface="Merriweather"/>
            </a:endParaRPr>
          </a:p>
          <a:p>
            <a:pPr marL="457200" marR="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News from 2018 also had higher accuracy.</a:t>
            </a:r>
            <a:endParaRPr>
              <a:solidFill>
                <a:schemeClr val="dk1"/>
              </a:solidFill>
              <a:latin typeface="Merriweather"/>
              <a:ea typeface="Merriweather"/>
              <a:cs typeface="Merriweather"/>
              <a:sym typeface="Merriweather"/>
            </a:endParaRPr>
          </a:p>
        </p:txBody>
      </p:sp>
      <p:sp>
        <p:nvSpPr>
          <p:cNvPr id="211" name="Google Shape;211;p30"/>
          <p:cNvSpPr txBox="1"/>
          <p:nvPr/>
        </p:nvSpPr>
        <p:spPr>
          <a:xfrm>
            <a:off x="659825" y="4610025"/>
            <a:ext cx="6858900" cy="3345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Notes and labels were not super clean.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cxnSp>
        <p:nvCxnSpPr>
          <p:cNvPr id="216" name="Google Shape;216;p31"/>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cxnSp>
        <p:nvCxnSpPr>
          <p:cNvPr id="217" name="Google Shape;217;p31"/>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18" name="Google Shape;218;p31"/>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latin typeface="Merriweather"/>
                <a:ea typeface="Merriweather"/>
                <a:cs typeface="Merriweather"/>
                <a:sym typeface="Merriweather"/>
              </a:rPr>
              <a:t>GOAL 1: </a:t>
            </a:r>
            <a:endParaRPr>
              <a:solidFill>
                <a:srgbClr val="CCCCCC"/>
              </a:solidFill>
              <a:latin typeface="Merriweather"/>
              <a:ea typeface="Merriweather"/>
              <a:cs typeface="Merriweather"/>
              <a:sym typeface="Merriweather"/>
            </a:endParaRPr>
          </a:p>
          <a:p>
            <a:pPr marL="0" lvl="0" indent="0" algn="r" rtl="0">
              <a:spcBef>
                <a:spcPts val="0"/>
              </a:spcBef>
              <a:spcAft>
                <a:spcPts val="0"/>
              </a:spcAft>
              <a:buNone/>
            </a:pPr>
            <a:r>
              <a:rPr lang="en">
                <a:solidFill>
                  <a:srgbClr val="CCCCCC"/>
                </a:solidFill>
                <a:latin typeface="Merriweather"/>
                <a:ea typeface="Merriweather"/>
                <a:cs typeface="Merriweather"/>
                <a:sym typeface="Merriweather"/>
              </a:rPr>
              <a:t>Identify contesting parties</a:t>
            </a:r>
            <a:endParaRPr>
              <a:solidFill>
                <a:srgbClr val="CCCCCC"/>
              </a:solidFill>
              <a:latin typeface="Merriweather"/>
              <a:ea typeface="Merriweather"/>
              <a:cs typeface="Merriweather"/>
              <a:sym typeface="Merriweather"/>
            </a:endParaRPr>
          </a:p>
        </p:txBody>
      </p:sp>
      <p:sp>
        <p:nvSpPr>
          <p:cNvPr id="219" name="Google Shape;219;p31"/>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cxnSp>
        <p:nvCxnSpPr>
          <p:cNvPr id="220" name="Google Shape;220;p31"/>
          <p:cNvCxnSpPr/>
          <p:nvPr/>
        </p:nvCxnSpPr>
        <p:spPr>
          <a:xfrm>
            <a:off x="9104250" y="0"/>
            <a:ext cx="0" cy="4047600"/>
          </a:xfrm>
          <a:prstGeom prst="straightConnector1">
            <a:avLst/>
          </a:prstGeom>
          <a:noFill/>
          <a:ln w="9525" cap="flat" cmpd="sng">
            <a:solidFill>
              <a:srgbClr val="F1C232"/>
            </a:solidFill>
            <a:prstDash val="solid"/>
            <a:round/>
            <a:headEnd type="none" w="med" len="med"/>
            <a:tailEnd type="none" w="med" len="med"/>
          </a:ln>
        </p:spPr>
      </p:cxnSp>
      <p:sp>
        <p:nvSpPr>
          <p:cNvPr id="221" name="Google Shape;221;p31"/>
          <p:cNvSpPr txBox="1"/>
          <p:nvPr/>
        </p:nvSpPr>
        <p:spPr>
          <a:xfrm>
            <a:off x="6144000" y="3251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latin typeface="Merriweather"/>
                <a:ea typeface="Merriweather"/>
                <a:cs typeface="Merriweather"/>
                <a:sym typeface="Merriweather"/>
              </a:rPr>
              <a:t>GOAL 3:</a:t>
            </a:r>
            <a:endParaRPr>
              <a:solidFill>
                <a:srgbClr val="CCCCCC"/>
              </a:solidFill>
              <a:latin typeface="Merriweather"/>
              <a:ea typeface="Merriweather"/>
              <a:cs typeface="Merriweather"/>
              <a:sym typeface="Merriweather"/>
            </a:endParaRPr>
          </a:p>
          <a:p>
            <a:pPr marL="0" lvl="0" indent="0" algn="r" rtl="0">
              <a:spcBef>
                <a:spcPts val="0"/>
              </a:spcBef>
              <a:spcAft>
                <a:spcPts val="0"/>
              </a:spcAft>
              <a:buNone/>
            </a:pPr>
            <a:r>
              <a:rPr lang="en">
                <a:solidFill>
                  <a:srgbClr val="CCCCCC"/>
                </a:solidFill>
                <a:latin typeface="Merriweather"/>
                <a:ea typeface="Merriweather"/>
                <a:cs typeface="Merriweather"/>
                <a:sym typeface="Merriweather"/>
              </a:rPr>
              <a:t>Topic analysis extraction</a:t>
            </a:r>
            <a:endParaRPr>
              <a:solidFill>
                <a:srgbClr val="CCCCCC"/>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253250" y="669075"/>
            <a:ext cx="36165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RECAP: THE DATA</a:t>
            </a:r>
            <a:endParaRPr sz="2400" b="1"/>
          </a:p>
        </p:txBody>
      </p:sp>
      <p:pic>
        <p:nvPicPr>
          <p:cNvPr id="62" name="Google Shape;62;p14"/>
          <p:cNvPicPr preferRelativeResize="0"/>
          <p:nvPr/>
        </p:nvPicPr>
        <p:blipFill>
          <a:blip r:embed="rId3">
            <a:alphaModFix/>
          </a:blip>
          <a:stretch>
            <a:fillRect/>
          </a:stretch>
        </p:blipFill>
        <p:spPr>
          <a:xfrm>
            <a:off x="253250" y="1454978"/>
            <a:ext cx="3616500" cy="1158997"/>
          </a:xfrm>
          <a:prstGeom prst="rect">
            <a:avLst/>
          </a:prstGeom>
          <a:noFill/>
          <a:ln>
            <a:noFill/>
          </a:ln>
        </p:spPr>
      </p:pic>
      <p:sp>
        <p:nvSpPr>
          <p:cNvPr id="63" name="Google Shape;63;p14"/>
          <p:cNvSpPr txBox="1"/>
          <p:nvPr/>
        </p:nvSpPr>
        <p:spPr>
          <a:xfrm>
            <a:off x="194450" y="286442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t>disaggregated conflict analysis and crisis mapping project.</a:t>
            </a:r>
            <a:endParaRPr/>
          </a:p>
        </p:txBody>
      </p:sp>
      <p:sp>
        <p:nvSpPr>
          <p:cNvPr id="64" name="Google Shape;64;p14"/>
          <p:cNvSpPr txBox="1"/>
          <p:nvPr/>
        </p:nvSpPr>
        <p:spPr>
          <a:xfrm>
            <a:off x="5878825" y="466772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Source @ acleddata.com</a:t>
            </a:r>
            <a:endParaRPr/>
          </a:p>
        </p:txBody>
      </p:sp>
      <p:pic>
        <p:nvPicPr>
          <p:cNvPr id="65" name="Google Shape;65;p14"/>
          <p:cNvPicPr preferRelativeResize="0"/>
          <p:nvPr/>
        </p:nvPicPr>
        <p:blipFill rotWithShape="1">
          <a:blip r:embed="rId4">
            <a:alphaModFix/>
          </a:blip>
          <a:srcRect l="45304" t="6122" b="24620"/>
          <a:stretch/>
        </p:blipFill>
        <p:spPr>
          <a:xfrm>
            <a:off x="5475850" y="1208925"/>
            <a:ext cx="3217974" cy="240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26" name="Google Shape;226;p32"/>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27" name="Google Shape;227;p32"/>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28" name="Google Shape;228;p32"/>
          <p:cNvSpPr txBox="1"/>
          <p:nvPr/>
        </p:nvSpPr>
        <p:spPr>
          <a:xfrm>
            <a:off x="6266450" y="36450"/>
            <a:ext cx="2769300" cy="385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3" name="Google Shape;233;p33"/>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34" name="Google Shape;234;p33"/>
          <p:cNvSpPr txBox="1"/>
          <p:nvPr/>
        </p:nvSpPr>
        <p:spPr>
          <a:xfrm>
            <a:off x="6266450" y="188850"/>
            <a:ext cx="2769300" cy="3858600"/>
          </a:xfrm>
          <a:prstGeom prst="rect">
            <a:avLst/>
          </a:prstGeom>
          <a:noFill/>
          <a:ln>
            <a:noFill/>
          </a:ln>
        </p:spPr>
        <p:txBody>
          <a:bodyPr spcFirstLastPara="1" wrap="square" lIns="114300" tIns="91425" rIns="91425" bIns="91425" anchor="t" anchorCtr="0">
            <a:noAutofit/>
          </a:bodyPr>
          <a:lstStyle/>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35" name="Google Shape;235;p33"/>
          <p:cNvSpPr txBox="1"/>
          <p:nvPr/>
        </p:nvSpPr>
        <p:spPr>
          <a:xfrm>
            <a:off x="258400" y="225800"/>
            <a:ext cx="5228400" cy="2781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Initial proposal:   </a:t>
            </a:r>
            <a:r>
              <a:rPr lang="en" b="1" i="1"/>
              <a:t>Relationship extraction</a:t>
            </a:r>
            <a:endParaRPr b="1" i="1"/>
          </a:p>
          <a:p>
            <a:pPr marL="914400" lvl="0" indent="457200" algn="l" rtl="0">
              <a:spcBef>
                <a:spcPts val="0"/>
              </a:spcBef>
              <a:spcAft>
                <a:spcPts val="0"/>
              </a:spcAft>
              <a:buNone/>
            </a:pPr>
            <a:r>
              <a:rPr lang="en" i="1">
                <a:solidFill>
                  <a:srgbClr val="980000"/>
                </a:solidFill>
              </a:rPr>
              <a:t>A attacks B </a:t>
            </a:r>
            <a:r>
              <a:rPr lang="en" i="1"/>
              <a:t>or </a:t>
            </a:r>
            <a:r>
              <a:rPr lang="en" i="1">
                <a:solidFill>
                  <a:srgbClr val="980000"/>
                </a:solidFill>
              </a:rPr>
              <a:t>B attacks A </a:t>
            </a:r>
            <a:endParaRPr i="1">
              <a:solidFill>
                <a:srgbClr val="980000"/>
              </a:solidFill>
            </a:endParaRPr>
          </a:p>
          <a:p>
            <a:pPr marL="1371600" lvl="0" indent="0" algn="l" rtl="0">
              <a:spcBef>
                <a:spcPts val="0"/>
              </a:spcBef>
              <a:spcAft>
                <a:spcPts val="0"/>
              </a:spcAft>
              <a:buNone/>
            </a:pPr>
            <a:r>
              <a:rPr lang="en">
                <a:solidFill>
                  <a:srgbClr val="980000"/>
                </a:solidFill>
              </a:rPr>
              <a:t>But all of our cases where we know directionality go in the same direction </a:t>
            </a:r>
            <a:endParaRPr>
              <a:solidFill>
                <a:srgbClr val="980000"/>
              </a:solidFill>
            </a:endParaRPr>
          </a:p>
          <a:p>
            <a:pPr marL="0" lvl="0" indent="0" algn="l" rtl="0">
              <a:spcBef>
                <a:spcPts val="0"/>
              </a:spcBef>
              <a:spcAft>
                <a:spcPts val="0"/>
              </a:spcAft>
              <a:buNone/>
            </a:pPr>
            <a:r>
              <a:rPr lang="en" i="1"/>
              <a:t> </a:t>
            </a:r>
            <a:endParaRPr i="1"/>
          </a:p>
          <a:p>
            <a:pPr marL="0" lvl="0" indent="0" algn="l" rtl="0">
              <a:spcBef>
                <a:spcPts val="0"/>
              </a:spcBef>
              <a:spcAft>
                <a:spcPts val="0"/>
              </a:spcAft>
              <a:buNone/>
            </a:pPr>
            <a:endParaRPr i="1"/>
          </a:p>
          <a:p>
            <a:pPr marL="0" lvl="0" indent="0" algn="l" rtl="0">
              <a:spcBef>
                <a:spcPts val="0"/>
              </a:spcBef>
              <a:spcAft>
                <a:spcPts val="0"/>
              </a:spcAft>
              <a:buNone/>
            </a:pPr>
            <a:r>
              <a:rPr lang="en"/>
              <a:t>Implementation:  Multi Classification task</a:t>
            </a:r>
            <a:endParaRPr/>
          </a:p>
          <a:p>
            <a:pPr marL="457200" lvl="0" indent="457200" algn="l" rtl="0">
              <a:spcBef>
                <a:spcPts val="0"/>
              </a:spcBef>
              <a:spcAft>
                <a:spcPts val="0"/>
              </a:spcAft>
              <a:buNone/>
            </a:pPr>
            <a:r>
              <a:rPr lang="en"/>
              <a:t>	</a:t>
            </a:r>
            <a:r>
              <a:rPr lang="en" i="1"/>
              <a:t>What is the action that A inflicts on B</a:t>
            </a:r>
            <a:endParaRPr i="1"/>
          </a:p>
          <a:p>
            <a:pPr marL="457200" lvl="0" indent="457200" algn="l" rtl="0">
              <a:spcBef>
                <a:spcPts val="0"/>
              </a:spcBef>
              <a:spcAft>
                <a:spcPts val="0"/>
              </a:spcAft>
              <a:buNone/>
            </a:pPr>
            <a:r>
              <a:rPr lang="en" i="1"/>
              <a:t>	</a:t>
            </a:r>
            <a:r>
              <a:rPr lang="en"/>
              <a:t>Classes: 333 specific kinds of attacks</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cxnSp>
        <p:nvCxnSpPr>
          <p:cNvPr id="240" name="Google Shape;240;p34"/>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41" name="Google Shape;241;p34"/>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42" name="Google Shape;242;p34"/>
          <p:cNvSpPr txBox="1"/>
          <p:nvPr/>
        </p:nvSpPr>
        <p:spPr>
          <a:xfrm>
            <a:off x="6266450" y="188850"/>
            <a:ext cx="2769300" cy="385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43" name="Google Shape;243;p34"/>
          <p:cNvSpPr txBox="1"/>
          <p:nvPr/>
        </p:nvSpPr>
        <p:spPr>
          <a:xfrm>
            <a:off x="6594300" y="1788900"/>
            <a:ext cx="23718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erriweather"/>
                <a:ea typeface="Merriweather"/>
                <a:cs typeface="Merriweather"/>
                <a:sym typeface="Merriweather"/>
              </a:rPr>
              <a:t>Challenge: No labelled data. </a:t>
            </a:r>
            <a:endParaRPr>
              <a:latin typeface="Merriweather"/>
              <a:ea typeface="Merriweather"/>
              <a:cs typeface="Merriweather"/>
              <a:sym typeface="Merriweather"/>
            </a:endParaRPr>
          </a:p>
        </p:txBody>
      </p:sp>
      <p:sp>
        <p:nvSpPr>
          <p:cNvPr id="244" name="Google Shape;244;p34"/>
          <p:cNvSpPr txBox="1"/>
          <p:nvPr/>
        </p:nvSpPr>
        <p:spPr>
          <a:xfrm>
            <a:off x="451200" y="1032875"/>
            <a:ext cx="42717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34"/>
          <p:cNvSpPr txBox="1"/>
          <p:nvPr/>
        </p:nvSpPr>
        <p:spPr>
          <a:xfrm>
            <a:off x="300300" y="417350"/>
            <a:ext cx="4271700" cy="2981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erriweather"/>
              <a:buAutoNum type="arabicPeriod"/>
            </a:pPr>
            <a:r>
              <a:rPr lang="en">
                <a:latin typeface="Merriweather"/>
                <a:ea typeface="Merriweather"/>
                <a:cs typeface="Merriweather"/>
                <a:sym typeface="Merriweather"/>
              </a:rPr>
              <a:t>Subset data to cases where we knew who the aggressor is:</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AutoNum type="alphaLcPeriod"/>
            </a:pPr>
            <a:r>
              <a:rPr lang="en">
                <a:latin typeface="Merriweather"/>
                <a:ea typeface="Merriweather"/>
                <a:cs typeface="Merriweather"/>
                <a:sym typeface="Merriweather"/>
              </a:rPr>
              <a:t>Attacks on civilians </a:t>
            </a:r>
            <a:endParaRPr>
              <a:latin typeface="Merriweather"/>
              <a:ea typeface="Merriweather"/>
              <a:cs typeface="Merriweather"/>
              <a:sym typeface="Merriweather"/>
            </a:endParaRPr>
          </a:p>
          <a:p>
            <a:pPr marL="457200" lvl="0" indent="0" algn="l" rtl="0">
              <a:spcBef>
                <a:spcPts val="0"/>
              </a:spcBef>
              <a:spcAft>
                <a:spcPts val="0"/>
              </a:spcAft>
              <a:buNone/>
            </a:pP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AutoNum type="arabicPeriod"/>
            </a:pPr>
            <a:r>
              <a:rPr lang="en">
                <a:latin typeface="Merriweather"/>
                <a:ea typeface="Merriweather"/>
                <a:cs typeface="Merriweather"/>
                <a:sym typeface="Merriweather"/>
              </a:rPr>
              <a:t>Use SpaCy POS tagger to find all verbs that appear in the corpus</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AutoNum type="arabicPeriod"/>
            </a:pPr>
            <a:r>
              <a:rPr lang="en">
                <a:latin typeface="Merriweather"/>
                <a:ea typeface="Merriweather"/>
                <a:cs typeface="Merriweather"/>
                <a:sym typeface="Merriweather"/>
              </a:rPr>
              <a:t>Manually identify verbs related to violent action; label cases according to that list. </a:t>
            </a: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AutoNum type="arabicPeriod"/>
            </a:pPr>
            <a:r>
              <a:rPr lang="en">
                <a:latin typeface="Merriweather"/>
                <a:ea typeface="Merriweather"/>
                <a:cs typeface="Merriweather"/>
                <a:sym typeface="Merriweather"/>
              </a:rPr>
              <a:t>Update string</a:t>
            </a:r>
            <a:endParaRPr>
              <a:latin typeface="Merriweather"/>
              <a:ea typeface="Merriweather"/>
              <a:cs typeface="Merriweather"/>
              <a:sym typeface="Merriweather"/>
            </a:endParaRPr>
          </a:p>
          <a:p>
            <a:pPr marL="457200" lvl="0" indent="0" algn="l" rtl="0">
              <a:spcBef>
                <a:spcPts val="0"/>
              </a:spcBef>
              <a:spcAft>
                <a:spcPts val="0"/>
              </a:spcAft>
              <a:buNone/>
            </a:pPr>
            <a:endParaRPr>
              <a:latin typeface="Merriweather"/>
              <a:ea typeface="Merriweather"/>
              <a:cs typeface="Merriweather"/>
              <a:sym typeface="Merriweather"/>
            </a:endParaRPr>
          </a:p>
          <a:p>
            <a:pPr marL="457200" lvl="0" indent="0" algn="l" rtl="0">
              <a:spcBef>
                <a:spcPts val="0"/>
              </a:spcBef>
              <a:spcAft>
                <a:spcPts val="0"/>
              </a:spcAft>
              <a:buNone/>
            </a:pPr>
            <a:endParaRPr>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cxnSp>
        <p:nvCxnSpPr>
          <p:cNvPr id="250" name="Google Shape;250;p35"/>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51" name="Google Shape;251;p35"/>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52" name="Google Shape;252;p35"/>
          <p:cNvSpPr txBox="1"/>
          <p:nvPr/>
        </p:nvSpPr>
        <p:spPr>
          <a:xfrm>
            <a:off x="6266450" y="188850"/>
            <a:ext cx="2769300" cy="385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53" name="Google Shape;253;p35"/>
          <p:cNvSpPr txBox="1"/>
          <p:nvPr/>
        </p:nvSpPr>
        <p:spPr>
          <a:xfrm>
            <a:off x="6594300" y="1788900"/>
            <a:ext cx="23718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erriweather"/>
                <a:ea typeface="Merriweather"/>
                <a:cs typeface="Merriweather"/>
                <a:sym typeface="Merriweather"/>
              </a:rPr>
              <a:t>Challenge: No labelled data. </a:t>
            </a:r>
            <a:endParaRPr>
              <a:latin typeface="Merriweather"/>
              <a:ea typeface="Merriweather"/>
              <a:cs typeface="Merriweather"/>
              <a:sym typeface="Merriweather"/>
            </a:endParaRPr>
          </a:p>
        </p:txBody>
      </p:sp>
      <p:sp>
        <p:nvSpPr>
          <p:cNvPr id="254" name="Google Shape;254;p35"/>
          <p:cNvSpPr txBox="1"/>
          <p:nvPr/>
        </p:nvSpPr>
        <p:spPr>
          <a:xfrm>
            <a:off x="451200" y="1032875"/>
            <a:ext cx="42717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5"/>
          <p:cNvSpPr txBox="1"/>
          <p:nvPr/>
        </p:nvSpPr>
        <p:spPr>
          <a:xfrm>
            <a:off x="300300" y="417350"/>
            <a:ext cx="4271700" cy="29814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Subset data to cases where we knew who the aggressor is:</a:t>
            </a:r>
            <a:endParaRPr>
              <a:solidFill>
                <a:srgbClr val="CCCCCC"/>
              </a:solidFill>
              <a:latin typeface="Merriweather"/>
              <a:ea typeface="Merriweather"/>
              <a:cs typeface="Merriweather"/>
              <a:sym typeface="Merriweather"/>
            </a:endParaRPr>
          </a:p>
          <a:p>
            <a:pPr marL="914400" lvl="1" indent="-317500" algn="l" rtl="0">
              <a:spcBef>
                <a:spcPts val="0"/>
              </a:spcBef>
              <a:spcAft>
                <a:spcPts val="0"/>
              </a:spcAft>
              <a:buClr>
                <a:srgbClr val="CCCCCC"/>
              </a:buClr>
              <a:buSzPts val="1400"/>
              <a:buFont typeface="Merriweather"/>
              <a:buAutoNum type="alphaLcPeriod"/>
            </a:pPr>
            <a:r>
              <a:rPr lang="en">
                <a:solidFill>
                  <a:srgbClr val="CCCCCC"/>
                </a:solidFill>
                <a:latin typeface="Merriweather"/>
                <a:ea typeface="Merriweather"/>
                <a:cs typeface="Merriweather"/>
                <a:sym typeface="Merriweather"/>
              </a:rPr>
              <a:t>Attacks on civilians </a:t>
            </a:r>
            <a:endParaRPr>
              <a:solidFill>
                <a:srgbClr val="CCCCCC"/>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CCCCCC"/>
              </a:solidFill>
              <a:latin typeface="Merriweather"/>
              <a:ea typeface="Merriweather"/>
              <a:cs typeface="Merriweather"/>
              <a:sym typeface="Merriweather"/>
            </a:endParaRPr>
          </a:p>
          <a:p>
            <a:pPr marL="457200" lvl="0" indent="-317500" algn="l" rtl="0">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Use SpaCy POS tagger to find all verbs that appear in the corpus</a:t>
            </a:r>
            <a:endParaRPr>
              <a:solidFill>
                <a:srgbClr val="CCCCCC"/>
              </a:solidFill>
              <a:latin typeface="Merriweather"/>
              <a:ea typeface="Merriweather"/>
              <a:cs typeface="Merriweather"/>
              <a:sym typeface="Merriweather"/>
            </a:endParaRPr>
          </a:p>
          <a:p>
            <a:pPr marL="0" lvl="0" indent="0" algn="l" rtl="0">
              <a:spcBef>
                <a:spcPts val="0"/>
              </a:spcBef>
              <a:spcAft>
                <a:spcPts val="0"/>
              </a:spcAft>
              <a:buNone/>
            </a:pPr>
            <a:endParaRPr>
              <a:solidFill>
                <a:srgbClr val="CCCCCC"/>
              </a:solidFill>
              <a:latin typeface="Merriweather"/>
              <a:ea typeface="Merriweather"/>
              <a:cs typeface="Merriweather"/>
              <a:sym typeface="Merriweather"/>
            </a:endParaRPr>
          </a:p>
          <a:p>
            <a:pPr marL="457200" lvl="0" indent="-317500" algn="l" rtl="0">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Manually identify verbs related to violent action; label cases according to that list. </a:t>
            </a:r>
            <a:endParaRPr>
              <a:solidFill>
                <a:srgbClr val="CCCCCC"/>
              </a:solidFill>
              <a:latin typeface="Merriweather"/>
              <a:ea typeface="Merriweather"/>
              <a:cs typeface="Merriweather"/>
              <a:sym typeface="Merriweather"/>
            </a:endParaRPr>
          </a:p>
          <a:p>
            <a:pPr marL="457200" lvl="0" indent="-317500" algn="l" rtl="0">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Update string</a:t>
            </a:r>
            <a:endParaRPr>
              <a:solidFill>
                <a:srgbClr val="CCCCCC"/>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CCCCCC"/>
              </a:solidFill>
              <a:latin typeface="Merriweather"/>
              <a:ea typeface="Merriweather"/>
              <a:cs typeface="Merriweather"/>
              <a:sym typeface="Merriweather"/>
            </a:endParaRPr>
          </a:p>
          <a:p>
            <a:pPr marL="457200" lvl="0" indent="0" algn="l" rtl="0">
              <a:spcBef>
                <a:spcPts val="0"/>
              </a:spcBef>
              <a:spcAft>
                <a:spcPts val="0"/>
              </a:spcAft>
              <a:buNone/>
            </a:pPr>
            <a:endParaRPr>
              <a:solidFill>
                <a:srgbClr val="CCCCCC"/>
              </a:solidFill>
              <a:latin typeface="Merriweather"/>
              <a:ea typeface="Merriweather"/>
              <a:cs typeface="Merriweather"/>
              <a:sym typeface="Merriweather"/>
            </a:endParaRPr>
          </a:p>
        </p:txBody>
      </p:sp>
      <p:sp>
        <p:nvSpPr>
          <p:cNvPr id="256" name="Google Shape;256;p35"/>
          <p:cNvSpPr txBox="1"/>
          <p:nvPr/>
        </p:nvSpPr>
        <p:spPr>
          <a:xfrm>
            <a:off x="263800" y="891975"/>
            <a:ext cx="5875500" cy="16797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80000"/>
                </a:solidFill>
                <a:latin typeface="Merriweather"/>
                <a:ea typeface="Merriweather"/>
                <a:cs typeface="Merriweather"/>
                <a:sym typeface="Merriweather"/>
              </a:rPr>
              <a:t>‘</a:t>
            </a:r>
            <a:r>
              <a:rPr lang="en">
                <a:solidFill>
                  <a:schemeClr val="dk1"/>
                </a:solidFill>
                <a:latin typeface="Merriweather"/>
                <a:ea typeface="Merriweather"/>
                <a:cs typeface="Merriweather"/>
                <a:sym typeface="Merriweather"/>
              </a:rPr>
              <a:t>two VICTIM </a:t>
            </a:r>
            <a:r>
              <a:rPr lang="en">
                <a:solidFill>
                  <a:srgbClr val="980000"/>
                </a:solidFill>
                <a:latin typeface="Merriweather"/>
                <a:ea typeface="Merriweather"/>
                <a:cs typeface="Merriweather"/>
                <a:sym typeface="Merriweather"/>
              </a:rPr>
              <a:t>injured </a:t>
            </a:r>
            <a:r>
              <a:rPr lang="en">
                <a:solidFill>
                  <a:schemeClr val="dk1"/>
                </a:solidFill>
                <a:latin typeface="Merriweather"/>
                <a:ea typeface="Merriweather"/>
                <a:cs typeface="Merriweather"/>
                <a:sym typeface="Merriweather"/>
              </a:rPr>
              <a:t>while farming in a northern village by AGGRESSOR’ </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a:p>
            <a:pPr marL="0" lvl="0" indent="0" algn="ctr" rtl="0">
              <a:spcBef>
                <a:spcPts val="0"/>
              </a:spcBef>
              <a:spcAft>
                <a:spcPts val="0"/>
              </a:spcAft>
              <a:buNone/>
            </a:pPr>
            <a:r>
              <a:rPr lang="en">
                <a:solidFill>
                  <a:schemeClr val="dk1"/>
                </a:solidFill>
                <a:latin typeface="Merriweather"/>
                <a:ea typeface="Merriweather"/>
                <a:cs typeface="Merriweather"/>
                <a:sym typeface="Merriweather"/>
              </a:rPr>
              <a:t>‘AGGRESSOR injured after having </a:t>
            </a:r>
            <a:r>
              <a:rPr lang="en">
                <a:solidFill>
                  <a:srgbClr val="980000"/>
                </a:solidFill>
                <a:latin typeface="Merriweather"/>
                <a:ea typeface="Merriweather"/>
                <a:cs typeface="Merriweather"/>
                <a:sym typeface="Merriweather"/>
              </a:rPr>
              <a:t>shelled</a:t>
            </a:r>
            <a:r>
              <a:rPr lang="en">
                <a:solidFill>
                  <a:srgbClr val="45818E"/>
                </a:solidFill>
                <a:latin typeface="Merriweather"/>
                <a:ea typeface="Merriweather"/>
                <a:cs typeface="Merriweather"/>
                <a:sym typeface="Merriweather"/>
              </a:rPr>
              <a:t> </a:t>
            </a:r>
            <a:r>
              <a:rPr lang="en">
                <a:solidFill>
                  <a:schemeClr val="dk1"/>
                </a:solidFill>
                <a:latin typeface="Merriweather"/>
                <a:ea typeface="Merriweather"/>
                <a:cs typeface="Merriweather"/>
                <a:sym typeface="Merriweather"/>
              </a:rPr>
              <a:t>a VICTIM ’</a:t>
            </a: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cxnSp>
        <p:nvCxnSpPr>
          <p:cNvPr id="261" name="Google Shape;261;p36"/>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62" name="Google Shape;262;p36"/>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63" name="Google Shape;263;p36"/>
          <p:cNvSpPr txBox="1"/>
          <p:nvPr/>
        </p:nvSpPr>
        <p:spPr>
          <a:xfrm>
            <a:off x="6266450" y="188850"/>
            <a:ext cx="2769300" cy="385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64" name="Google Shape;264;p36"/>
          <p:cNvSpPr txBox="1"/>
          <p:nvPr/>
        </p:nvSpPr>
        <p:spPr>
          <a:xfrm>
            <a:off x="6594300" y="1788900"/>
            <a:ext cx="23718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erriweather"/>
                <a:ea typeface="Merriweather"/>
                <a:cs typeface="Merriweather"/>
                <a:sym typeface="Merriweather"/>
              </a:rPr>
              <a:t>Challenge: No labelled data. </a:t>
            </a:r>
            <a:endParaRPr>
              <a:latin typeface="Merriweather"/>
              <a:ea typeface="Merriweather"/>
              <a:cs typeface="Merriweather"/>
              <a:sym typeface="Merriweather"/>
            </a:endParaRPr>
          </a:p>
        </p:txBody>
      </p:sp>
      <p:sp>
        <p:nvSpPr>
          <p:cNvPr id="265" name="Google Shape;265;p36"/>
          <p:cNvSpPr txBox="1"/>
          <p:nvPr/>
        </p:nvSpPr>
        <p:spPr>
          <a:xfrm>
            <a:off x="451200" y="1032875"/>
            <a:ext cx="42717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6"/>
          <p:cNvSpPr txBox="1"/>
          <p:nvPr/>
        </p:nvSpPr>
        <p:spPr>
          <a:xfrm>
            <a:off x="300300" y="417350"/>
            <a:ext cx="5676000" cy="27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Merriweather"/>
                <a:ea typeface="Merriweather"/>
                <a:cs typeface="Merriweather"/>
                <a:sym typeface="Merriweather"/>
              </a:rPr>
              <a:t>4. Identify all the ways in which aggressors are mentioned</a:t>
            </a:r>
            <a:endParaRPr sz="1300">
              <a:latin typeface="Merriweather"/>
              <a:ea typeface="Merriweather"/>
              <a:cs typeface="Merriweather"/>
              <a:sym typeface="Merriweather"/>
            </a:endParaRPr>
          </a:p>
          <a:p>
            <a:pPr marL="0" lvl="0" indent="0" algn="l" rtl="0">
              <a:spcBef>
                <a:spcPts val="0"/>
              </a:spcBef>
              <a:spcAft>
                <a:spcPts val="0"/>
              </a:spcAft>
              <a:buNone/>
            </a:pPr>
            <a:r>
              <a:rPr lang="en" sz="1300">
                <a:solidFill>
                  <a:srgbClr val="BF9000"/>
                </a:solidFill>
                <a:latin typeface="Merriweather"/>
                <a:ea typeface="Merriweather"/>
                <a:cs typeface="Merriweather"/>
                <a:sym typeface="Merriweather"/>
              </a:rPr>
              <a:t>Ex: ‘AQAP: Al Qaeda in the Arabian Peninsula’</a:t>
            </a:r>
            <a:endParaRPr sz="1300">
              <a:solidFill>
                <a:srgbClr val="BF9000"/>
              </a:solidFill>
              <a:latin typeface="Merriweather"/>
              <a:ea typeface="Merriweather"/>
              <a:cs typeface="Merriweather"/>
              <a:sym typeface="Merriweather"/>
            </a:endParaRPr>
          </a:p>
          <a:p>
            <a:pPr marL="0" lvl="0" indent="0" algn="l" rtl="0">
              <a:spcBef>
                <a:spcPts val="0"/>
              </a:spcBef>
              <a:spcAft>
                <a:spcPts val="0"/>
              </a:spcAft>
              <a:buNone/>
            </a:pPr>
            <a:r>
              <a:rPr lang="en" sz="1300">
                <a:solidFill>
                  <a:srgbClr val="BF9000"/>
                </a:solidFill>
                <a:latin typeface="Merriweather"/>
                <a:ea typeface="Merriweather"/>
                <a:cs typeface="Merriweather"/>
                <a:sym typeface="Merriweather"/>
              </a:rPr>
              <a:t>[‘AQAP’, ‘Al Qaeda’, ‘AQAP: Al Qaeda in the Arabian Peninsula’]</a:t>
            </a:r>
            <a:endParaRPr sz="1300">
              <a:solidFill>
                <a:srgbClr val="BF9000"/>
              </a:solidFill>
              <a:latin typeface="Merriweather"/>
              <a:ea typeface="Merriweather"/>
              <a:cs typeface="Merriweather"/>
              <a:sym typeface="Merriweather"/>
            </a:endParaRPr>
          </a:p>
          <a:p>
            <a:pPr marL="0" lvl="0" indent="0" algn="l" rtl="0">
              <a:spcBef>
                <a:spcPts val="0"/>
              </a:spcBef>
              <a:spcAft>
                <a:spcPts val="0"/>
              </a:spcAft>
              <a:buNone/>
            </a:pPr>
            <a:endParaRPr sz="1300">
              <a:solidFill>
                <a:srgbClr val="BF9000"/>
              </a:solidFill>
              <a:latin typeface="Merriweather"/>
              <a:ea typeface="Merriweather"/>
              <a:cs typeface="Merriweather"/>
              <a:sym typeface="Merriweather"/>
            </a:endParaRPr>
          </a:p>
          <a:p>
            <a:pPr marL="0" lvl="0" indent="0" algn="l" rtl="0">
              <a:spcBef>
                <a:spcPts val="0"/>
              </a:spcBef>
              <a:spcAft>
                <a:spcPts val="0"/>
              </a:spcAft>
              <a:buNone/>
            </a:pPr>
            <a:r>
              <a:rPr lang="en" sz="1300">
                <a:solidFill>
                  <a:srgbClr val="BF9000"/>
                </a:solidFill>
                <a:latin typeface="Merriweather"/>
                <a:ea typeface="Merriweather"/>
                <a:cs typeface="Merriweather"/>
                <a:sym typeface="Merriweather"/>
              </a:rPr>
              <a:t>Ex: ‘Unidentified Armed Forces’</a:t>
            </a:r>
            <a:endParaRPr sz="1300">
              <a:solidFill>
                <a:srgbClr val="BF9000"/>
              </a:solidFill>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r>
              <a:rPr lang="en" sz="1300">
                <a:solidFill>
                  <a:srgbClr val="BF9000"/>
                </a:solidFill>
                <a:latin typeface="Merriweather"/>
                <a:ea typeface="Merriweather"/>
                <a:cs typeface="Merriweather"/>
                <a:sym typeface="Merriweather"/>
              </a:rPr>
              <a:t>[‘Unidentified Armed Forces’ , ‘Unidentified Armed Group’, ‘Unidentified Forces’, (...)]  </a:t>
            </a:r>
            <a:endParaRPr sz="1300">
              <a:solidFill>
                <a:srgbClr val="BF9000"/>
              </a:solidFill>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1238 categories in the end</a:t>
            </a:r>
            <a:endParaRPr sz="1300">
              <a:latin typeface="Merriweather"/>
              <a:ea typeface="Merriweather"/>
              <a:cs typeface="Merriweather"/>
              <a:sym typeface="Merriweather"/>
            </a:endParaRPr>
          </a:p>
          <a:p>
            <a:pPr marL="0" lvl="0" indent="0" algn="l" rtl="0">
              <a:spcBef>
                <a:spcPts val="0"/>
              </a:spcBef>
              <a:spcAft>
                <a:spcPts val="0"/>
              </a:spcAft>
              <a:buNone/>
            </a:pP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5. Identify all the ways in which victims are mentioned</a:t>
            </a:r>
            <a:endParaRPr sz="1300">
              <a:solidFill>
                <a:srgbClr val="BF9000"/>
              </a:solidFill>
              <a:latin typeface="Merriweather"/>
              <a:ea typeface="Merriweather"/>
              <a:cs typeface="Merriweather"/>
              <a:sym typeface="Merriweather"/>
            </a:endParaRPr>
          </a:p>
          <a:p>
            <a:pPr marL="0" lvl="0" indent="0" algn="l" rtl="0">
              <a:spcBef>
                <a:spcPts val="0"/>
              </a:spcBef>
              <a:spcAft>
                <a:spcPts val="0"/>
              </a:spcAft>
              <a:buNone/>
            </a:pPr>
            <a:r>
              <a:rPr lang="en" sz="1300">
                <a:solidFill>
                  <a:srgbClr val="BF9000"/>
                </a:solidFill>
                <a:latin typeface="Merriweather"/>
                <a:ea typeface="Merriweather"/>
                <a:cs typeface="Merriweather"/>
                <a:sym typeface="Merriweather"/>
              </a:rPr>
              <a:t>[‘civilians’, ‘citizens’, ‘families’, ‘villagers’, ...]</a:t>
            </a:r>
            <a:endParaRPr sz="13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p:nvPr/>
        </p:nvSpPr>
        <p:spPr>
          <a:xfrm>
            <a:off x="5872350" y="3977050"/>
            <a:ext cx="786000" cy="25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7"/>
          <p:cNvCxnSpPr/>
          <p:nvPr/>
        </p:nvCxnSpPr>
        <p:spPr>
          <a:xfrm>
            <a:off x="6266475" y="0"/>
            <a:ext cx="0" cy="4047600"/>
          </a:xfrm>
          <a:prstGeom prst="straightConnector1">
            <a:avLst/>
          </a:prstGeom>
          <a:noFill/>
          <a:ln w="9525" cap="flat" cmpd="sng">
            <a:solidFill>
              <a:srgbClr val="D9D9D9"/>
            </a:solidFill>
            <a:prstDash val="solid"/>
            <a:round/>
            <a:headEnd type="none" w="med" len="med"/>
            <a:tailEnd type="none" w="med" len="med"/>
          </a:ln>
        </p:spPr>
      </p:cxnSp>
      <p:sp>
        <p:nvSpPr>
          <p:cNvPr id="273" name="Google Shape;273;p37"/>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3F3F3"/>
                </a:solidFill>
                <a:latin typeface="Merriweather"/>
                <a:ea typeface="Merriweather"/>
                <a:cs typeface="Merriweather"/>
                <a:sym typeface="Merriweather"/>
              </a:rPr>
              <a:t>GOAL 2: </a:t>
            </a:r>
            <a:endParaRPr>
              <a:solidFill>
                <a:srgbClr val="F3F3F3"/>
              </a:solidFill>
              <a:latin typeface="Merriweather"/>
              <a:ea typeface="Merriweather"/>
              <a:cs typeface="Merriweather"/>
              <a:sym typeface="Merriweather"/>
            </a:endParaRPr>
          </a:p>
          <a:p>
            <a:pPr marL="0" lvl="0" indent="0" algn="r" rtl="0">
              <a:spcBef>
                <a:spcPts val="0"/>
              </a:spcBef>
              <a:spcAft>
                <a:spcPts val="0"/>
              </a:spcAft>
              <a:buNone/>
            </a:pPr>
            <a:r>
              <a:rPr lang="en">
                <a:solidFill>
                  <a:srgbClr val="F3F3F3"/>
                </a:solidFill>
                <a:latin typeface="Merriweather"/>
                <a:ea typeface="Merriweather"/>
                <a:cs typeface="Merriweather"/>
                <a:sym typeface="Merriweather"/>
              </a:rPr>
              <a:t>Identify relationship between parties</a:t>
            </a:r>
            <a:endParaRPr>
              <a:solidFill>
                <a:srgbClr val="F3F3F3"/>
              </a:solidFill>
              <a:latin typeface="Merriweather"/>
              <a:ea typeface="Merriweather"/>
              <a:cs typeface="Merriweather"/>
              <a:sym typeface="Merriweather"/>
            </a:endParaRPr>
          </a:p>
        </p:txBody>
      </p:sp>
      <p:sp>
        <p:nvSpPr>
          <p:cNvPr id="274" name="Google Shape;274;p37"/>
          <p:cNvSpPr txBox="1"/>
          <p:nvPr/>
        </p:nvSpPr>
        <p:spPr>
          <a:xfrm>
            <a:off x="6266450" y="188850"/>
            <a:ext cx="2769300" cy="2683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75" name="Google Shape;275;p37"/>
          <p:cNvSpPr txBox="1"/>
          <p:nvPr/>
        </p:nvSpPr>
        <p:spPr>
          <a:xfrm>
            <a:off x="451200" y="1032875"/>
            <a:ext cx="42717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7"/>
          <p:cNvSpPr txBox="1"/>
          <p:nvPr/>
        </p:nvSpPr>
        <p:spPr>
          <a:xfrm>
            <a:off x="300300" y="417350"/>
            <a:ext cx="5690700" cy="26178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4. Identify all ways in which aggressors are mentioned</a:t>
            </a:r>
            <a:endParaRPr>
              <a:solidFill>
                <a:srgbClr val="F3F3F3"/>
              </a:solidFill>
            </a:endParaRPr>
          </a:p>
          <a:p>
            <a:pPr marL="0" lvl="0" indent="0" algn="l" rtl="0">
              <a:spcBef>
                <a:spcPts val="0"/>
              </a:spcBef>
              <a:spcAft>
                <a:spcPts val="0"/>
              </a:spcAft>
              <a:buNone/>
            </a:pPr>
            <a:r>
              <a:rPr lang="en">
                <a:solidFill>
                  <a:srgbClr val="F3F3F3"/>
                </a:solidFill>
              </a:rPr>
              <a:t>Ex: ‘AQAP: Al Qaeda in the Arabian Peninsula’</a:t>
            </a:r>
            <a:endParaRPr>
              <a:solidFill>
                <a:srgbClr val="F3F3F3"/>
              </a:solidFill>
            </a:endParaRPr>
          </a:p>
          <a:p>
            <a:pPr marL="0" lvl="0" indent="0" algn="l" rtl="0">
              <a:spcBef>
                <a:spcPts val="0"/>
              </a:spcBef>
              <a:spcAft>
                <a:spcPts val="0"/>
              </a:spcAft>
              <a:buNone/>
            </a:pPr>
            <a:r>
              <a:rPr lang="en">
                <a:solidFill>
                  <a:srgbClr val="F3F3F3"/>
                </a:solidFill>
              </a:rPr>
              <a:t>[‘AQAP’, ‘Al Qaeda’, ‘AQAP: Al Qaeda in the Arabian Peninsula’]</a:t>
            </a:r>
            <a:endParaRPr>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r>
              <a:rPr lang="en">
                <a:solidFill>
                  <a:srgbClr val="F3F3F3"/>
                </a:solidFill>
              </a:rPr>
              <a:t>Ex: ‘Unidentified Armed Forces’</a:t>
            </a:r>
            <a:endParaRPr>
              <a:solidFill>
                <a:srgbClr val="F3F3F3"/>
              </a:solidFill>
            </a:endParaRPr>
          </a:p>
          <a:p>
            <a:pPr marL="0" lvl="0" indent="0" algn="l" rtl="0">
              <a:spcBef>
                <a:spcPts val="0"/>
              </a:spcBef>
              <a:spcAft>
                <a:spcPts val="0"/>
              </a:spcAft>
              <a:buNone/>
            </a:pPr>
            <a:r>
              <a:rPr lang="en">
                <a:solidFill>
                  <a:srgbClr val="F3F3F3"/>
                </a:solidFill>
              </a:rPr>
              <a:t>[‘Unidentified Armed Forces’ , ‘Unidentified Armed Group’, ‘Unidentified Forces’, (...)]</a:t>
            </a:r>
            <a:endParaRPr>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r>
              <a:rPr lang="en">
                <a:solidFill>
                  <a:srgbClr val="F3F3F3"/>
                </a:solidFill>
              </a:rPr>
              <a:t>5. Identify all ways in which victims are mentioned</a:t>
            </a:r>
            <a:endParaRPr>
              <a:solidFill>
                <a:srgbClr val="F3F3F3"/>
              </a:solidFill>
            </a:endParaRPr>
          </a:p>
          <a:p>
            <a:pPr marL="0" lvl="0" indent="0" algn="l" rtl="0">
              <a:spcBef>
                <a:spcPts val="0"/>
              </a:spcBef>
              <a:spcAft>
                <a:spcPts val="0"/>
              </a:spcAft>
              <a:buNone/>
            </a:pPr>
            <a:r>
              <a:rPr lang="en">
                <a:solidFill>
                  <a:srgbClr val="F3F3F3"/>
                </a:solidFill>
              </a:rPr>
              <a:t>[‘civilians’, ‘citizens’, ‘families’, ‘villagers’, ...]</a:t>
            </a:r>
            <a:endParaRPr>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r>
              <a:rPr lang="en">
                <a:solidFill>
                  <a:srgbClr val="F3F3F3"/>
                </a:solidFill>
              </a:rPr>
              <a:t>6. Update string</a:t>
            </a:r>
            <a:endParaRPr>
              <a:solidFill>
                <a:srgbClr val="F3F3F3"/>
              </a:solidFill>
            </a:endParaRPr>
          </a:p>
        </p:txBody>
      </p:sp>
      <p:pic>
        <p:nvPicPr>
          <p:cNvPr id="277" name="Google Shape;277;p37"/>
          <p:cNvPicPr preferRelativeResize="0"/>
          <p:nvPr/>
        </p:nvPicPr>
        <p:blipFill>
          <a:blip r:embed="rId3">
            <a:alphaModFix/>
          </a:blip>
          <a:stretch>
            <a:fillRect/>
          </a:stretch>
        </p:blipFill>
        <p:spPr>
          <a:xfrm>
            <a:off x="337400" y="1506288"/>
            <a:ext cx="8739451" cy="897125"/>
          </a:xfrm>
          <a:prstGeom prst="rect">
            <a:avLst/>
          </a:prstGeom>
          <a:noFill/>
          <a:ln>
            <a:noFill/>
          </a:ln>
        </p:spPr>
      </p:pic>
      <p:sp>
        <p:nvSpPr>
          <p:cNvPr id="278" name="Google Shape;278;p37"/>
          <p:cNvSpPr txBox="1"/>
          <p:nvPr/>
        </p:nvSpPr>
        <p:spPr>
          <a:xfrm>
            <a:off x="1496900" y="3118650"/>
            <a:ext cx="5472900" cy="13035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Merriweather"/>
              <a:buAutoNum type="arabicPeriod"/>
            </a:pPr>
            <a:r>
              <a:rPr lang="en" sz="1200">
                <a:solidFill>
                  <a:schemeClr val="dk1"/>
                </a:solidFill>
                <a:latin typeface="Merriweather"/>
                <a:ea typeface="Merriweather"/>
                <a:cs typeface="Merriweather"/>
                <a:sym typeface="Merriweather"/>
              </a:rPr>
              <a:t>Total Data</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&gt; 100 characters</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We can identify directionality</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SzPts val="1200"/>
              <a:buFont typeface="Merriweather"/>
              <a:buAutoNum type="arabicPeriod"/>
            </a:pPr>
            <a:r>
              <a:rPr lang="en" sz="1200">
                <a:solidFill>
                  <a:schemeClr val="dk1"/>
                </a:solidFill>
                <a:latin typeface="Merriweather"/>
                <a:ea typeface="Merriweather"/>
                <a:cs typeface="Merriweather"/>
                <a:sym typeface="Merriweather"/>
              </a:rPr>
              <a:t>Have ‘victim’ &amp; ‘aggressor’ strings</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Have ‘victim’ OR ‘aggressor’ strings</a:t>
            </a:r>
            <a:endParaRPr sz="1200">
              <a:latin typeface="Merriweather"/>
              <a:ea typeface="Merriweather"/>
              <a:cs typeface="Merriweather"/>
              <a:sym typeface="Merriweather"/>
            </a:endParaRPr>
          </a:p>
        </p:txBody>
      </p:sp>
      <p:cxnSp>
        <p:nvCxnSpPr>
          <p:cNvPr id="279" name="Google Shape;279;p37"/>
          <p:cNvCxnSpPr/>
          <p:nvPr/>
        </p:nvCxnSpPr>
        <p:spPr>
          <a:xfrm>
            <a:off x="6969800" y="3118650"/>
            <a:ext cx="0" cy="1555500"/>
          </a:xfrm>
          <a:prstGeom prst="straightConnector1">
            <a:avLst/>
          </a:prstGeom>
          <a:noFill/>
          <a:ln w="9525" cap="flat" cmpd="sng">
            <a:solidFill>
              <a:schemeClr val="dk2"/>
            </a:solidFill>
            <a:prstDash val="solid"/>
            <a:round/>
            <a:headEnd type="none" w="med" len="med"/>
            <a:tailEnd type="triangle" w="med" len="med"/>
          </a:ln>
        </p:spPr>
      </p:cxnSp>
      <p:sp>
        <p:nvSpPr>
          <p:cNvPr id="280" name="Google Shape;280;p37"/>
          <p:cNvSpPr txBox="1"/>
          <p:nvPr/>
        </p:nvSpPr>
        <p:spPr>
          <a:xfrm>
            <a:off x="5809725" y="3150400"/>
            <a:ext cx="913500" cy="9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CC4125"/>
                </a:solidFill>
                <a:latin typeface="Merriweather"/>
                <a:ea typeface="Merriweather"/>
                <a:cs typeface="Merriweather"/>
                <a:sym typeface="Merriweather"/>
              </a:rPr>
              <a:t>509,157</a:t>
            </a:r>
            <a:endParaRPr sz="1200">
              <a:solidFill>
                <a:srgbClr val="CC4125"/>
              </a:solidFill>
              <a:latin typeface="Merriweather"/>
              <a:ea typeface="Merriweather"/>
              <a:cs typeface="Merriweather"/>
              <a:sym typeface="Merriweather"/>
            </a:endParaRPr>
          </a:p>
          <a:p>
            <a:pPr marL="0" lvl="0" indent="0" algn="l" rtl="0">
              <a:spcBef>
                <a:spcPts val="0"/>
              </a:spcBef>
              <a:spcAft>
                <a:spcPts val="0"/>
              </a:spcAft>
              <a:buNone/>
            </a:pPr>
            <a:r>
              <a:rPr lang="en" sz="1200">
                <a:solidFill>
                  <a:srgbClr val="CC4125"/>
                </a:solidFill>
                <a:latin typeface="Merriweather"/>
                <a:ea typeface="Merriweather"/>
                <a:cs typeface="Merriweather"/>
                <a:sym typeface="Merriweather"/>
              </a:rPr>
              <a:t>415,462</a:t>
            </a:r>
            <a:endParaRPr sz="1200">
              <a:solidFill>
                <a:srgbClr val="CC4125"/>
              </a:solidFill>
              <a:latin typeface="Merriweather"/>
              <a:ea typeface="Merriweather"/>
              <a:cs typeface="Merriweather"/>
              <a:sym typeface="Merriweather"/>
            </a:endParaRPr>
          </a:p>
          <a:p>
            <a:pPr marL="0" lvl="0" indent="0" algn="l" rtl="0">
              <a:spcBef>
                <a:spcPts val="0"/>
              </a:spcBef>
              <a:spcAft>
                <a:spcPts val="0"/>
              </a:spcAft>
              <a:buNone/>
            </a:pPr>
            <a:r>
              <a:rPr lang="en" sz="1200">
                <a:solidFill>
                  <a:srgbClr val="CC4125"/>
                </a:solidFill>
                <a:latin typeface="Merriweather"/>
                <a:ea typeface="Merriweather"/>
                <a:cs typeface="Merriweather"/>
                <a:sym typeface="Merriweather"/>
              </a:rPr>
              <a:t>  50,671</a:t>
            </a:r>
            <a:endParaRPr sz="1200">
              <a:solidFill>
                <a:srgbClr val="CC4125"/>
              </a:solidFill>
              <a:latin typeface="Merriweather"/>
              <a:ea typeface="Merriweather"/>
              <a:cs typeface="Merriweather"/>
              <a:sym typeface="Merriweather"/>
            </a:endParaRPr>
          </a:p>
          <a:p>
            <a:pPr marL="0" lvl="0" indent="0" algn="l" rtl="0">
              <a:spcBef>
                <a:spcPts val="0"/>
              </a:spcBef>
              <a:spcAft>
                <a:spcPts val="0"/>
              </a:spcAft>
              <a:buNone/>
            </a:pPr>
            <a:r>
              <a:rPr lang="en" sz="1200">
                <a:solidFill>
                  <a:srgbClr val="CC4125"/>
                </a:solidFill>
                <a:latin typeface="Merriweather"/>
                <a:ea typeface="Merriweather"/>
                <a:cs typeface="Merriweather"/>
                <a:sym typeface="Merriweather"/>
              </a:rPr>
              <a:t>    8,294</a:t>
            </a:r>
            <a:endParaRPr sz="1200">
              <a:solidFill>
                <a:srgbClr val="CC4125"/>
              </a:solidFill>
              <a:latin typeface="Merriweather"/>
              <a:ea typeface="Merriweather"/>
              <a:cs typeface="Merriweather"/>
              <a:sym typeface="Merriweather"/>
            </a:endParaRPr>
          </a:p>
          <a:p>
            <a:pPr marL="0" lvl="0" indent="0" algn="l" rtl="0">
              <a:spcBef>
                <a:spcPts val="0"/>
              </a:spcBef>
              <a:spcAft>
                <a:spcPts val="0"/>
              </a:spcAft>
              <a:buNone/>
            </a:pPr>
            <a:r>
              <a:rPr lang="en" sz="1200">
                <a:solidFill>
                  <a:srgbClr val="CC4125"/>
                </a:solidFill>
                <a:latin typeface="Merriweather"/>
                <a:ea typeface="Merriweather"/>
                <a:cs typeface="Merriweather"/>
                <a:sym typeface="Merriweather"/>
              </a:rPr>
              <a:t>   34,556</a:t>
            </a:r>
            <a:endParaRPr sz="1200">
              <a:solidFill>
                <a:srgbClr val="CC4125"/>
              </a:solidFill>
              <a:latin typeface="Merriweather"/>
              <a:ea typeface="Merriweather"/>
              <a:cs typeface="Merriweather"/>
              <a:sym typeface="Merriweather"/>
            </a:endParaRPr>
          </a:p>
          <a:p>
            <a:pPr marL="0" lvl="0" indent="0" algn="l" rtl="0">
              <a:spcBef>
                <a:spcPts val="0"/>
              </a:spcBef>
              <a:spcAft>
                <a:spcPts val="0"/>
              </a:spcAft>
              <a:buNone/>
            </a:pPr>
            <a:r>
              <a:rPr lang="en" sz="1200">
                <a:solidFill>
                  <a:srgbClr val="CC4125"/>
                </a:solidFill>
                <a:latin typeface="Merriweather"/>
                <a:ea typeface="Merriweather"/>
                <a:cs typeface="Merriweather"/>
                <a:sym typeface="Merriweather"/>
              </a:rPr>
              <a:t>  </a:t>
            </a:r>
            <a:endParaRPr sz="1200">
              <a:solidFill>
                <a:srgbClr val="CC4125"/>
              </a:solidFill>
              <a:latin typeface="Merriweather"/>
              <a:ea typeface="Merriweather"/>
              <a:cs typeface="Merriweather"/>
              <a:sym typeface="Merriweather"/>
            </a:endParaRPr>
          </a:p>
        </p:txBody>
      </p:sp>
      <p:cxnSp>
        <p:nvCxnSpPr>
          <p:cNvPr id="281" name="Google Shape;281;p37"/>
          <p:cNvCxnSpPr/>
          <p:nvPr/>
        </p:nvCxnSpPr>
        <p:spPr>
          <a:xfrm>
            <a:off x="2994925" y="3309600"/>
            <a:ext cx="2758800" cy="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37"/>
          <p:cNvCxnSpPr/>
          <p:nvPr/>
        </p:nvCxnSpPr>
        <p:spPr>
          <a:xfrm rot="10800000" flipH="1">
            <a:off x="3350875" y="3484200"/>
            <a:ext cx="2403000" cy="1080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37"/>
          <p:cNvCxnSpPr/>
          <p:nvPr/>
        </p:nvCxnSpPr>
        <p:spPr>
          <a:xfrm>
            <a:off x="4418800" y="3669525"/>
            <a:ext cx="1322400" cy="0"/>
          </a:xfrm>
          <a:prstGeom prst="straightConnector1">
            <a:avLst/>
          </a:prstGeom>
          <a:noFill/>
          <a:ln w="9525" cap="flat" cmpd="sng">
            <a:solidFill>
              <a:schemeClr val="dk2"/>
            </a:solidFill>
            <a:prstDash val="solid"/>
            <a:round/>
            <a:headEnd type="none" w="med" len="med"/>
            <a:tailEnd type="none" w="med" len="med"/>
          </a:ln>
        </p:spPr>
      </p:cxnSp>
      <p:cxnSp>
        <p:nvCxnSpPr>
          <p:cNvPr id="284" name="Google Shape;284;p37"/>
          <p:cNvCxnSpPr/>
          <p:nvPr/>
        </p:nvCxnSpPr>
        <p:spPr>
          <a:xfrm>
            <a:off x="4762000" y="3850700"/>
            <a:ext cx="979200" cy="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37"/>
          <p:cNvCxnSpPr/>
          <p:nvPr/>
        </p:nvCxnSpPr>
        <p:spPr>
          <a:xfrm>
            <a:off x="4923175" y="4047450"/>
            <a:ext cx="830700" cy="0"/>
          </a:xfrm>
          <a:prstGeom prst="straightConnector1">
            <a:avLst/>
          </a:prstGeom>
          <a:noFill/>
          <a:ln w="9525" cap="flat" cmpd="sng">
            <a:solidFill>
              <a:schemeClr val="dk2"/>
            </a:solidFill>
            <a:prstDash val="solid"/>
            <a:round/>
            <a:headEnd type="none" w="med" len="med"/>
            <a:tailEnd type="none" w="med" len="med"/>
          </a:ln>
        </p:spPr>
      </p:cxnSp>
      <p:cxnSp>
        <p:nvCxnSpPr>
          <p:cNvPr id="286" name="Google Shape;286;p37"/>
          <p:cNvCxnSpPr/>
          <p:nvPr/>
        </p:nvCxnSpPr>
        <p:spPr>
          <a:xfrm rot="10800000">
            <a:off x="6658350" y="4091946"/>
            <a:ext cx="1238700" cy="0"/>
          </a:xfrm>
          <a:prstGeom prst="straightConnector1">
            <a:avLst/>
          </a:prstGeom>
          <a:noFill/>
          <a:ln w="28575" cap="flat" cmpd="sng">
            <a:solidFill>
              <a:srgbClr val="980000"/>
            </a:solidFill>
            <a:prstDash val="solid"/>
            <a:round/>
            <a:headEnd type="none" w="med" len="med"/>
            <a:tailEnd type="triangle" w="med" len="med"/>
          </a:ln>
        </p:spPr>
      </p:cxnSp>
      <p:sp>
        <p:nvSpPr>
          <p:cNvPr id="287" name="Google Shape;287;p37"/>
          <p:cNvSpPr/>
          <p:nvPr/>
        </p:nvSpPr>
        <p:spPr>
          <a:xfrm>
            <a:off x="5948625" y="3981120"/>
            <a:ext cx="635700" cy="2109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cxnSp>
        <p:nvCxnSpPr>
          <p:cNvPr id="292" name="Google Shape;292;p38"/>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293" name="Google Shape;293;p38"/>
          <p:cNvSpPr txBox="1"/>
          <p:nvPr/>
        </p:nvSpPr>
        <p:spPr>
          <a:xfrm>
            <a:off x="6266450" y="188850"/>
            <a:ext cx="2769300" cy="3858600"/>
          </a:xfrm>
          <a:prstGeom prst="rect">
            <a:avLst/>
          </a:prstGeom>
          <a:noFill/>
          <a:ln>
            <a:noFill/>
          </a:ln>
        </p:spPr>
        <p:txBody>
          <a:bodyPr spcFirstLastPara="1" wrap="square" lIns="114300" tIns="91425" rIns="91425" bIns="91425" anchor="t" anchorCtr="0">
            <a:noAutofit/>
          </a:bodyPr>
          <a:lstStyle/>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LSTM </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94" name="Google Shape;294;p38"/>
          <p:cNvSpPr txBox="1"/>
          <p:nvPr/>
        </p:nvSpPr>
        <p:spPr>
          <a:xfrm>
            <a:off x="258400" y="225800"/>
            <a:ext cx="5228400" cy="3024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erriweather"/>
                <a:ea typeface="Merriweather"/>
                <a:cs typeface="Merriweather"/>
                <a:sym typeface="Merriweather"/>
              </a:rPr>
              <a:t>Recurrent Neural Network approach</a:t>
            </a:r>
            <a:endParaRPr b="1">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solidFill>
                  <a:schemeClr val="dk1"/>
                </a:solidFill>
                <a:latin typeface="Merriweather"/>
                <a:ea typeface="Merriweather"/>
                <a:cs typeface="Merriweather"/>
                <a:sym typeface="Merriweather"/>
              </a:rPr>
              <a:t>Results with: </a:t>
            </a: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Optimization: Adam</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Adjusting LR for every iteration</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Default alpha</a:t>
            </a: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Loss: </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Negative Logistic Log Likelihood </a:t>
            </a: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N_epochs: </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15. </a:t>
            </a: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HidDim: </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30</a:t>
            </a:r>
            <a:endParaRPr>
              <a:solidFill>
                <a:schemeClr val="dk1"/>
              </a:solidFill>
              <a:latin typeface="Merriweather"/>
              <a:ea typeface="Merriweather"/>
              <a:cs typeface="Merriweather"/>
              <a:sym typeface="Merriweather"/>
            </a:endParaRPr>
          </a:p>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Embeddings: </a:t>
            </a:r>
            <a:endParaRPr>
              <a:solidFill>
                <a:schemeClr val="dk1"/>
              </a:solidFill>
              <a:latin typeface="Merriweather"/>
              <a:ea typeface="Merriweather"/>
              <a:cs typeface="Merriweather"/>
              <a:sym typeface="Merriweather"/>
            </a:endParaRPr>
          </a:p>
          <a:p>
            <a:pPr marL="914400" lvl="1"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10</a:t>
            </a:r>
            <a:endParaRPr>
              <a:latin typeface="Merriweather"/>
              <a:ea typeface="Merriweather"/>
              <a:cs typeface="Merriweather"/>
              <a:sym typeface="Merriweather"/>
            </a:endParaRPr>
          </a:p>
        </p:txBody>
      </p:sp>
      <p:pic>
        <p:nvPicPr>
          <p:cNvPr id="295" name="Google Shape;295;p38"/>
          <p:cNvPicPr preferRelativeResize="0"/>
          <p:nvPr/>
        </p:nvPicPr>
        <p:blipFill rotWithShape="1">
          <a:blip r:embed="rId3">
            <a:alphaModFix/>
          </a:blip>
          <a:srcRect l="12750" t="17703" r="24776" b="50449"/>
          <a:stretch/>
        </p:blipFill>
        <p:spPr>
          <a:xfrm>
            <a:off x="2334900" y="2249050"/>
            <a:ext cx="5117074" cy="2373150"/>
          </a:xfrm>
          <a:prstGeom prst="rect">
            <a:avLst/>
          </a:prstGeom>
          <a:noFill/>
          <a:ln w="9525" cap="flat" cmpd="sng">
            <a:solidFill>
              <a:srgbClr val="980000"/>
            </a:solidFill>
            <a:prstDash val="solid"/>
            <a:round/>
            <a:headEnd type="none" w="sm" len="sm"/>
            <a:tailEnd type="none" w="sm" len="sm"/>
          </a:ln>
        </p:spPr>
      </p:pic>
      <p:sp>
        <p:nvSpPr>
          <p:cNvPr id="296" name="Google Shape;296;p38"/>
          <p:cNvSpPr/>
          <p:nvPr/>
        </p:nvSpPr>
        <p:spPr>
          <a:xfrm>
            <a:off x="7548375" y="2256475"/>
            <a:ext cx="541500" cy="2365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txBox="1"/>
          <p:nvPr/>
        </p:nvSpPr>
        <p:spPr>
          <a:xfrm>
            <a:off x="7949925" y="2605025"/>
            <a:ext cx="1244700" cy="11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Merriweather"/>
                <a:ea typeface="Merriweather"/>
                <a:cs typeface="Merriweather"/>
                <a:sym typeface="Merriweather"/>
              </a:rPr>
              <a:t>Best model evaluated on test: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solidFill>
                  <a:srgbClr val="A61C00"/>
                </a:solidFill>
                <a:latin typeface="Merriweather"/>
                <a:ea typeface="Merriweather"/>
                <a:cs typeface="Merriweather"/>
                <a:sym typeface="Merriweather"/>
              </a:rPr>
              <a:t>73.42%</a:t>
            </a:r>
            <a:endParaRPr>
              <a:solidFill>
                <a:srgbClr val="A61C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cxnSp>
        <p:nvCxnSpPr>
          <p:cNvPr id="302" name="Google Shape;302;p39"/>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303" name="Google Shape;303;p39"/>
          <p:cNvSpPr txBox="1"/>
          <p:nvPr/>
        </p:nvSpPr>
        <p:spPr>
          <a:xfrm>
            <a:off x="6266450" y="188850"/>
            <a:ext cx="2769300" cy="3858600"/>
          </a:xfrm>
          <a:prstGeom prst="rect">
            <a:avLst/>
          </a:prstGeom>
          <a:noFill/>
          <a:ln>
            <a:noFill/>
          </a:ln>
        </p:spPr>
        <p:txBody>
          <a:bodyPr spcFirstLastPara="1" wrap="square" lIns="114300" tIns="91425" rIns="91425" bIns="91425" anchor="t" anchorCtr="0">
            <a:noAutofit/>
          </a:bodyPr>
          <a:lstStyle/>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Bidirectional LSTM</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04" name="Google Shape;304;p39"/>
          <p:cNvSpPr txBox="1"/>
          <p:nvPr/>
        </p:nvSpPr>
        <p:spPr>
          <a:xfrm>
            <a:off x="258400" y="225800"/>
            <a:ext cx="5228400" cy="3069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erriweather"/>
                <a:ea typeface="Merriweather"/>
                <a:cs typeface="Merriweather"/>
                <a:sym typeface="Merriweather"/>
              </a:rPr>
              <a:t>Recurrent Neural Network approach</a:t>
            </a:r>
            <a:endParaRPr b="1">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Results with: </a:t>
            </a: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Optimization: Adam</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Adjusting LR for every iteration</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Default alpha</a:t>
            </a: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Loss: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Negative Logistic Log Likelihood </a:t>
            </a: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N_epochs: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15. </a:t>
            </a: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HidDim: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30</a:t>
            </a: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Embeddings: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10</a:t>
            </a:r>
            <a:endParaRPr>
              <a:latin typeface="Merriweather"/>
              <a:ea typeface="Merriweather"/>
              <a:cs typeface="Merriweather"/>
              <a:sym typeface="Merriweather"/>
            </a:endParaRPr>
          </a:p>
        </p:txBody>
      </p:sp>
      <p:sp>
        <p:nvSpPr>
          <p:cNvPr id="305" name="Google Shape;305;p39"/>
          <p:cNvSpPr txBox="1"/>
          <p:nvPr/>
        </p:nvSpPr>
        <p:spPr>
          <a:xfrm>
            <a:off x="7899900" y="3026725"/>
            <a:ext cx="1244100" cy="11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Merriweather"/>
                <a:ea typeface="Merriweather"/>
                <a:cs typeface="Merriweather"/>
                <a:sym typeface="Merriweather"/>
              </a:rPr>
              <a:t>Best model evaluated on test: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a:solidFill>
                  <a:srgbClr val="A61C00"/>
                </a:solidFill>
                <a:latin typeface="Merriweather"/>
                <a:ea typeface="Merriweather"/>
                <a:cs typeface="Merriweather"/>
                <a:sym typeface="Merriweather"/>
              </a:rPr>
              <a:t>74.35%</a:t>
            </a:r>
            <a:endParaRPr>
              <a:solidFill>
                <a:srgbClr val="A61C00"/>
              </a:solidFill>
              <a:latin typeface="Merriweather"/>
              <a:ea typeface="Merriweather"/>
              <a:cs typeface="Merriweather"/>
              <a:sym typeface="Merriweather"/>
            </a:endParaRPr>
          </a:p>
        </p:txBody>
      </p:sp>
      <p:pic>
        <p:nvPicPr>
          <p:cNvPr id="306" name="Google Shape;306;p39"/>
          <p:cNvPicPr preferRelativeResize="0"/>
          <p:nvPr/>
        </p:nvPicPr>
        <p:blipFill>
          <a:blip r:embed="rId3">
            <a:alphaModFix/>
          </a:blip>
          <a:stretch>
            <a:fillRect/>
          </a:stretch>
        </p:blipFill>
        <p:spPr>
          <a:xfrm>
            <a:off x="1999850" y="2634750"/>
            <a:ext cx="5590950" cy="2287850"/>
          </a:xfrm>
          <a:prstGeom prst="rect">
            <a:avLst/>
          </a:prstGeom>
          <a:noFill/>
          <a:ln w="9525" cap="flat" cmpd="sng">
            <a:solidFill>
              <a:srgbClr val="A61C00"/>
            </a:solidFill>
            <a:prstDash val="solid"/>
            <a:round/>
            <a:headEnd type="none" w="sm" len="sm"/>
            <a:tailEnd type="none" w="sm" len="sm"/>
          </a:ln>
        </p:spPr>
      </p:pic>
      <p:sp>
        <p:nvSpPr>
          <p:cNvPr id="307" name="Google Shape;307;p39"/>
          <p:cNvSpPr/>
          <p:nvPr/>
        </p:nvSpPr>
        <p:spPr>
          <a:xfrm>
            <a:off x="7667025" y="2595775"/>
            <a:ext cx="541500" cy="2365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cxnSp>
        <p:nvCxnSpPr>
          <p:cNvPr id="312" name="Google Shape;312;p40"/>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313" name="Google Shape;313;p40"/>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314" name="Google Shape;314;p40"/>
          <p:cNvSpPr txBox="1"/>
          <p:nvPr/>
        </p:nvSpPr>
        <p:spPr>
          <a:xfrm>
            <a:off x="6266450" y="188850"/>
            <a:ext cx="2769300" cy="385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Caveats </a:t>
            </a:r>
            <a:endParaRPr>
              <a:solidFill>
                <a:srgbClr val="F1C23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pic>
        <p:nvPicPr>
          <p:cNvPr id="315" name="Google Shape;315;p40"/>
          <p:cNvPicPr preferRelativeResize="0"/>
          <p:nvPr/>
        </p:nvPicPr>
        <p:blipFill>
          <a:blip r:embed="rId3">
            <a:alphaModFix/>
          </a:blip>
          <a:stretch>
            <a:fillRect/>
          </a:stretch>
        </p:blipFill>
        <p:spPr>
          <a:xfrm>
            <a:off x="352650" y="389700"/>
            <a:ext cx="5554775" cy="2741849"/>
          </a:xfrm>
          <a:prstGeom prst="rect">
            <a:avLst/>
          </a:prstGeom>
          <a:noFill/>
          <a:ln>
            <a:noFill/>
          </a:ln>
        </p:spPr>
      </p:pic>
      <p:sp>
        <p:nvSpPr>
          <p:cNvPr id="316" name="Google Shape;316;p40"/>
          <p:cNvSpPr txBox="1"/>
          <p:nvPr/>
        </p:nvSpPr>
        <p:spPr>
          <a:xfrm>
            <a:off x="275125" y="188850"/>
            <a:ext cx="5354400" cy="2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Neural Network Methods for Natural Language Processing </a:t>
            </a:r>
            <a:endParaRPr/>
          </a:p>
        </p:txBody>
      </p:sp>
      <p:sp>
        <p:nvSpPr>
          <p:cNvPr id="317" name="Google Shape;317;p40"/>
          <p:cNvSpPr txBox="1"/>
          <p:nvPr/>
        </p:nvSpPr>
        <p:spPr>
          <a:xfrm>
            <a:off x="6332125" y="1930200"/>
            <a:ext cx="2373300" cy="8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61C00"/>
                </a:solidFill>
                <a:latin typeface="Merriweather"/>
                <a:ea typeface="Merriweather"/>
                <a:cs typeface="Merriweather"/>
                <a:sym typeface="Merriweather"/>
              </a:rPr>
              <a:t>Accuracy from test </a:t>
            </a:r>
            <a:endParaRPr>
              <a:solidFill>
                <a:srgbClr val="A61C00"/>
              </a:solidFill>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r>
              <a:rPr lang="en">
                <a:solidFill>
                  <a:srgbClr val="A61C00"/>
                </a:solidFill>
                <a:latin typeface="Merriweather"/>
                <a:ea typeface="Merriweather"/>
                <a:cs typeface="Merriweather"/>
                <a:sym typeface="Merriweather"/>
              </a:rPr>
              <a:t>            LSTM   73.42% </a:t>
            </a:r>
            <a:endParaRPr/>
          </a:p>
          <a:p>
            <a:pPr marL="0" lvl="0" indent="0" algn="l" rtl="0">
              <a:spcBef>
                <a:spcPts val="0"/>
              </a:spcBef>
              <a:spcAft>
                <a:spcPts val="0"/>
              </a:spcAft>
              <a:buNone/>
            </a:pPr>
            <a:r>
              <a:rPr lang="en">
                <a:solidFill>
                  <a:srgbClr val="A61C00"/>
                </a:solidFill>
                <a:latin typeface="Merriweather"/>
                <a:ea typeface="Merriweather"/>
                <a:cs typeface="Merriweather"/>
                <a:sym typeface="Merriweather"/>
              </a:rPr>
              <a:t>            Bi-dir  74.35%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cxnSp>
        <p:nvCxnSpPr>
          <p:cNvPr id="322" name="Google Shape;322;p41"/>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323" name="Google Shape;323;p41"/>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324" name="Google Shape;324;p41"/>
          <p:cNvSpPr txBox="1"/>
          <p:nvPr/>
        </p:nvSpPr>
        <p:spPr>
          <a:xfrm>
            <a:off x="6266450" y="188850"/>
            <a:ext cx="2769300" cy="385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Ongoing work </a:t>
            </a:r>
            <a:endParaRPr>
              <a:solidFill>
                <a:srgbClr val="F1C232"/>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25" name="Google Shape;325;p41"/>
          <p:cNvSpPr txBox="1"/>
          <p:nvPr/>
        </p:nvSpPr>
        <p:spPr>
          <a:xfrm>
            <a:off x="896175" y="654675"/>
            <a:ext cx="4531200" cy="23061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Tune both approaches changing</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Optimizer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Learning Rate</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Alpha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Weight decay</a:t>
            </a:r>
            <a:endParaRPr>
              <a:latin typeface="Merriweather"/>
              <a:ea typeface="Merriweather"/>
              <a:cs typeface="Merriweather"/>
              <a:sym typeface="Merriweather"/>
            </a:endParaRPr>
          </a:p>
          <a:p>
            <a:pPr marL="914400" lvl="0" indent="0" algn="l" rtl="0">
              <a:spcBef>
                <a:spcPts val="0"/>
              </a:spcBef>
              <a:spcAft>
                <a:spcPts val="0"/>
              </a:spcAft>
              <a:buNone/>
            </a:pPr>
            <a:endParaRPr>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See if our predictions are balanced across: </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Years</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Countries / regions</a:t>
            </a:r>
            <a:endParaRPr>
              <a:latin typeface="Merriweather"/>
              <a:ea typeface="Merriweather"/>
              <a:cs typeface="Merriweather"/>
              <a:sym typeface="Merriweather"/>
            </a:endParaRPr>
          </a:p>
          <a:p>
            <a:pPr marL="914400" lvl="1" indent="-317500" algn="l" rtl="0">
              <a:spcBef>
                <a:spcPts val="0"/>
              </a:spcBef>
              <a:spcAft>
                <a:spcPts val="0"/>
              </a:spcAft>
              <a:buSzPts val="1400"/>
              <a:buFont typeface="Merriweather"/>
              <a:buChar char="○"/>
            </a:pPr>
            <a:r>
              <a:rPr lang="en">
                <a:latin typeface="Merriweather"/>
                <a:ea typeface="Merriweather"/>
                <a:cs typeface="Merriweather"/>
                <a:sym typeface="Merriweather"/>
              </a:rPr>
              <a:t>Types of conflicts</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253250" y="669075"/>
            <a:ext cx="36165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RECAP: THE DATA</a:t>
            </a:r>
            <a:endParaRPr sz="2400" b="1"/>
          </a:p>
        </p:txBody>
      </p:sp>
      <p:sp>
        <p:nvSpPr>
          <p:cNvPr id="71" name="Google Shape;71;p15"/>
          <p:cNvSpPr txBox="1"/>
          <p:nvPr/>
        </p:nvSpPr>
        <p:spPr>
          <a:xfrm>
            <a:off x="5878825" y="466772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Source @ acleddata.com</a:t>
            </a:r>
            <a:endParaRPr/>
          </a:p>
        </p:txBody>
      </p:sp>
      <p:pic>
        <p:nvPicPr>
          <p:cNvPr id="72" name="Google Shape;72;p15"/>
          <p:cNvPicPr preferRelativeResize="0"/>
          <p:nvPr/>
        </p:nvPicPr>
        <p:blipFill rotWithShape="1">
          <a:blip r:embed="rId3">
            <a:alphaModFix/>
          </a:blip>
          <a:srcRect l="45304" t="6122" b="24620"/>
          <a:stretch/>
        </p:blipFill>
        <p:spPr>
          <a:xfrm>
            <a:off x="5486925" y="1202775"/>
            <a:ext cx="3217974" cy="2404750"/>
          </a:xfrm>
          <a:prstGeom prst="rect">
            <a:avLst/>
          </a:prstGeom>
          <a:noFill/>
          <a:ln>
            <a:noFill/>
          </a:ln>
        </p:spPr>
      </p:pic>
      <p:graphicFrame>
        <p:nvGraphicFramePr>
          <p:cNvPr id="73" name="Google Shape;73;p15"/>
          <p:cNvGraphicFramePr/>
          <p:nvPr/>
        </p:nvGraphicFramePr>
        <p:xfrm>
          <a:off x="1420550" y="1285175"/>
          <a:ext cx="3000000" cy="3000000"/>
        </p:xfrm>
        <a:graphic>
          <a:graphicData uri="http://schemas.openxmlformats.org/drawingml/2006/table">
            <a:tbl>
              <a:tblPr>
                <a:noFill/>
                <a:tableStyleId>{41A160C2-F5C3-49FF-BA24-59D7E832D45A}</a:tableStyleId>
              </a:tblPr>
              <a:tblGrid>
                <a:gridCol w="1072650">
                  <a:extLst>
                    <a:ext uri="{9D8B030D-6E8A-4147-A177-3AD203B41FA5}">
                      <a16:colId xmlns:a16="http://schemas.microsoft.com/office/drawing/2014/main" val="20000"/>
                    </a:ext>
                  </a:extLst>
                </a:gridCol>
                <a:gridCol w="1072650">
                  <a:extLst>
                    <a:ext uri="{9D8B030D-6E8A-4147-A177-3AD203B41FA5}">
                      <a16:colId xmlns:a16="http://schemas.microsoft.com/office/drawing/2014/main" val="20001"/>
                    </a:ext>
                  </a:extLst>
                </a:gridCol>
                <a:gridCol w="1072650">
                  <a:extLst>
                    <a:ext uri="{9D8B030D-6E8A-4147-A177-3AD203B41FA5}">
                      <a16:colId xmlns:a16="http://schemas.microsoft.com/office/drawing/2014/main" val="20002"/>
                    </a:ext>
                  </a:extLst>
                </a:gridCol>
              </a:tblGrid>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Europe</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26315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5.17</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Middle East </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134805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26.48</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Eastern Africa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62995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12.37</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Northern Africa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42195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8.29</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8900">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Western Africa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31515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6.19</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Middle Africa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25195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4.95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Southern Africa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19085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3.75</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South-Eastern Asia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25502</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5.01</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50725">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Southern Asia</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141550</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Merriweather"/>
                          <a:ea typeface="Merriweather"/>
                          <a:cs typeface="Merriweather"/>
                          <a:sym typeface="Merriweather"/>
                        </a:rPr>
                        <a:t>27.8</a:t>
                      </a:r>
                      <a:endParaRPr sz="1000">
                        <a:latin typeface="Merriweather"/>
                        <a:ea typeface="Merriweather"/>
                        <a:cs typeface="Merriweather"/>
                        <a:sym typeface="Merriweathe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cxnSp>
        <p:nvCxnSpPr>
          <p:cNvPr id="74" name="Google Shape;74;p15"/>
          <p:cNvCxnSpPr/>
          <p:nvPr/>
        </p:nvCxnSpPr>
        <p:spPr>
          <a:xfrm>
            <a:off x="4638500" y="1388825"/>
            <a:ext cx="1182000" cy="393000"/>
          </a:xfrm>
          <a:prstGeom prst="straightConnector1">
            <a:avLst/>
          </a:prstGeom>
          <a:noFill/>
          <a:ln w="9525" cap="flat" cmpd="sng">
            <a:solidFill>
              <a:srgbClr val="000000"/>
            </a:solidFill>
            <a:prstDash val="solid"/>
            <a:round/>
            <a:headEnd type="none" w="med" len="med"/>
            <a:tailEnd type="none" w="med" len="med"/>
          </a:ln>
        </p:spPr>
      </p:cxnSp>
      <p:cxnSp>
        <p:nvCxnSpPr>
          <p:cNvPr id="75" name="Google Shape;75;p15"/>
          <p:cNvCxnSpPr/>
          <p:nvPr/>
        </p:nvCxnSpPr>
        <p:spPr>
          <a:xfrm>
            <a:off x="4641275" y="1655825"/>
            <a:ext cx="1728000" cy="356100"/>
          </a:xfrm>
          <a:prstGeom prst="straightConnector1">
            <a:avLst/>
          </a:prstGeom>
          <a:noFill/>
          <a:ln w="9525" cap="flat" cmpd="sng">
            <a:solidFill>
              <a:srgbClr val="000000"/>
            </a:solidFill>
            <a:prstDash val="solid"/>
            <a:round/>
            <a:headEnd type="none" w="med" len="med"/>
            <a:tailEnd type="none" w="med" len="med"/>
          </a:ln>
        </p:spPr>
      </p:cxnSp>
      <p:cxnSp>
        <p:nvCxnSpPr>
          <p:cNvPr id="76" name="Google Shape;76;p15"/>
          <p:cNvCxnSpPr/>
          <p:nvPr/>
        </p:nvCxnSpPr>
        <p:spPr>
          <a:xfrm>
            <a:off x="4633750" y="1930100"/>
            <a:ext cx="986400" cy="385800"/>
          </a:xfrm>
          <a:prstGeom prst="straightConnector1">
            <a:avLst/>
          </a:prstGeom>
          <a:noFill/>
          <a:ln w="9525" cap="flat" cmpd="sng">
            <a:solidFill>
              <a:srgbClr val="000000"/>
            </a:solidFill>
            <a:prstDash val="solid"/>
            <a:round/>
            <a:headEnd type="none" w="med" len="med"/>
            <a:tailEnd type="none" w="med" len="med"/>
          </a:ln>
        </p:spPr>
      </p:cxnSp>
      <p:cxnSp>
        <p:nvCxnSpPr>
          <p:cNvPr id="77" name="Google Shape;77;p15"/>
          <p:cNvCxnSpPr>
            <a:endCxn id="72" idx="1"/>
          </p:cNvCxnSpPr>
          <p:nvPr/>
        </p:nvCxnSpPr>
        <p:spPr>
          <a:xfrm>
            <a:off x="4663425" y="2157650"/>
            <a:ext cx="823500" cy="247500"/>
          </a:xfrm>
          <a:prstGeom prst="straightConnector1">
            <a:avLst/>
          </a:prstGeom>
          <a:noFill/>
          <a:ln w="9525" cap="flat" cmpd="sng">
            <a:solidFill>
              <a:srgbClr val="000000"/>
            </a:solidFill>
            <a:prstDash val="solid"/>
            <a:round/>
            <a:headEnd type="none" w="med" len="med"/>
            <a:tailEnd type="none" w="med" len="med"/>
          </a:ln>
        </p:spPr>
      </p:cxnSp>
      <p:cxnSp>
        <p:nvCxnSpPr>
          <p:cNvPr id="78" name="Google Shape;78;p15"/>
          <p:cNvCxnSpPr/>
          <p:nvPr/>
        </p:nvCxnSpPr>
        <p:spPr>
          <a:xfrm rot="10800000" flipH="1">
            <a:off x="4641275" y="2545850"/>
            <a:ext cx="2388000" cy="1156800"/>
          </a:xfrm>
          <a:prstGeom prst="straightConnector1">
            <a:avLst/>
          </a:prstGeom>
          <a:noFill/>
          <a:ln w="9525" cap="flat" cmpd="sng">
            <a:solidFill>
              <a:srgbClr val="000000"/>
            </a:solidFill>
            <a:prstDash val="solid"/>
            <a:round/>
            <a:headEnd type="none" w="med" len="med"/>
            <a:tailEnd type="none" w="med" len="med"/>
          </a:ln>
        </p:spPr>
      </p:cxnSp>
      <p:cxnSp>
        <p:nvCxnSpPr>
          <p:cNvPr id="79" name="Google Shape;79;p15"/>
          <p:cNvCxnSpPr/>
          <p:nvPr/>
        </p:nvCxnSpPr>
        <p:spPr>
          <a:xfrm rot="10800000" flipH="1">
            <a:off x="4648700" y="2412375"/>
            <a:ext cx="2803200" cy="10233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5"/>
          <p:cNvCxnSpPr/>
          <p:nvPr/>
        </p:nvCxnSpPr>
        <p:spPr>
          <a:xfrm>
            <a:off x="4645425" y="2471591"/>
            <a:ext cx="1086000" cy="297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5"/>
          <p:cNvCxnSpPr/>
          <p:nvPr/>
        </p:nvCxnSpPr>
        <p:spPr>
          <a:xfrm rot="10800000" flipH="1">
            <a:off x="4641275" y="2627325"/>
            <a:ext cx="1349700" cy="185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5"/>
          <p:cNvCxnSpPr/>
          <p:nvPr/>
        </p:nvCxnSpPr>
        <p:spPr>
          <a:xfrm rot="10800000" flipH="1">
            <a:off x="4633875" y="2716350"/>
            <a:ext cx="1535100" cy="3411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5"/>
          <p:cNvCxnSpPr/>
          <p:nvPr/>
        </p:nvCxnSpPr>
        <p:spPr>
          <a:xfrm>
            <a:off x="4641275" y="1922800"/>
            <a:ext cx="0" cy="1134600"/>
          </a:xfrm>
          <a:prstGeom prst="straightConnector1">
            <a:avLst/>
          </a:prstGeom>
          <a:noFill/>
          <a:ln w="76200" cap="flat" cmpd="sng">
            <a:solidFill>
              <a:srgbClr val="000000"/>
            </a:solidFill>
            <a:prstDash val="solid"/>
            <a:round/>
            <a:headEnd type="none" w="med" len="med"/>
            <a:tailEnd type="none" w="med" len="med"/>
          </a:ln>
        </p:spPr>
      </p:cxnSp>
      <p:cxnSp>
        <p:nvCxnSpPr>
          <p:cNvPr id="84" name="Google Shape;84;p15"/>
          <p:cNvCxnSpPr/>
          <p:nvPr/>
        </p:nvCxnSpPr>
        <p:spPr>
          <a:xfrm>
            <a:off x="4641275" y="3428130"/>
            <a:ext cx="0" cy="273000"/>
          </a:xfrm>
          <a:prstGeom prst="straightConnector1">
            <a:avLst/>
          </a:prstGeom>
          <a:noFill/>
          <a:ln w="76200" cap="flat" cmpd="sng">
            <a:solidFill>
              <a:srgbClr val="000000"/>
            </a:solidFill>
            <a:prstDash val="solid"/>
            <a:round/>
            <a:headEnd type="none" w="med" len="med"/>
            <a:tailEnd type="none" w="med" len="med"/>
          </a:ln>
        </p:spPr>
      </p:cxnSp>
      <p:sp>
        <p:nvSpPr>
          <p:cNvPr id="85" name="Google Shape;85;p15"/>
          <p:cNvSpPr txBox="1"/>
          <p:nvPr/>
        </p:nvSpPr>
        <p:spPr>
          <a:xfrm>
            <a:off x="5767650" y="1581661"/>
            <a:ext cx="477300" cy="2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Merriweather"/>
                <a:ea typeface="Merriweather"/>
                <a:cs typeface="Merriweather"/>
                <a:sym typeface="Merriweather"/>
              </a:rPr>
              <a:t>5%</a:t>
            </a:r>
            <a:endParaRPr sz="1200">
              <a:solidFill>
                <a:srgbClr val="FFFFFF"/>
              </a:solidFill>
              <a:latin typeface="Merriweather"/>
              <a:ea typeface="Merriweather"/>
              <a:cs typeface="Merriweather"/>
              <a:sym typeface="Merriweather"/>
            </a:endParaRPr>
          </a:p>
        </p:txBody>
      </p:sp>
      <p:sp>
        <p:nvSpPr>
          <p:cNvPr id="86" name="Google Shape;86;p15"/>
          <p:cNvSpPr txBox="1"/>
          <p:nvPr/>
        </p:nvSpPr>
        <p:spPr>
          <a:xfrm>
            <a:off x="6369275" y="1922800"/>
            <a:ext cx="565800" cy="2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Merriweather"/>
                <a:ea typeface="Merriweather"/>
                <a:cs typeface="Merriweather"/>
                <a:sym typeface="Merriweather"/>
              </a:rPr>
              <a:t>26%</a:t>
            </a:r>
            <a:endParaRPr sz="1200">
              <a:solidFill>
                <a:srgbClr val="FFFFFF"/>
              </a:solidFill>
              <a:latin typeface="Merriweather"/>
              <a:ea typeface="Merriweather"/>
              <a:cs typeface="Merriweather"/>
              <a:sym typeface="Merriweather"/>
            </a:endParaRPr>
          </a:p>
        </p:txBody>
      </p:sp>
      <p:sp>
        <p:nvSpPr>
          <p:cNvPr id="87" name="Google Shape;87;p15"/>
          <p:cNvSpPr txBox="1"/>
          <p:nvPr/>
        </p:nvSpPr>
        <p:spPr>
          <a:xfrm>
            <a:off x="5820500" y="2275063"/>
            <a:ext cx="565800" cy="2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Merriweather"/>
                <a:ea typeface="Merriweather"/>
                <a:cs typeface="Merriweather"/>
                <a:sym typeface="Merriweather"/>
              </a:rPr>
              <a:t>36%</a:t>
            </a:r>
            <a:endParaRPr sz="1200">
              <a:solidFill>
                <a:srgbClr val="FFFFFF"/>
              </a:solidFill>
              <a:latin typeface="Merriweather"/>
              <a:ea typeface="Merriweather"/>
              <a:cs typeface="Merriweather"/>
              <a:sym typeface="Merriweather"/>
            </a:endParaRPr>
          </a:p>
        </p:txBody>
      </p:sp>
      <p:sp>
        <p:nvSpPr>
          <p:cNvPr id="88" name="Google Shape;88;p15"/>
          <p:cNvSpPr txBox="1"/>
          <p:nvPr/>
        </p:nvSpPr>
        <p:spPr>
          <a:xfrm>
            <a:off x="7089375" y="1986500"/>
            <a:ext cx="565800" cy="2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Merriweather"/>
                <a:ea typeface="Merriweather"/>
                <a:cs typeface="Merriweather"/>
                <a:sym typeface="Merriweather"/>
              </a:rPr>
              <a:t>33%</a:t>
            </a:r>
            <a:endParaRPr sz="1200">
              <a:solidFill>
                <a:srgbClr val="FFFFFF"/>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cxnSp>
        <p:nvCxnSpPr>
          <p:cNvPr id="330" name="Google Shape;330;p42"/>
          <p:cNvCxnSpPr/>
          <p:nvPr/>
        </p:nvCxnSpPr>
        <p:spPr>
          <a:xfrm>
            <a:off x="3182112" y="0"/>
            <a:ext cx="0" cy="4047600"/>
          </a:xfrm>
          <a:prstGeom prst="straightConnector1">
            <a:avLst/>
          </a:prstGeom>
          <a:noFill/>
          <a:ln w="9525" cap="flat" cmpd="sng">
            <a:solidFill>
              <a:srgbClr val="CCCCCC"/>
            </a:solidFill>
            <a:prstDash val="solid"/>
            <a:round/>
            <a:headEnd type="none" w="med" len="med"/>
            <a:tailEnd type="none" w="med" len="med"/>
          </a:ln>
        </p:spPr>
      </p:cxnSp>
      <p:cxnSp>
        <p:nvCxnSpPr>
          <p:cNvPr id="331" name="Google Shape;331;p42"/>
          <p:cNvCxnSpPr/>
          <p:nvPr/>
        </p:nvCxnSpPr>
        <p:spPr>
          <a:xfrm>
            <a:off x="6266475" y="0"/>
            <a:ext cx="0" cy="4047600"/>
          </a:xfrm>
          <a:prstGeom prst="straightConnector1">
            <a:avLst/>
          </a:prstGeom>
          <a:noFill/>
          <a:ln w="9525" cap="flat" cmpd="sng">
            <a:solidFill>
              <a:srgbClr val="CCCCCC"/>
            </a:solidFill>
            <a:prstDash val="solid"/>
            <a:round/>
            <a:headEnd type="none" w="med" len="med"/>
            <a:tailEnd type="none" w="med" len="med"/>
          </a:ln>
        </p:spPr>
      </p:cxnSp>
      <p:sp>
        <p:nvSpPr>
          <p:cNvPr id="332" name="Google Shape;332;p42"/>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999999"/>
                </a:solidFill>
                <a:latin typeface="Merriweather"/>
                <a:ea typeface="Merriweather"/>
                <a:cs typeface="Merriweather"/>
                <a:sym typeface="Merriweather"/>
              </a:rPr>
              <a:t>GOAL 1: </a:t>
            </a:r>
            <a:endParaRPr>
              <a:solidFill>
                <a:srgbClr val="999999"/>
              </a:solidFill>
              <a:latin typeface="Merriweather"/>
              <a:ea typeface="Merriweather"/>
              <a:cs typeface="Merriweather"/>
              <a:sym typeface="Merriweather"/>
            </a:endParaRPr>
          </a:p>
          <a:p>
            <a:pPr marL="0" lvl="0" indent="0" algn="r" rtl="0">
              <a:spcBef>
                <a:spcPts val="0"/>
              </a:spcBef>
              <a:spcAft>
                <a:spcPts val="0"/>
              </a:spcAft>
              <a:buNone/>
            </a:pPr>
            <a:r>
              <a:rPr lang="en">
                <a:solidFill>
                  <a:srgbClr val="999999"/>
                </a:solidFill>
                <a:latin typeface="Merriweather"/>
                <a:ea typeface="Merriweather"/>
                <a:cs typeface="Merriweather"/>
                <a:sym typeface="Merriweather"/>
              </a:rPr>
              <a:t>Identify contesting parties</a:t>
            </a:r>
            <a:endParaRPr>
              <a:solidFill>
                <a:srgbClr val="999999"/>
              </a:solidFill>
              <a:latin typeface="Merriweather"/>
              <a:ea typeface="Merriweather"/>
              <a:cs typeface="Merriweather"/>
              <a:sym typeface="Merriweather"/>
            </a:endParaRPr>
          </a:p>
        </p:txBody>
      </p:sp>
      <p:sp>
        <p:nvSpPr>
          <p:cNvPr id="333" name="Google Shape;333;p42"/>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999999"/>
                </a:solidFill>
                <a:latin typeface="Merriweather"/>
                <a:ea typeface="Merriweather"/>
                <a:cs typeface="Merriweather"/>
                <a:sym typeface="Merriweather"/>
              </a:rPr>
              <a:t>GOAL 2: </a:t>
            </a:r>
            <a:endParaRPr>
              <a:solidFill>
                <a:srgbClr val="999999"/>
              </a:solidFill>
              <a:latin typeface="Merriweather"/>
              <a:ea typeface="Merriweather"/>
              <a:cs typeface="Merriweather"/>
              <a:sym typeface="Merriweather"/>
            </a:endParaRPr>
          </a:p>
          <a:p>
            <a:pPr marL="0" lvl="0" indent="0" algn="r" rtl="0">
              <a:spcBef>
                <a:spcPts val="0"/>
              </a:spcBef>
              <a:spcAft>
                <a:spcPts val="0"/>
              </a:spcAft>
              <a:buNone/>
            </a:pPr>
            <a:r>
              <a:rPr lang="en">
                <a:solidFill>
                  <a:srgbClr val="999999"/>
                </a:solidFill>
                <a:latin typeface="Merriweather"/>
                <a:ea typeface="Merriweather"/>
                <a:cs typeface="Merriweather"/>
                <a:sym typeface="Merriweather"/>
              </a:rPr>
              <a:t>Identify contesting parties</a:t>
            </a:r>
            <a:endParaRPr>
              <a:solidFill>
                <a:srgbClr val="999999"/>
              </a:solidFill>
              <a:latin typeface="Merriweather"/>
              <a:ea typeface="Merriweather"/>
              <a:cs typeface="Merriweather"/>
              <a:sym typeface="Merriweather"/>
            </a:endParaRPr>
          </a:p>
        </p:txBody>
      </p:sp>
      <p:cxnSp>
        <p:nvCxnSpPr>
          <p:cNvPr id="334" name="Google Shape;334;p42"/>
          <p:cNvCxnSpPr/>
          <p:nvPr/>
        </p:nvCxnSpPr>
        <p:spPr>
          <a:xfrm>
            <a:off x="9104250" y="0"/>
            <a:ext cx="0" cy="4047600"/>
          </a:xfrm>
          <a:prstGeom prst="straightConnector1">
            <a:avLst/>
          </a:prstGeom>
          <a:noFill/>
          <a:ln w="9525" cap="flat" cmpd="sng">
            <a:solidFill>
              <a:srgbClr val="F1C232"/>
            </a:solidFill>
            <a:prstDash val="solid"/>
            <a:round/>
            <a:headEnd type="none" w="med" len="med"/>
            <a:tailEnd type="none" w="med" len="med"/>
          </a:ln>
        </p:spPr>
      </p:cxnSp>
      <p:sp>
        <p:nvSpPr>
          <p:cNvPr id="335" name="Google Shape;335;p42"/>
          <p:cNvSpPr txBox="1"/>
          <p:nvPr/>
        </p:nvSpPr>
        <p:spPr>
          <a:xfrm>
            <a:off x="6144000" y="3251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cxnSp>
        <p:nvCxnSpPr>
          <p:cNvPr id="340" name="Google Shape;340;p43"/>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cxnSp>
        <p:nvCxnSpPr>
          <p:cNvPr id="341" name="Google Shape;341;p43"/>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342" name="Google Shape;342;p43"/>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latin typeface="Merriweather"/>
                <a:ea typeface="Merriweather"/>
                <a:cs typeface="Merriweather"/>
                <a:sym typeface="Merriweather"/>
              </a:rPr>
              <a:t>GOAL 1: </a:t>
            </a:r>
            <a:endParaRPr>
              <a:solidFill>
                <a:srgbClr val="CCCCCC"/>
              </a:solidFill>
              <a:latin typeface="Merriweather"/>
              <a:ea typeface="Merriweather"/>
              <a:cs typeface="Merriweather"/>
              <a:sym typeface="Merriweather"/>
            </a:endParaRPr>
          </a:p>
          <a:p>
            <a:pPr marL="0" lvl="0" indent="0" algn="r" rtl="0">
              <a:spcBef>
                <a:spcPts val="0"/>
              </a:spcBef>
              <a:spcAft>
                <a:spcPts val="0"/>
              </a:spcAft>
              <a:buNone/>
            </a:pPr>
            <a:r>
              <a:rPr lang="en">
                <a:solidFill>
                  <a:srgbClr val="CCCCCC"/>
                </a:solidFill>
                <a:latin typeface="Merriweather"/>
                <a:ea typeface="Merriweather"/>
                <a:cs typeface="Merriweather"/>
                <a:sym typeface="Merriweather"/>
              </a:rPr>
              <a:t>Identify contesting parties</a:t>
            </a:r>
            <a:endParaRPr>
              <a:solidFill>
                <a:srgbClr val="CCCCCC"/>
              </a:solidFill>
              <a:latin typeface="Merriweather"/>
              <a:ea typeface="Merriweather"/>
              <a:cs typeface="Merriweather"/>
              <a:sym typeface="Merriweather"/>
            </a:endParaRPr>
          </a:p>
        </p:txBody>
      </p:sp>
      <p:sp>
        <p:nvSpPr>
          <p:cNvPr id="343" name="Google Shape;343;p43"/>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D9D9D9"/>
                </a:solidFill>
                <a:latin typeface="Merriweather"/>
                <a:ea typeface="Merriweather"/>
                <a:cs typeface="Merriweather"/>
                <a:sym typeface="Merriweather"/>
              </a:rPr>
              <a:t>GOAL 2: </a:t>
            </a:r>
            <a:endParaRPr>
              <a:solidFill>
                <a:srgbClr val="D9D9D9"/>
              </a:solidFill>
              <a:latin typeface="Merriweather"/>
              <a:ea typeface="Merriweather"/>
              <a:cs typeface="Merriweather"/>
              <a:sym typeface="Merriweather"/>
            </a:endParaRPr>
          </a:p>
          <a:p>
            <a:pPr marL="0" lvl="0" indent="0" algn="r" rtl="0">
              <a:spcBef>
                <a:spcPts val="0"/>
              </a:spcBef>
              <a:spcAft>
                <a:spcPts val="0"/>
              </a:spcAft>
              <a:buNone/>
            </a:pPr>
            <a:r>
              <a:rPr lang="en">
                <a:solidFill>
                  <a:srgbClr val="D9D9D9"/>
                </a:solidFill>
                <a:latin typeface="Merriweather"/>
                <a:ea typeface="Merriweather"/>
                <a:cs typeface="Merriweather"/>
                <a:sym typeface="Merriweather"/>
              </a:rPr>
              <a:t>Identify relationship between parties</a:t>
            </a:r>
            <a:endParaRPr>
              <a:solidFill>
                <a:srgbClr val="D9D9D9"/>
              </a:solidFill>
              <a:latin typeface="Merriweather"/>
              <a:ea typeface="Merriweather"/>
              <a:cs typeface="Merriweather"/>
              <a:sym typeface="Merriweather"/>
            </a:endParaRPr>
          </a:p>
        </p:txBody>
      </p:sp>
      <p:cxnSp>
        <p:nvCxnSpPr>
          <p:cNvPr id="344" name="Google Shape;344;p43"/>
          <p:cNvCxnSpPr/>
          <p:nvPr/>
        </p:nvCxnSpPr>
        <p:spPr>
          <a:xfrm>
            <a:off x="9104250" y="0"/>
            <a:ext cx="0" cy="4047600"/>
          </a:xfrm>
          <a:prstGeom prst="straightConnector1">
            <a:avLst/>
          </a:prstGeom>
          <a:noFill/>
          <a:ln w="9525" cap="flat" cmpd="sng">
            <a:solidFill>
              <a:srgbClr val="F1C232"/>
            </a:solidFill>
            <a:prstDash val="solid"/>
            <a:round/>
            <a:headEnd type="none" w="med" len="med"/>
            <a:tailEnd type="none" w="med" len="med"/>
          </a:ln>
        </p:spPr>
      </p:cxnSp>
      <p:sp>
        <p:nvSpPr>
          <p:cNvPr id="345" name="Google Shape;345;p43"/>
          <p:cNvSpPr txBox="1"/>
          <p:nvPr/>
        </p:nvSpPr>
        <p:spPr>
          <a:xfrm>
            <a:off x="6144000" y="3251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cxnSp>
        <p:nvCxnSpPr>
          <p:cNvPr id="350" name="Google Shape;350;p44"/>
          <p:cNvCxnSpPr/>
          <p:nvPr/>
        </p:nvCxnSpPr>
        <p:spPr>
          <a:xfrm>
            <a:off x="6284850" y="76200"/>
            <a:ext cx="0" cy="4047600"/>
          </a:xfrm>
          <a:prstGeom prst="straightConnector1">
            <a:avLst/>
          </a:prstGeom>
          <a:noFill/>
          <a:ln w="9525" cap="flat" cmpd="sng">
            <a:solidFill>
              <a:srgbClr val="F1C232"/>
            </a:solidFill>
            <a:prstDash val="solid"/>
            <a:round/>
            <a:headEnd type="none" w="med" len="med"/>
            <a:tailEnd type="none" w="med" len="med"/>
          </a:ln>
        </p:spPr>
      </p:cxnSp>
      <p:sp>
        <p:nvSpPr>
          <p:cNvPr id="351" name="Google Shape;351;p44"/>
          <p:cNvSpPr txBox="1"/>
          <p:nvPr/>
        </p:nvSpPr>
        <p:spPr>
          <a:xfrm>
            <a:off x="3324600" y="3632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52" name="Google Shape;352;p44"/>
          <p:cNvSpPr txBox="1"/>
          <p:nvPr/>
        </p:nvSpPr>
        <p:spPr>
          <a:xfrm>
            <a:off x="6266450" y="188850"/>
            <a:ext cx="2769300" cy="4555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Goals</a:t>
            </a:r>
            <a:endParaRPr>
              <a:solidFill>
                <a:schemeClr val="accent1"/>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Recent Literature</a:t>
            </a:r>
            <a:endParaRPr>
              <a:solidFill>
                <a:schemeClr val="accent1"/>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LDA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53" name="Google Shape;353;p44"/>
          <p:cNvSpPr txBox="1"/>
          <p:nvPr/>
        </p:nvSpPr>
        <p:spPr>
          <a:xfrm>
            <a:off x="300300" y="569750"/>
            <a:ext cx="5327400" cy="2981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Motivation</a:t>
            </a:r>
            <a:endParaRPr b="1"/>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Extract underlying themes &amp; topics in the ACLED data</a:t>
            </a:r>
            <a:endParaRPr/>
          </a:p>
          <a:p>
            <a:pPr marL="0" lvl="0" indent="0" algn="l" rtl="0">
              <a:spcBef>
                <a:spcPts val="0"/>
              </a:spcBef>
              <a:spcAft>
                <a:spcPts val="0"/>
              </a:spcAft>
              <a:buNone/>
            </a:pPr>
            <a:endParaRPr/>
          </a:p>
          <a:p>
            <a:pPr marL="457200" lvl="0" indent="0" algn="l" rtl="0">
              <a:spcBef>
                <a:spcPts val="0"/>
              </a:spcBef>
              <a:spcAft>
                <a:spcPts val="0"/>
              </a:spcAft>
              <a:buNone/>
            </a:pPr>
            <a:endParaRPr>
              <a:latin typeface="Merriweather"/>
              <a:ea typeface="Merriweather"/>
              <a:cs typeface="Merriweather"/>
              <a:sym typeface="Merriweather"/>
            </a:endParaRPr>
          </a:p>
          <a:p>
            <a:pPr marL="457200" lvl="0" indent="-317500" algn="l" rtl="0">
              <a:spcBef>
                <a:spcPts val="0"/>
              </a:spcBef>
              <a:spcAft>
                <a:spcPts val="0"/>
              </a:spcAft>
              <a:buSzPts val="1400"/>
              <a:buAutoNum type="arabicPeriod"/>
            </a:pPr>
            <a:r>
              <a:rPr lang="en"/>
              <a:t>Use these to identify similarities in conflicts around the world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Understand distributions by geography &amp; trends</a:t>
            </a:r>
            <a:endParaRPr/>
          </a:p>
          <a:p>
            <a:pPr marL="45720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Google Shape;358;p45"/>
          <p:cNvCxnSpPr/>
          <p:nvPr/>
        </p:nvCxnSpPr>
        <p:spPr>
          <a:xfrm>
            <a:off x="6284850" y="76200"/>
            <a:ext cx="0" cy="4047600"/>
          </a:xfrm>
          <a:prstGeom prst="straightConnector1">
            <a:avLst/>
          </a:prstGeom>
          <a:noFill/>
          <a:ln w="9525" cap="flat" cmpd="sng">
            <a:solidFill>
              <a:srgbClr val="F1C232"/>
            </a:solidFill>
            <a:prstDash val="solid"/>
            <a:round/>
            <a:headEnd type="none" w="med" len="med"/>
            <a:tailEnd type="none" w="med" len="med"/>
          </a:ln>
        </p:spPr>
      </p:cxnSp>
      <p:sp>
        <p:nvSpPr>
          <p:cNvPr id="359" name="Google Shape;359;p45"/>
          <p:cNvSpPr txBox="1"/>
          <p:nvPr/>
        </p:nvSpPr>
        <p:spPr>
          <a:xfrm>
            <a:off x="3324600" y="3632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60" name="Google Shape;360;p45"/>
          <p:cNvSpPr txBox="1"/>
          <p:nvPr/>
        </p:nvSpPr>
        <p:spPr>
          <a:xfrm>
            <a:off x="6266450" y="188850"/>
            <a:ext cx="2769300" cy="4555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Recent Literature</a:t>
            </a:r>
            <a:endParaRPr>
              <a:solidFill>
                <a:schemeClr val="accent1"/>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LDA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61" name="Google Shape;361;p45"/>
          <p:cNvSpPr txBox="1"/>
          <p:nvPr/>
        </p:nvSpPr>
        <p:spPr>
          <a:xfrm>
            <a:off x="300300" y="569750"/>
            <a:ext cx="5163900" cy="3236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Tarik Altuncu, M et al. </a:t>
            </a:r>
            <a:r>
              <a:rPr lang="en" i="1"/>
              <a:t>“</a:t>
            </a:r>
            <a:r>
              <a:rPr lang="en" i="1">
                <a:solidFill>
                  <a:schemeClr val="dk1"/>
                </a:solidFill>
              </a:rPr>
              <a:t>Content-driven, unsupervised clustering of news articles through multiscale graph partitioning.</a:t>
            </a:r>
            <a:r>
              <a:rPr lang="en" i="1"/>
              <a:t>”</a:t>
            </a:r>
            <a:r>
              <a:rPr lang="en"/>
              <a:t>, Data Science, Journalism &amp; Media workshop (Aug 2018)</a:t>
            </a:r>
            <a:endParaRPr/>
          </a:p>
          <a:p>
            <a:pPr marL="0" lvl="0" indent="0" algn="l" rtl="0">
              <a:spcBef>
                <a:spcPts val="0"/>
              </a:spcBef>
              <a:spcAft>
                <a:spcPts val="0"/>
              </a:spcAft>
              <a:buNone/>
            </a:pPr>
            <a:endParaRPr/>
          </a:p>
          <a:p>
            <a:pPr marL="457200" lvl="0" indent="-317500" algn="l" rtl="0">
              <a:lnSpc>
                <a:spcPct val="150000"/>
              </a:lnSpc>
              <a:spcBef>
                <a:spcPts val="0"/>
              </a:spcBef>
              <a:spcAft>
                <a:spcPts val="0"/>
              </a:spcAft>
              <a:buSzPts val="1400"/>
              <a:buAutoNum type="arabicPeriod"/>
            </a:pPr>
            <a:r>
              <a:rPr lang="en"/>
              <a:t>Unsupervised approach for “hard clustering”</a:t>
            </a:r>
            <a:endParaRPr/>
          </a:p>
          <a:p>
            <a:pPr marL="457200" lvl="0" indent="-317500" algn="l" rtl="0">
              <a:lnSpc>
                <a:spcPct val="150000"/>
              </a:lnSpc>
              <a:spcBef>
                <a:spcPts val="0"/>
              </a:spcBef>
              <a:spcAft>
                <a:spcPts val="0"/>
              </a:spcAft>
              <a:buSzPts val="1400"/>
              <a:buAutoNum type="arabicPeriod"/>
            </a:pPr>
            <a:r>
              <a:rPr lang="en"/>
              <a:t>Doc2Vec embeddings trained on 5M+ Wikipedia articles</a:t>
            </a:r>
            <a:endParaRPr/>
          </a:p>
          <a:p>
            <a:pPr marL="457200" lvl="0" indent="-317500" algn="l" rtl="0">
              <a:lnSpc>
                <a:spcPct val="100000"/>
              </a:lnSpc>
              <a:spcBef>
                <a:spcPts val="0"/>
              </a:spcBef>
              <a:spcAft>
                <a:spcPts val="0"/>
              </a:spcAft>
              <a:buSzPts val="1400"/>
              <a:buAutoNum type="arabicPeriod"/>
            </a:pPr>
            <a:r>
              <a:rPr lang="en"/>
              <a:t>Generate a Similarity Graph (Gs) using pairwise cosine similarity between documents in the training set</a:t>
            </a:r>
            <a:endParaRPr/>
          </a:p>
          <a:p>
            <a:pPr marL="457200" lvl="0" indent="0" algn="l" rtl="0">
              <a:lnSpc>
                <a:spcPct val="100000"/>
              </a:lnSpc>
              <a:spcBef>
                <a:spcPts val="0"/>
              </a:spcBef>
              <a:spcAft>
                <a:spcPts val="0"/>
              </a:spcAft>
              <a:buNone/>
            </a:pPr>
            <a:endParaRPr/>
          </a:p>
          <a:p>
            <a:pPr marL="457200" lvl="0" indent="-317500" algn="l" rtl="0">
              <a:lnSpc>
                <a:spcPct val="150000"/>
              </a:lnSpc>
              <a:spcBef>
                <a:spcPts val="0"/>
              </a:spcBef>
              <a:spcAft>
                <a:spcPts val="0"/>
              </a:spcAft>
              <a:buSzPts val="1400"/>
              <a:buAutoNum type="arabicPeriod"/>
            </a:pPr>
            <a:r>
              <a:rPr lang="en"/>
              <a:t>Create a Min Spanning Tree with MST-kNN</a:t>
            </a:r>
            <a:endParaRPr/>
          </a:p>
          <a:p>
            <a:pPr marL="457200" lvl="0" indent="-317500" algn="l" rtl="0">
              <a:lnSpc>
                <a:spcPct val="100000"/>
              </a:lnSpc>
              <a:spcBef>
                <a:spcPts val="0"/>
              </a:spcBef>
              <a:spcAft>
                <a:spcPts val="0"/>
              </a:spcAft>
              <a:buSzPts val="1400"/>
              <a:buAutoNum type="arabicPeriod"/>
            </a:pPr>
            <a:r>
              <a:rPr lang="en"/>
              <a:t>Markov Stability used to define hard clusters based on partitions extracted using the MST</a:t>
            </a:r>
            <a:endParaRPr/>
          </a:p>
        </p:txBody>
      </p:sp>
      <p:sp>
        <p:nvSpPr>
          <p:cNvPr id="362" name="Google Shape;362;p45"/>
          <p:cNvSpPr/>
          <p:nvPr/>
        </p:nvSpPr>
        <p:spPr>
          <a:xfrm>
            <a:off x="306650" y="4251400"/>
            <a:ext cx="5163900" cy="61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Really useful for automated clustering for given no. of topics</a:t>
            </a:r>
            <a:endParaRPr/>
          </a:p>
          <a:p>
            <a:pPr marL="0" lvl="0" indent="0" algn="l" rtl="0">
              <a:spcBef>
                <a:spcPts val="0"/>
              </a:spcBef>
              <a:spcAft>
                <a:spcPts val="0"/>
              </a:spcAft>
              <a:buNone/>
            </a:pPr>
            <a:r>
              <a:rPr lang="en"/>
              <a:t>⇒ Bit of an overkill for our project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cxnSp>
        <p:nvCxnSpPr>
          <p:cNvPr id="367" name="Google Shape;367;p46"/>
          <p:cNvCxnSpPr/>
          <p:nvPr/>
        </p:nvCxnSpPr>
        <p:spPr>
          <a:xfrm>
            <a:off x="6284850" y="76200"/>
            <a:ext cx="0" cy="4047600"/>
          </a:xfrm>
          <a:prstGeom prst="straightConnector1">
            <a:avLst/>
          </a:prstGeom>
          <a:noFill/>
          <a:ln w="9525" cap="flat" cmpd="sng">
            <a:solidFill>
              <a:srgbClr val="F1C232"/>
            </a:solidFill>
            <a:prstDash val="solid"/>
            <a:round/>
            <a:headEnd type="none" w="med" len="med"/>
            <a:tailEnd type="none" w="med" len="med"/>
          </a:ln>
        </p:spPr>
      </p:cxnSp>
      <p:sp>
        <p:nvSpPr>
          <p:cNvPr id="368" name="Google Shape;368;p46"/>
          <p:cNvSpPr txBox="1"/>
          <p:nvPr/>
        </p:nvSpPr>
        <p:spPr>
          <a:xfrm>
            <a:off x="3324600" y="3632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69" name="Google Shape;369;p46"/>
          <p:cNvSpPr txBox="1"/>
          <p:nvPr/>
        </p:nvSpPr>
        <p:spPr>
          <a:xfrm>
            <a:off x="6266450" y="188850"/>
            <a:ext cx="2769300" cy="4555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Pre-processing</a:t>
            </a:r>
            <a:endParaRPr>
              <a:solidFill>
                <a:schemeClr val="accent1"/>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LDA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70" name="Google Shape;370;p46"/>
          <p:cNvSpPr txBox="1"/>
          <p:nvPr/>
        </p:nvSpPr>
        <p:spPr>
          <a:xfrm>
            <a:off x="300300" y="569750"/>
            <a:ext cx="5156700" cy="3377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AutoNum type="arabicPeriod"/>
            </a:pPr>
            <a:r>
              <a:rPr lang="en"/>
              <a:t>We used pre-trained Word2Vec embeddings available with spaCy (en_core_web_md, </a:t>
            </a:r>
            <a:r>
              <a:rPr lang="en">
                <a:solidFill>
                  <a:schemeClr val="dk1"/>
                </a:solidFill>
              </a:rPr>
              <a:t>en_core_web_sm</a:t>
            </a:r>
            <a:r>
              <a:rPr lang="en"/>
              <a:t>) - each with 300 dimensions</a:t>
            </a:r>
            <a:endParaRPr/>
          </a:p>
          <a:p>
            <a:pPr marL="457200" lvl="0" indent="0" algn="l" rtl="0">
              <a:lnSpc>
                <a:spcPct val="115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We work with the full dataset, not filtering out anything since Topic Modeling is inherently exploratory; additional runs ongoing with notes of length 100+ characters</a:t>
            </a:r>
            <a:endParaRPr/>
          </a:p>
          <a:p>
            <a:pPr marL="457200" lvl="0" indent="0" algn="l" rtl="0">
              <a:lnSpc>
                <a:spcPct val="115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All conflict notes are tokenized by lemmatizing the words, ignoring the standard stopwords, and removing any pronouns after POS-tagging</a:t>
            </a:r>
            <a:endParaRPr/>
          </a:p>
          <a:p>
            <a:pPr marL="4572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First set of runs are essentially Bag-of-Words with unigrams; second set of runs (ongoing) on bi-grams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cxnSp>
        <p:nvCxnSpPr>
          <p:cNvPr id="375" name="Google Shape;375;p47"/>
          <p:cNvCxnSpPr/>
          <p:nvPr/>
        </p:nvCxnSpPr>
        <p:spPr>
          <a:xfrm>
            <a:off x="6284850" y="76200"/>
            <a:ext cx="0" cy="4047600"/>
          </a:xfrm>
          <a:prstGeom prst="straightConnector1">
            <a:avLst/>
          </a:prstGeom>
          <a:noFill/>
          <a:ln w="9525" cap="flat" cmpd="sng">
            <a:solidFill>
              <a:srgbClr val="F1C232"/>
            </a:solidFill>
            <a:prstDash val="solid"/>
            <a:round/>
            <a:headEnd type="none" w="med" len="med"/>
            <a:tailEnd type="none" w="med" len="med"/>
          </a:ln>
        </p:spPr>
      </p:cxnSp>
      <p:sp>
        <p:nvSpPr>
          <p:cNvPr id="376" name="Google Shape;376;p47"/>
          <p:cNvSpPr txBox="1"/>
          <p:nvPr/>
        </p:nvSpPr>
        <p:spPr>
          <a:xfrm>
            <a:off x="3324600" y="3632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77" name="Google Shape;377;p47"/>
          <p:cNvSpPr txBox="1"/>
          <p:nvPr/>
        </p:nvSpPr>
        <p:spPr>
          <a:xfrm>
            <a:off x="6266450" y="188850"/>
            <a:ext cx="2769300" cy="4555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LDA </a:t>
            </a:r>
            <a:endParaRPr>
              <a:solidFill>
                <a:schemeClr val="accent1"/>
              </a:solidFill>
              <a:latin typeface="Merriweather"/>
              <a:ea typeface="Merriweather"/>
              <a:cs typeface="Merriweather"/>
              <a:sym typeface="Merriweather"/>
            </a:endParaRPr>
          </a:p>
          <a:p>
            <a:pPr marL="457200" lvl="0" indent="-317500" algn="l" rtl="0">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78" name="Google Shape;378;p47"/>
          <p:cNvSpPr txBox="1"/>
          <p:nvPr/>
        </p:nvSpPr>
        <p:spPr>
          <a:xfrm>
            <a:off x="300300" y="569750"/>
            <a:ext cx="5170200" cy="31701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AutoNum type="arabicPeriod"/>
            </a:pPr>
            <a:r>
              <a:rPr lang="en"/>
              <a:t>We used Latent Dirichlet Allocation (LDA) for the Topic Modeling → most common, easiest to implement method for ‘soft clustering’</a:t>
            </a:r>
            <a:endParaRPr/>
          </a:p>
          <a:p>
            <a:pPr marL="457200" lvl="0" indent="0" algn="l" rtl="0">
              <a:lnSpc>
                <a:spcPct val="115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LDA is very similar to a Bag-of-Words Classifier, but works with inherent frequency distributions instead of optimizing against a target classification</a:t>
            </a:r>
            <a:endParaRPr/>
          </a:p>
          <a:p>
            <a:pPr marL="4572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Based on a given ‘number of topics’ every conflict note is mapped to each topic through a vocabulary length ‘items’. A sparse matrix (509,157 X 39,799) is then reduced to a denser matrix to assign topic distribution for each conflict note → kind of like training an ‘embedding’ in itself?</a:t>
            </a:r>
            <a:endParaRPr/>
          </a:p>
        </p:txBody>
      </p:sp>
      <p:sp>
        <p:nvSpPr>
          <p:cNvPr id="379" name="Google Shape;379;p47"/>
          <p:cNvSpPr/>
          <p:nvPr/>
        </p:nvSpPr>
        <p:spPr>
          <a:xfrm>
            <a:off x="306650" y="4251400"/>
            <a:ext cx="5163900" cy="61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Unsupervised approach → no way to assess the model</a:t>
            </a:r>
            <a:endParaRPr/>
          </a:p>
          <a:p>
            <a:pPr marL="0" lvl="0" indent="0" algn="l" rtl="0">
              <a:spcBef>
                <a:spcPts val="0"/>
              </a:spcBef>
              <a:spcAft>
                <a:spcPts val="0"/>
              </a:spcAft>
              <a:buNone/>
            </a:pPr>
            <a:r>
              <a:rPr lang="en"/>
              <a:t>⇒ Manual review of topics required after each full run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cxnSp>
        <p:nvCxnSpPr>
          <p:cNvPr id="384" name="Google Shape;384;p48"/>
          <p:cNvCxnSpPr/>
          <p:nvPr/>
        </p:nvCxnSpPr>
        <p:spPr>
          <a:xfrm>
            <a:off x="6284850" y="76200"/>
            <a:ext cx="0" cy="4047600"/>
          </a:xfrm>
          <a:prstGeom prst="straightConnector1">
            <a:avLst/>
          </a:prstGeom>
          <a:noFill/>
          <a:ln w="9525" cap="flat" cmpd="sng">
            <a:solidFill>
              <a:srgbClr val="F1C232"/>
            </a:solidFill>
            <a:prstDash val="solid"/>
            <a:round/>
            <a:headEnd type="none" w="med" len="med"/>
            <a:tailEnd type="none" w="med" len="med"/>
          </a:ln>
        </p:spPr>
      </p:cxnSp>
      <p:sp>
        <p:nvSpPr>
          <p:cNvPr id="385" name="Google Shape;385;p48"/>
          <p:cNvSpPr txBox="1"/>
          <p:nvPr/>
        </p:nvSpPr>
        <p:spPr>
          <a:xfrm>
            <a:off x="3324600" y="3632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86" name="Google Shape;386;p48"/>
          <p:cNvSpPr txBox="1"/>
          <p:nvPr/>
        </p:nvSpPr>
        <p:spPr>
          <a:xfrm>
            <a:off x="6266450" y="188850"/>
            <a:ext cx="2769300" cy="4555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Merriweather"/>
              <a:buChar char="➔"/>
            </a:pPr>
            <a:r>
              <a:rPr lang="en" dirty="0">
                <a:solidFill>
                  <a:schemeClr val="dk2"/>
                </a:solidFill>
                <a:latin typeface="Merriweather"/>
                <a:ea typeface="Merriweather"/>
                <a:cs typeface="Merriweather"/>
                <a:sym typeface="Merriweather"/>
              </a:rPr>
              <a:t>Goals</a:t>
            </a:r>
            <a:endParaRPr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dirty="0">
                <a:solidFill>
                  <a:schemeClr val="dk2"/>
                </a:solidFill>
                <a:latin typeface="Merriweather"/>
                <a:ea typeface="Merriweather"/>
                <a:cs typeface="Merriweather"/>
                <a:sym typeface="Merriweather"/>
              </a:rPr>
              <a:t>Recent Literature</a:t>
            </a:r>
            <a:endParaRPr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dirty="0">
                <a:solidFill>
                  <a:schemeClr val="dk2"/>
                </a:solidFill>
                <a:latin typeface="Merriweather"/>
                <a:ea typeface="Merriweather"/>
                <a:cs typeface="Merriweather"/>
                <a:sym typeface="Merriweather"/>
              </a:rPr>
              <a:t>Pre-processing</a:t>
            </a:r>
            <a:endParaRPr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dirty="0">
                <a:solidFill>
                  <a:schemeClr val="dk2"/>
                </a:solidFill>
                <a:latin typeface="Merriweather"/>
                <a:ea typeface="Merriweather"/>
                <a:cs typeface="Merriweather"/>
                <a:sym typeface="Merriweather"/>
              </a:rPr>
              <a:t>LDA </a:t>
            </a:r>
            <a:endParaRPr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 dirty="0">
                <a:solidFill>
                  <a:schemeClr val="accent1"/>
                </a:solidFill>
                <a:latin typeface="Merriweather"/>
                <a:ea typeface="Merriweather"/>
                <a:cs typeface="Merriweather"/>
                <a:sym typeface="Merriweather"/>
              </a:rPr>
              <a:t>Visualizations </a:t>
            </a:r>
            <a:endParaRPr dirty="0">
              <a:solidFill>
                <a:schemeClr val="accent1"/>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dirty="0">
                <a:solidFill>
                  <a:schemeClr val="dk2"/>
                </a:solidFill>
                <a:latin typeface="Merriweather"/>
                <a:ea typeface="Merriweather"/>
                <a:cs typeface="Merriweather"/>
                <a:sym typeface="Merriweather"/>
              </a:rPr>
              <a:t>Ongoing/future work </a:t>
            </a:r>
          </a:p>
          <a:p>
            <a:pPr marL="457200" lvl="0" indent="-317500" algn="l" rtl="0">
              <a:spcBef>
                <a:spcPts val="0"/>
              </a:spcBef>
              <a:spcAft>
                <a:spcPts val="0"/>
              </a:spcAft>
              <a:buClr>
                <a:schemeClr val="dk2"/>
              </a:buClr>
              <a:buSzPts val="1400"/>
              <a:buFont typeface="Merriweather"/>
              <a:buChar char="➔"/>
            </a:pPr>
            <a:endParaRPr lang="en"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endParaRPr lang="en"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endParaRPr lang="en" dirty="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dirty="0">
                <a:solidFill>
                  <a:schemeClr val="dk2"/>
                </a:solidFill>
                <a:latin typeface="Merriweather"/>
                <a:ea typeface="Merriweather"/>
                <a:cs typeface="Merriweather"/>
                <a:sym typeface="Merriweather"/>
              </a:rPr>
              <a:t>Visualizations hosted on GitHub</a:t>
            </a:r>
            <a:r>
              <a:rPr lang="en-US" dirty="0">
                <a:solidFill>
                  <a:schemeClr val="dk2"/>
                </a:solidFill>
                <a:latin typeface="Merriweather"/>
                <a:ea typeface="Merriweather"/>
                <a:cs typeface="Merriweather"/>
                <a:sym typeface="Merriweather"/>
              </a:rPr>
              <a:t> pages</a:t>
            </a: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3"/>
              </a:rPr>
              <a:t>3 topics | count | 2 </a:t>
            </a:r>
            <a:r>
              <a:rPr lang="en-US" dirty="0" err="1">
                <a:solidFill>
                  <a:schemeClr val="dk2"/>
                </a:solidFill>
                <a:latin typeface="Merriweather"/>
                <a:ea typeface="Merriweather"/>
                <a:cs typeface="Merriweather"/>
                <a:sym typeface="Merriweather"/>
                <a:hlinkClick r:id="rId3"/>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4"/>
              </a:rPr>
              <a:t>3 topics | count | 5 </a:t>
            </a:r>
            <a:r>
              <a:rPr lang="en-US" dirty="0" err="1">
                <a:solidFill>
                  <a:schemeClr val="dk2"/>
                </a:solidFill>
                <a:latin typeface="Merriweather"/>
                <a:ea typeface="Merriweather"/>
                <a:cs typeface="Merriweather"/>
                <a:sym typeface="Merriweather"/>
                <a:hlinkClick r:id="rId4"/>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5"/>
              </a:rPr>
              <a:t>3 topics | </a:t>
            </a:r>
            <a:r>
              <a:rPr lang="en-US" dirty="0" err="1">
                <a:solidFill>
                  <a:schemeClr val="dk2"/>
                </a:solidFill>
                <a:latin typeface="Merriweather"/>
                <a:ea typeface="Merriweather"/>
                <a:cs typeface="Merriweather"/>
                <a:sym typeface="Merriweather"/>
                <a:hlinkClick r:id="rId5"/>
              </a:rPr>
              <a:t>tfidf</a:t>
            </a:r>
            <a:r>
              <a:rPr lang="en-US" dirty="0">
                <a:solidFill>
                  <a:schemeClr val="dk2"/>
                </a:solidFill>
                <a:latin typeface="Merriweather"/>
                <a:ea typeface="Merriweather"/>
                <a:cs typeface="Merriweather"/>
                <a:sym typeface="Merriweather"/>
                <a:hlinkClick r:id="rId5"/>
              </a:rPr>
              <a:t> | 2 </a:t>
            </a:r>
            <a:r>
              <a:rPr lang="en-US" dirty="0" err="1">
                <a:solidFill>
                  <a:schemeClr val="dk2"/>
                </a:solidFill>
                <a:latin typeface="Merriweather"/>
                <a:ea typeface="Merriweather"/>
                <a:cs typeface="Merriweather"/>
                <a:sym typeface="Merriweather"/>
                <a:hlinkClick r:id="rId5"/>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6"/>
              </a:rPr>
              <a:t>5 topics | count | 2 </a:t>
            </a:r>
            <a:r>
              <a:rPr lang="en-US" dirty="0" err="1">
                <a:solidFill>
                  <a:schemeClr val="dk2"/>
                </a:solidFill>
                <a:latin typeface="Merriweather"/>
                <a:ea typeface="Merriweather"/>
                <a:cs typeface="Merriweather"/>
                <a:sym typeface="Merriweather"/>
                <a:hlinkClick r:id="rId6"/>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7"/>
              </a:rPr>
              <a:t>5 topics | </a:t>
            </a:r>
            <a:r>
              <a:rPr lang="en-US" dirty="0" err="1">
                <a:solidFill>
                  <a:schemeClr val="dk2"/>
                </a:solidFill>
                <a:latin typeface="Merriweather"/>
                <a:ea typeface="Merriweather"/>
                <a:cs typeface="Merriweather"/>
                <a:sym typeface="Merriweather"/>
                <a:hlinkClick r:id="rId7"/>
              </a:rPr>
              <a:t>tfidf</a:t>
            </a:r>
            <a:r>
              <a:rPr lang="en-US" dirty="0">
                <a:solidFill>
                  <a:schemeClr val="dk2"/>
                </a:solidFill>
                <a:latin typeface="Merriweather"/>
                <a:ea typeface="Merriweather"/>
                <a:cs typeface="Merriweather"/>
                <a:sym typeface="Merriweather"/>
                <a:hlinkClick r:id="rId7"/>
              </a:rPr>
              <a:t> | 2 </a:t>
            </a:r>
            <a:r>
              <a:rPr lang="en-US" dirty="0" err="1">
                <a:solidFill>
                  <a:schemeClr val="dk2"/>
                </a:solidFill>
                <a:latin typeface="Merriweather"/>
                <a:ea typeface="Merriweather"/>
                <a:cs typeface="Merriweather"/>
                <a:sym typeface="Merriweather"/>
                <a:hlinkClick r:id="rId7"/>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8"/>
              </a:rPr>
              <a:t>7 topics | count | 2 </a:t>
            </a:r>
            <a:r>
              <a:rPr lang="en-US" dirty="0" err="1">
                <a:solidFill>
                  <a:schemeClr val="dk2"/>
                </a:solidFill>
                <a:latin typeface="Merriweather"/>
                <a:ea typeface="Merriweather"/>
                <a:cs typeface="Merriweather"/>
                <a:sym typeface="Merriweather"/>
                <a:hlinkClick r:id="rId8"/>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9"/>
              </a:rPr>
              <a:t>7 topics | </a:t>
            </a:r>
            <a:r>
              <a:rPr lang="en-US" dirty="0" err="1">
                <a:solidFill>
                  <a:schemeClr val="dk2"/>
                </a:solidFill>
                <a:latin typeface="Merriweather"/>
                <a:ea typeface="Merriweather"/>
                <a:cs typeface="Merriweather"/>
                <a:sym typeface="Merriweather"/>
                <a:hlinkClick r:id="rId9"/>
              </a:rPr>
              <a:t>tfidf</a:t>
            </a:r>
            <a:r>
              <a:rPr lang="en-US" dirty="0">
                <a:solidFill>
                  <a:schemeClr val="dk2"/>
                </a:solidFill>
                <a:latin typeface="Merriweather"/>
                <a:ea typeface="Merriweather"/>
                <a:cs typeface="Merriweather"/>
                <a:sym typeface="Merriweather"/>
                <a:hlinkClick r:id="rId9"/>
              </a:rPr>
              <a:t> | 2 </a:t>
            </a:r>
            <a:r>
              <a:rPr lang="en-US" dirty="0" err="1">
                <a:solidFill>
                  <a:schemeClr val="dk2"/>
                </a:solidFill>
                <a:latin typeface="Merriweather"/>
                <a:ea typeface="Merriweather"/>
                <a:cs typeface="Merriweather"/>
                <a:sym typeface="Merriweather"/>
                <a:hlinkClick r:id="rId9"/>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10"/>
              </a:rPr>
              <a:t>10 topics | count | 2 </a:t>
            </a:r>
            <a:r>
              <a:rPr lang="en-US" dirty="0" err="1">
                <a:solidFill>
                  <a:schemeClr val="dk2"/>
                </a:solidFill>
                <a:latin typeface="Merriweather"/>
                <a:ea typeface="Merriweather"/>
                <a:cs typeface="Merriweather"/>
                <a:sym typeface="Merriweather"/>
                <a:hlinkClick r:id="rId10"/>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r>
              <a:rPr lang="en-US" dirty="0">
                <a:solidFill>
                  <a:schemeClr val="dk2"/>
                </a:solidFill>
                <a:latin typeface="Merriweather"/>
                <a:ea typeface="Merriweather"/>
                <a:cs typeface="Merriweather"/>
                <a:sym typeface="Merriweather"/>
                <a:hlinkClick r:id="rId11"/>
              </a:rPr>
              <a:t>10 topics | </a:t>
            </a:r>
            <a:r>
              <a:rPr lang="en-US" dirty="0" err="1">
                <a:solidFill>
                  <a:schemeClr val="dk2"/>
                </a:solidFill>
                <a:latin typeface="Merriweather"/>
                <a:ea typeface="Merriweather"/>
                <a:cs typeface="Merriweather"/>
                <a:sym typeface="Merriweather"/>
                <a:hlinkClick r:id="rId11"/>
              </a:rPr>
              <a:t>tfidf</a:t>
            </a:r>
            <a:r>
              <a:rPr lang="en-US" dirty="0">
                <a:solidFill>
                  <a:schemeClr val="dk2"/>
                </a:solidFill>
                <a:latin typeface="Merriweather"/>
                <a:ea typeface="Merriweather"/>
                <a:cs typeface="Merriweather"/>
                <a:sym typeface="Merriweather"/>
                <a:hlinkClick r:id="rId11"/>
              </a:rPr>
              <a:t> | 2 </a:t>
            </a:r>
            <a:r>
              <a:rPr lang="en-US" dirty="0" err="1">
                <a:solidFill>
                  <a:schemeClr val="dk2"/>
                </a:solidFill>
                <a:latin typeface="Merriweather"/>
                <a:ea typeface="Merriweather"/>
                <a:cs typeface="Merriweather"/>
                <a:sym typeface="Merriweather"/>
                <a:hlinkClick r:id="rId11"/>
              </a:rPr>
              <a:t>iter</a:t>
            </a:r>
            <a:endParaRPr lang="en-US" dirty="0">
              <a:solidFill>
                <a:schemeClr val="dk2"/>
              </a:solidFill>
              <a:latin typeface="Merriweather"/>
              <a:ea typeface="Merriweather"/>
              <a:cs typeface="Merriweather"/>
              <a:sym typeface="Merriweather"/>
            </a:endParaRPr>
          </a:p>
          <a:p>
            <a:pPr marL="457200" lvl="2" indent="-317500">
              <a:buClr>
                <a:schemeClr val="dk2"/>
              </a:buClr>
              <a:buSzPts val="1400"/>
              <a:buFont typeface="Merriweather"/>
              <a:buChar char="➔"/>
            </a:pPr>
            <a:endParaRPr dirty="0">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dirty="0">
              <a:latin typeface="Merriweather"/>
              <a:ea typeface="Merriweather"/>
              <a:cs typeface="Merriweather"/>
              <a:sym typeface="Merriweather"/>
            </a:endParaRPr>
          </a:p>
        </p:txBody>
      </p:sp>
      <p:sp>
        <p:nvSpPr>
          <p:cNvPr id="387" name="Google Shape;387;p48"/>
          <p:cNvSpPr/>
          <p:nvPr/>
        </p:nvSpPr>
        <p:spPr>
          <a:xfrm>
            <a:off x="306650" y="4251400"/>
            <a:ext cx="5163900" cy="61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Increasing iterations → no significant impact</a:t>
            </a:r>
            <a:endParaRPr/>
          </a:p>
          <a:p>
            <a:pPr marL="0" lvl="0" indent="0" algn="l" rtl="0">
              <a:spcBef>
                <a:spcPts val="0"/>
              </a:spcBef>
              <a:spcAft>
                <a:spcPts val="0"/>
              </a:spcAft>
              <a:buNone/>
            </a:pPr>
            <a:r>
              <a:rPr lang="en"/>
              <a:t>⇒ Raw Count &amp; TFIDF give vastly different topic extracts</a:t>
            </a:r>
            <a:endParaRPr/>
          </a:p>
        </p:txBody>
      </p:sp>
      <p:sp>
        <p:nvSpPr>
          <p:cNvPr id="388" name="Google Shape;388;p48"/>
          <p:cNvSpPr txBox="1"/>
          <p:nvPr/>
        </p:nvSpPr>
        <p:spPr>
          <a:xfrm>
            <a:off x="300300" y="569750"/>
            <a:ext cx="5170200" cy="31701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AutoNum type="arabicPeriod"/>
            </a:pPr>
            <a:r>
              <a:rPr lang="en" b="1"/>
              <a:t>3 Topics (count)</a:t>
            </a:r>
            <a:r>
              <a:rPr lang="en"/>
              <a:t> → spontaneity &amp; participation</a:t>
            </a:r>
            <a:endParaRPr/>
          </a:p>
          <a:p>
            <a:pPr marL="0" lvl="0" indent="0" algn="l" rtl="0">
              <a:lnSpc>
                <a:spcPct val="100000"/>
              </a:lnSpc>
              <a:spcBef>
                <a:spcPts val="0"/>
              </a:spcBef>
              <a:spcAft>
                <a:spcPts val="0"/>
              </a:spcAft>
              <a:buNone/>
            </a:pPr>
            <a:r>
              <a:rPr lang="en"/>
              <a:t>         Civilian Unrest  |  </a:t>
            </a:r>
            <a:r>
              <a:rPr lang="en">
                <a:solidFill>
                  <a:schemeClr val="dk1"/>
                </a:solidFill>
              </a:rPr>
              <a:t>Two-sided clash  |  Single Attack</a:t>
            </a:r>
            <a:endParaRPr/>
          </a:p>
          <a:p>
            <a:pPr marL="457200" lvl="0" indent="0" algn="l" rtl="0">
              <a:lnSpc>
                <a:spcPct val="115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b="1"/>
              <a:t>5 Topics (tfidf)</a:t>
            </a:r>
            <a:r>
              <a:rPr lang="en"/>
              <a:t> → strategized &amp; ??</a:t>
            </a:r>
            <a:endParaRPr/>
          </a:p>
          <a:p>
            <a:pPr marL="914400" lvl="1" indent="-317500" algn="l" rtl="0">
              <a:lnSpc>
                <a:spcPct val="100000"/>
              </a:lnSpc>
              <a:spcBef>
                <a:spcPts val="0"/>
              </a:spcBef>
              <a:spcAft>
                <a:spcPts val="0"/>
              </a:spcAft>
              <a:buSzPts val="1400"/>
              <a:buAutoNum type="alphaLcPeriod"/>
            </a:pPr>
            <a:r>
              <a:rPr lang="en"/>
              <a:t>Civilian Unrest / Protest</a:t>
            </a:r>
            <a:endParaRPr/>
          </a:p>
          <a:p>
            <a:pPr marL="914400" lvl="1" indent="-317500" algn="l" rtl="0">
              <a:lnSpc>
                <a:spcPct val="100000"/>
              </a:lnSpc>
              <a:spcBef>
                <a:spcPts val="0"/>
              </a:spcBef>
              <a:spcAft>
                <a:spcPts val="0"/>
              </a:spcAft>
              <a:buSzPts val="1400"/>
              <a:buAutoNum type="alphaLcPeriod"/>
            </a:pPr>
            <a:r>
              <a:rPr lang="en"/>
              <a:t>Civil War Attack</a:t>
            </a:r>
            <a:endParaRPr/>
          </a:p>
          <a:p>
            <a:pPr marL="914400" lvl="1" indent="-317500" algn="l" rtl="0">
              <a:lnSpc>
                <a:spcPct val="100000"/>
              </a:lnSpc>
              <a:spcBef>
                <a:spcPts val="0"/>
              </a:spcBef>
              <a:spcAft>
                <a:spcPts val="0"/>
              </a:spcAft>
              <a:buSzPts val="1400"/>
              <a:buAutoNum type="alphaLcPeriod"/>
            </a:pPr>
            <a:r>
              <a:rPr lang="en">
                <a:solidFill>
                  <a:schemeClr val="dk1"/>
                </a:solidFill>
              </a:rPr>
              <a:t>Quantified </a:t>
            </a:r>
            <a:r>
              <a:rPr lang="en"/>
              <a:t>Airstrikes / Raids</a:t>
            </a:r>
            <a:endParaRPr/>
          </a:p>
          <a:p>
            <a:pPr marL="914400" lvl="1" indent="-317500" algn="l" rtl="0">
              <a:lnSpc>
                <a:spcPct val="100000"/>
              </a:lnSpc>
              <a:spcBef>
                <a:spcPts val="0"/>
              </a:spcBef>
              <a:spcAft>
                <a:spcPts val="0"/>
              </a:spcAft>
              <a:buSzPts val="1400"/>
              <a:buAutoNum type="alphaLcPeriod"/>
            </a:pPr>
            <a:r>
              <a:rPr lang="en"/>
              <a:t>Terrorist Attack</a:t>
            </a:r>
            <a:endParaRPr/>
          </a:p>
          <a:p>
            <a:pPr marL="914400" lvl="1" indent="-317500" algn="l" rtl="0">
              <a:lnSpc>
                <a:spcPct val="100000"/>
              </a:lnSpc>
              <a:spcBef>
                <a:spcPts val="0"/>
              </a:spcBef>
              <a:spcAft>
                <a:spcPts val="0"/>
              </a:spcAft>
              <a:buSzPts val="1400"/>
              <a:buAutoNum type="alphaLcPeriod"/>
            </a:pPr>
            <a:r>
              <a:rPr lang="en"/>
              <a:t>??</a:t>
            </a:r>
            <a:endParaRPr/>
          </a:p>
          <a:p>
            <a:pPr marL="4572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b="1"/>
              <a:t>7 Topics (tfidf)</a:t>
            </a:r>
            <a:endParaRPr/>
          </a:p>
          <a:p>
            <a:pPr marL="457200" lvl="0" indent="0" algn="l" rtl="0">
              <a:lnSpc>
                <a:spcPct val="100000"/>
              </a:lnSpc>
              <a:spcBef>
                <a:spcPts val="0"/>
              </a:spcBef>
              <a:spcAft>
                <a:spcPts val="0"/>
              </a:spcAft>
              <a:buNone/>
            </a:pPr>
            <a:r>
              <a:rPr lang="en"/>
              <a:t>→ topics are well-defined but dimensions are not</a:t>
            </a:r>
            <a:endParaRPr/>
          </a:p>
          <a:p>
            <a:pPr marL="457200" lvl="0" indent="0" algn="l" rtl="0">
              <a:lnSpc>
                <a:spcPct val="100000"/>
              </a:lnSpc>
              <a:spcBef>
                <a:spcPts val="0"/>
              </a:spcBef>
              <a:spcAft>
                <a:spcPts val="0"/>
              </a:spcAft>
              <a:buNone/>
            </a:pPr>
            <a:r>
              <a:rPr lang="en"/>
              <a:t>→ geographical factors visible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cxnSp>
        <p:nvCxnSpPr>
          <p:cNvPr id="393" name="Google Shape;393;p49"/>
          <p:cNvCxnSpPr/>
          <p:nvPr/>
        </p:nvCxnSpPr>
        <p:spPr>
          <a:xfrm>
            <a:off x="6284850" y="76200"/>
            <a:ext cx="0" cy="4047600"/>
          </a:xfrm>
          <a:prstGeom prst="straightConnector1">
            <a:avLst/>
          </a:prstGeom>
          <a:noFill/>
          <a:ln w="9525" cap="flat" cmpd="sng">
            <a:solidFill>
              <a:srgbClr val="F1C232"/>
            </a:solidFill>
            <a:prstDash val="solid"/>
            <a:round/>
            <a:headEnd type="none" w="med" len="med"/>
            <a:tailEnd type="none" w="med" len="med"/>
          </a:ln>
        </p:spPr>
      </p:cxnSp>
      <p:sp>
        <p:nvSpPr>
          <p:cNvPr id="394" name="Google Shape;394;p49"/>
          <p:cNvSpPr txBox="1"/>
          <p:nvPr/>
        </p:nvSpPr>
        <p:spPr>
          <a:xfrm>
            <a:off x="3324600" y="3632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95" name="Google Shape;395;p49"/>
          <p:cNvSpPr txBox="1"/>
          <p:nvPr/>
        </p:nvSpPr>
        <p:spPr>
          <a:xfrm>
            <a:off x="6266450" y="188850"/>
            <a:ext cx="2769300" cy="4555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LDA </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Visualizations </a:t>
            </a:r>
            <a:endParaRPr>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Ongoing/future work </a:t>
            </a:r>
            <a:endParaRPr>
              <a:solidFill>
                <a:schemeClr val="accent1"/>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396" name="Google Shape;396;p49"/>
          <p:cNvSpPr/>
          <p:nvPr/>
        </p:nvSpPr>
        <p:spPr>
          <a:xfrm>
            <a:off x="306650" y="4251400"/>
            <a:ext cx="5163900" cy="61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Simultaneously we want to switch to Continuous BoW</a:t>
            </a:r>
            <a:endParaRPr/>
          </a:p>
          <a:p>
            <a:pPr marL="0" lvl="0" indent="0" algn="l" rtl="0">
              <a:spcBef>
                <a:spcPts val="0"/>
              </a:spcBef>
              <a:spcAft>
                <a:spcPts val="0"/>
              </a:spcAft>
              <a:buNone/>
            </a:pPr>
            <a:r>
              <a:rPr lang="en"/>
              <a:t>⇒ Using Custom Word Embeddings from Relation Extraction</a:t>
            </a:r>
            <a:endParaRPr/>
          </a:p>
        </p:txBody>
      </p:sp>
      <p:sp>
        <p:nvSpPr>
          <p:cNvPr id="397" name="Google Shape;397;p49"/>
          <p:cNvSpPr txBox="1"/>
          <p:nvPr/>
        </p:nvSpPr>
        <p:spPr>
          <a:xfrm>
            <a:off x="300300" y="569750"/>
            <a:ext cx="5170200" cy="31701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AutoNum type="arabicPeriod"/>
            </a:pPr>
            <a:r>
              <a:rPr lang="en"/>
              <a:t>LDA provides p(Topic | Conflict Note) → no objective way to assign one topic for each document</a:t>
            </a:r>
            <a:endParaRPr/>
          </a:p>
          <a:p>
            <a:pPr marL="457200" lvl="0" indent="0" algn="l" rtl="0">
              <a:lnSpc>
                <a:spcPct val="115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We would like to analyze the geographical distribution of Topics &amp; year-on-year trends</a:t>
            </a:r>
            <a:endParaRPr/>
          </a:p>
          <a:p>
            <a:pPr marL="4572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AutoNum type="arabicPeriod"/>
            </a:pPr>
            <a:r>
              <a:rPr lang="en"/>
              <a:t>Compare against ‘event type’ &amp; ‘sub-event type’ provided by the researchers, as also against the ‘interaction’ labels &amp; Aggresor ←→ Victim relations extracted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p:nvPr/>
        </p:nvSpPr>
        <p:spPr>
          <a:xfrm>
            <a:off x="253250" y="669075"/>
            <a:ext cx="36165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RECAP: THE DATA</a:t>
            </a:r>
            <a:endParaRPr sz="2400" b="1"/>
          </a:p>
        </p:txBody>
      </p:sp>
      <p:pic>
        <p:nvPicPr>
          <p:cNvPr id="94" name="Google Shape;94;p16"/>
          <p:cNvPicPr preferRelativeResize="0"/>
          <p:nvPr/>
        </p:nvPicPr>
        <p:blipFill>
          <a:blip r:embed="rId3">
            <a:alphaModFix/>
          </a:blip>
          <a:stretch>
            <a:fillRect/>
          </a:stretch>
        </p:blipFill>
        <p:spPr>
          <a:xfrm>
            <a:off x="205800" y="1957926"/>
            <a:ext cx="4190324" cy="3109375"/>
          </a:xfrm>
          <a:prstGeom prst="rect">
            <a:avLst/>
          </a:prstGeom>
          <a:noFill/>
          <a:ln>
            <a:noFill/>
          </a:ln>
        </p:spPr>
      </p:pic>
      <p:cxnSp>
        <p:nvCxnSpPr>
          <p:cNvPr id="95" name="Google Shape;95;p16"/>
          <p:cNvCxnSpPr/>
          <p:nvPr/>
        </p:nvCxnSpPr>
        <p:spPr>
          <a:xfrm rot="10800000">
            <a:off x="4026625" y="1542675"/>
            <a:ext cx="19500" cy="272460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16"/>
          <p:cNvCxnSpPr/>
          <p:nvPr/>
        </p:nvCxnSpPr>
        <p:spPr>
          <a:xfrm rot="10800000">
            <a:off x="3679175" y="1542675"/>
            <a:ext cx="19500" cy="272460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16"/>
          <p:cNvCxnSpPr/>
          <p:nvPr/>
        </p:nvCxnSpPr>
        <p:spPr>
          <a:xfrm rot="10800000">
            <a:off x="2711538" y="1542675"/>
            <a:ext cx="19500" cy="27246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16"/>
          <p:cNvCxnSpPr/>
          <p:nvPr/>
        </p:nvCxnSpPr>
        <p:spPr>
          <a:xfrm rot="10800000">
            <a:off x="690925" y="1542675"/>
            <a:ext cx="19500" cy="2724600"/>
          </a:xfrm>
          <a:prstGeom prst="straightConnector1">
            <a:avLst/>
          </a:prstGeom>
          <a:noFill/>
          <a:ln w="9525" cap="flat" cmpd="sng">
            <a:solidFill>
              <a:schemeClr val="dk2"/>
            </a:solidFill>
            <a:prstDash val="solid"/>
            <a:round/>
            <a:headEnd type="none" w="med" len="med"/>
            <a:tailEnd type="none" w="med" len="med"/>
          </a:ln>
        </p:spPr>
      </p:cxnSp>
      <p:sp>
        <p:nvSpPr>
          <p:cNvPr id="99" name="Google Shape;99;p16"/>
          <p:cNvSpPr txBox="1"/>
          <p:nvPr/>
        </p:nvSpPr>
        <p:spPr>
          <a:xfrm>
            <a:off x="622300" y="1444750"/>
            <a:ext cx="8724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Africa</a:t>
            </a:r>
            <a:endParaRPr>
              <a:solidFill>
                <a:srgbClr val="CC0000"/>
              </a:solidFill>
              <a:latin typeface="Merriweather"/>
              <a:ea typeface="Merriweather"/>
              <a:cs typeface="Merriweather"/>
              <a:sym typeface="Merriweather"/>
            </a:endParaRPr>
          </a:p>
        </p:txBody>
      </p:sp>
      <p:sp>
        <p:nvSpPr>
          <p:cNvPr id="100" name="Google Shape;100;p16"/>
          <p:cNvSpPr txBox="1"/>
          <p:nvPr/>
        </p:nvSpPr>
        <p:spPr>
          <a:xfrm>
            <a:off x="3947900" y="1466475"/>
            <a:ext cx="8724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Europe</a:t>
            </a:r>
            <a:endParaRPr>
              <a:solidFill>
                <a:srgbClr val="CC0000"/>
              </a:solidFill>
              <a:latin typeface="Merriweather"/>
              <a:ea typeface="Merriweather"/>
              <a:cs typeface="Merriweather"/>
              <a:sym typeface="Merriweather"/>
            </a:endParaRPr>
          </a:p>
        </p:txBody>
      </p:sp>
      <p:sp>
        <p:nvSpPr>
          <p:cNvPr id="101" name="Google Shape;101;p16"/>
          <p:cNvSpPr txBox="1"/>
          <p:nvPr/>
        </p:nvSpPr>
        <p:spPr>
          <a:xfrm>
            <a:off x="2652750" y="1466475"/>
            <a:ext cx="6396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Asia</a:t>
            </a:r>
            <a:endParaRPr>
              <a:solidFill>
                <a:srgbClr val="CC0000"/>
              </a:solidFill>
              <a:latin typeface="Merriweather"/>
              <a:ea typeface="Merriweather"/>
              <a:cs typeface="Merriweather"/>
              <a:sym typeface="Merriweather"/>
            </a:endParaRPr>
          </a:p>
        </p:txBody>
      </p:sp>
      <p:sp>
        <p:nvSpPr>
          <p:cNvPr id="102" name="Google Shape;102;p16"/>
          <p:cNvSpPr txBox="1"/>
          <p:nvPr/>
        </p:nvSpPr>
        <p:spPr>
          <a:xfrm>
            <a:off x="3603350" y="1764550"/>
            <a:ext cx="8178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Merriweather"/>
                <a:ea typeface="Merriweather"/>
                <a:cs typeface="Merriweather"/>
                <a:sym typeface="Merriweather"/>
              </a:rPr>
              <a:t>Middle East</a:t>
            </a:r>
            <a:endParaRPr>
              <a:solidFill>
                <a:srgbClr val="CC0000"/>
              </a:solidFill>
              <a:latin typeface="Merriweather"/>
              <a:ea typeface="Merriweather"/>
              <a:cs typeface="Merriweather"/>
              <a:sym typeface="Merriweather"/>
            </a:endParaRPr>
          </a:p>
        </p:txBody>
      </p:sp>
      <p:sp>
        <p:nvSpPr>
          <p:cNvPr id="103" name="Google Shape;103;p16"/>
          <p:cNvSpPr txBox="1"/>
          <p:nvPr/>
        </p:nvSpPr>
        <p:spPr>
          <a:xfrm>
            <a:off x="5878825" y="466772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Source @ acleddata.com</a:t>
            </a:r>
            <a:endParaRPr/>
          </a:p>
        </p:txBody>
      </p:sp>
      <p:pic>
        <p:nvPicPr>
          <p:cNvPr id="104" name="Google Shape;104;p16"/>
          <p:cNvPicPr preferRelativeResize="0"/>
          <p:nvPr/>
        </p:nvPicPr>
        <p:blipFill rotWithShape="1">
          <a:blip r:embed="rId4">
            <a:alphaModFix/>
          </a:blip>
          <a:srcRect l="45304" t="6122" b="24620"/>
          <a:stretch/>
        </p:blipFill>
        <p:spPr>
          <a:xfrm>
            <a:off x="5475850" y="1208925"/>
            <a:ext cx="3217974" cy="240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253250" y="669075"/>
            <a:ext cx="44400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RECAP: TYPES OF EVENTS</a:t>
            </a:r>
            <a:endParaRPr sz="2400" b="1"/>
          </a:p>
        </p:txBody>
      </p:sp>
      <p:sp>
        <p:nvSpPr>
          <p:cNvPr id="110" name="Google Shape;110;p17"/>
          <p:cNvSpPr txBox="1"/>
          <p:nvPr/>
        </p:nvSpPr>
        <p:spPr>
          <a:xfrm>
            <a:off x="5878825" y="466772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Source @ acleddata.com</a:t>
            </a:r>
            <a:endParaRPr/>
          </a:p>
        </p:txBody>
      </p:sp>
      <p:pic>
        <p:nvPicPr>
          <p:cNvPr id="111" name="Google Shape;111;p17"/>
          <p:cNvPicPr preferRelativeResize="0"/>
          <p:nvPr/>
        </p:nvPicPr>
        <p:blipFill rotWithShape="1">
          <a:blip r:embed="rId3">
            <a:alphaModFix/>
          </a:blip>
          <a:srcRect l="45304" t="6122" b="24620"/>
          <a:stretch/>
        </p:blipFill>
        <p:spPr>
          <a:xfrm>
            <a:off x="5486925" y="1202775"/>
            <a:ext cx="3217974" cy="2404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253250" y="1202775"/>
            <a:ext cx="4594698" cy="3735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253250" y="669075"/>
            <a:ext cx="36165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RECAP: THE TEXT</a:t>
            </a:r>
            <a:endParaRPr sz="2400" b="1"/>
          </a:p>
        </p:txBody>
      </p:sp>
      <p:sp>
        <p:nvSpPr>
          <p:cNvPr id="118" name="Google Shape;118;p18"/>
          <p:cNvSpPr txBox="1"/>
          <p:nvPr/>
        </p:nvSpPr>
        <p:spPr>
          <a:xfrm>
            <a:off x="5878825" y="466772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Source @ acleddata.com</a:t>
            </a:r>
            <a:endParaRPr/>
          </a:p>
        </p:txBody>
      </p:sp>
      <p:sp>
        <p:nvSpPr>
          <p:cNvPr id="119" name="Google Shape;119;p18"/>
          <p:cNvSpPr txBox="1"/>
          <p:nvPr/>
        </p:nvSpPr>
        <p:spPr>
          <a:xfrm>
            <a:off x="253250" y="1327575"/>
            <a:ext cx="56451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509,157 Observations </a:t>
            </a:r>
            <a:endParaRPr/>
          </a:p>
          <a:p>
            <a:pPr marL="0" lvl="0" indent="0" algn="l" rtl="0">
              <a:spcBef>
                <a:spcPts val="0"/>
              </a:spcBef>
              <a:spcAft>
                <a:spcPts val="0"/>
              </a:spcAft>
              <a:buNone/>
            </a:pPr>
            <a:endParaRPr/>
          </a:p>
          <a:p>
            <a:pPr marL="0" lvl="0" indent="0" algn="l" rtl="0">
              <a:spcBef>
                <a:spcPts val="0"/>
              </a:spcBef>
              <a:spcAft>
                <a:spcPts val="0"/>
              </a:spcAft>
              <a:buNone/>
            </a:pPr>
            <a:r>
              <a:rPr lang="en"/>
              <a:t>Common pre-processing: Keeping those observations with &gt; 100 characters </a:t>
            </a:r>
            <a:endParaRPr/>
          </a:p>
        </p:txBody>
      </p:sp>
      <p:pic>
        <p:nvPicPr>
          <p:cNvPr id="120" name="Google Shape;120;p18"/>
          <p:cNvPicPr preferRelativeResize="0"/>
          <p:nvPr/>
        </p:nvPicPr>
        <p:blipFill>
          <a:blip r:embed="rId3">
            <a:alphaModFix/>
          </a:blip>
          <a:stretch>
            <a:fillRect/>
          </a:stretch>
        </p:blipFill>
        <p:spPr>
          <a:xfrm>
            <a:off x="997725" y="2571750"/>
            <a:ext cx="3574278" cy="2376850"/>
          </a:xfrm>
          <a:prstGeom prst="rect">
            <a:avLst/>
          </a:prstGeom>
          <a:noFill/>
          <a:ln>
            <a:noFill/>
          </a:ln>
        </p:spPr>
      </p:pic>
      <p:sp>
        <p:nvSpPr>
          <p:cNvPr id="121" name="Google Shape;121;p18"/>
          <p:cNvSpPr txBox="1"/>
          <p:nvPr/>
        </p:nvSpPr>
        <p:spPr>
          <a:xfrm>
            <a:off x="5659250" y="1568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highlight>
                  <a:srgbClr val="FFFFFF"/>
                </a:highlight>
              </a:rPr>
              <a:t>NOTES examples:</a:t>
            </a:r>
            <a:endParaRPr sz="1800" b="1">
              <a:solidFill>
                <a:schemeClr val="dk1"/>
              </a:solidFill>
              <a:highlight>
                <a:srgbClr val="FFFFFF"/>
              </a:highlight>
            </a:endParaRPr>
          </a:p>
          <a:p>
            <a:pPr marL="0" lvl="0" indent="0" algn="l" rtl="0">
              <a:lnSpc>
                <a:spcPct val="115000"/>
              </a:lnSpc>
              <a:spcBef>
                <a:spcPts val="0"/>
              </a:spcBef>
              <a:spcAft>
                <a:spcPts val="0"/>
              </a:spcAft>
              <a:buNone/>
            </a:pPr>
            <a:r>
              <a:rPr lang="en" i="1">
                <a:solidFill>
                  <a:schemeClr val="dk1"/>
                </a:solidFill>
                <a:highlight>
                  <a:srgbClr val="FFFFFF"/>
                </a:highlight>
              </a:rPr>
              <a:t>“26th Feb 2001- BBC Mon-Large military offensive all over the country sees 9 soldiers and 6 GIA killed” (101 characters)</a:t>
            </a:r>
            <a:endParaRPr i="1">
              <a:solidFill>
                <a:schemeClr val="dk1"/>
              </a:solidFill>
              <a:highlight>
                <a:srgbClr val="FFFFFF"/>
              </a:highlight>
            </a:endParaRPr>
          </a:p>
          <a:p>
            <a:pPr marL="0" lvl="0" indent="0" algn="l" rtl="0">
              <a:lnSpc>
                <a:spcPct val="115000"/>
              </a:lnSpc>
              <a:spcBef>
                <a:spcPts val="0"/>
              </a:spcBef>
              <a:spcAft>
                <a:spcPts val="0"/>
              </a:spcAft>
              <a:buNone/>
            </a:pPr>
            <a:endParaRPr i="1">
              <a:solidFill>
                <a:schemeClr val="dk1"/>
              </a:solidFill>
              <a:highlight>
                <a:srgbClr val="FFFFFF"/>
              </a:highlight>
            </a:endParaRPr>
          </a:p>
          <a:p>
            <a:pPr marL="0" lvl="0" indent="0" algn="l" rtl="0">
              <a:lnSpc>
                <a:spcPct val="115000"/>
              </a:lnSpc>
              <a:spcBef>
                <a:spcPts val="0"/>
              </a:spcBef>
              <a:spcAft>
                <a:spcPts val="0"/>
              </a:spcAft>
              <a:buNone/>
            </a:pPr>
            <a:r>
              <a:rPr lang="en" i="1">
                <a:solidFill>
                  <a:schemeClr val="dk1"/>
                </a:solidFill>
                <a:highlight>
                  <a:srgbClr val="FFFFFF"/>
                </a:highlight>
              </a:rPr>
              <a:t>“A 40-year-old repentant who answered to the name of Hamid Doghman was assassinated this past Tuesday 4 March at about 2000 hours not far from downtown Zemmouri 16 kilometres east of Boumerdes by a militant group made up of between four and six elements. The attack targeted this ex-Islamist who had signed his repentance in August 1995.”</a:t>
            </a:r>
            <a:endParaRPr i="1">
              <a:solidFill>
                <a:schemeClr val="dk1"/>
              </a:solidFill>
              <a:highlight>
                <a:srgbClr val="FFFFFF"/>
              </a:highlight>
            </a:endParaRPr>
          </a:p>
          <a:p>
            <a:pPr marL="0" lvl="0" indent="0" algn="l" rtl="0">
              <a:lnSpc>
                <a:spcPct val="115000"/>
              </a:lnSpc>
              <a:spcBef>
                <a:spcPts val="0"/>
              </a:spcBef>
              <a:spcAft>
                <a:spcPts val="0"/>
              </a:spcAft>
              <a:buNone/>
            </a:pPr>
            <a:endParaRPr i="1">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Google Shape;126;p19"/>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cxnSp>
        <p:nvCxnSpPr>
          <p:cNvPr id="127" name="Google Shape;127;p19"/>
          <p:cNvCxnSpPr/>
          <p:nvPr/>
        </p:nvCxnSpPr>
        <p:spPr>
          <a:xfrm>
            <a:off x="6266475" y="0"/>
            <a:ext cx="0" cy="4047600"/>
          </a:xfrm>
          <a:prstGeom prst="straightConnector1">
            <a:avLst/>
          </a:prstGeom>
          <a:noFill/>
          <a:ln w="9525" cap="flat" cmpd="sng">
            <a:solidFill>
              <a:srgbClr val="F1C232"/>
            </a:solidFill>
            <a:prstDash val="solid"/>
            <a:round/>
            <a:headEnd type="none" w="med" len="med"/>
            <a:tailEnd type="none" w="med" len="med"/>
          </a:ln>
        </p:spPr>
      </p:cxnSp>
      <p:sp>
        <p:nvSpPr>
          <p:cNvPr id="128" name="Google Shape;128;p19"/>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latin typeface="Merriweather"/>
                <a:ea typeface="Merriweather"/>
                <a:cs typeface="Merriweather"/>
                <a:sym typeface="Merriweather"/>
              </a:rPr>
              <a:t>GOAL 1: </a:t>
            </a:r>
            <a:endParaRPr>
              <a:latin typeface="Merriweather"/>
              <a:ea typeface="Merriweather"/>
              <a:cs typeface="Merriweather"/>
              <a:sym typeface="Merriweather"/>
            </a:endParaRPr>
          </a:p>
          <a:p>
            <a:pPr marL="0" lvl="0" indent="0" algn="r" rtl="0">
              <a:spcBef>
                <a:spcPts val="0"/>
              </a:spcBef>
              <a:spcAft>
                <a:spcPts val="0"/>
              </a:spcAft>
              <a:buNone/>
            </a:pPr>
            <a:r>
              <a:rPr lang="en">
                <a:latin typeface="Merriweather"/>
                <a:ea typeface="Merriweather"/>
                <a:cs typeface="Merriweather"/>
                <a:sym typeface="Merriweather"/>
              </a:rPr>
              <a:t>Identify contesting parties</a:t>
            </a:r>
            <a:endParaRPr>
              <a:latin typeface="Merriweather"/>
              <a:ea typeface="Merriweather"/>
              <a:cs typeface="Merriweather"/>
              <a:sym typeface="Merriweather"/>
            </a:endParaRPr>
          </a:p>
        </p:txBody>
      </p:sp>
      <p:sp>
        <p:nvSpPr>
          <p:cNvPr id="129" name="Google Shape;129;p19"/>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latin typeface="Merriweather"/>
                <a:ea typeface="Merriweather"/>
                <a:cs typeface="Merriweather"/>
                <a:sym typeface="Merriweather"/>
              </a:rPr>
              <a:t>GOAL 2: </a:t>
            </a:r>
            <a:endParaRPr>
              <a:latin typeface="Merriweather"/>
              <a:ea typeface="Merriweather"/>
              <a:cs typeface="Merriweather"/>
              <a:sym typeface="Merriweather"/>
            </a:endParaRPr>
          </a:p>
          <a:p>
            <a:pPr marL="0" lvl="0" indent="0" algn="r" rtl="0">
              <a:spcBef>
                <a:spcPts val="0"/>
              </a:spcBef>
              <a:spcAft>
                <a:spcPts val="0"/>
              </a:spcAft>
              <a:buNone/>
            </a:pPr>
            <a:r>
              <a:rPr lang="en">
                <a:latin typeface="Merriweather"/>
                <a:ea typeface="Merriweather"/>
                <a:cs typeface="Merriweather"/>
                <a:sym typeface="Merriweather"/>
              </a:rPr>
              <a:t>Relationship extraction</a:t>
            </a:r>
            <a:endParaRPr>
              <a:latin typeface="Merriweather"/>
              <a:ea typeface="Merriweather"/>
              <a:cs typeface="Merriweather"/>
              <a:sym typeface="Merriweather"/>
            </a:endParaRPr>
          </a:p>
        </p:txBody>
      </p:sp>
      <p:cxnSp>
        <p:nvCxnSpPr>
          <p:cNvPr id="130" name="Google Shape;130;p19"/>
          <p:cNvCxnSpPr/>
          <p:nvPr/>
        </p:nvCxnSpPr>
        <p:spPr>
          <a:xfrm>
            <a:off x="9104250" y="0"/>
            <a:ext cx="0" cy="4047600"/>
          </a:xfrm>
          <a:prstGeom prst="straightConnector1">
            <a:avLst/>
          </a:prstGeom>
          <a:noFill/>
          <a:ln w="9525" cap="flat" cmpd="sng">
            <a:solidFill>
              <a:srgbClr val="F1C232"/>
            </a:solidFill>
            <a:prstDash val="solid"/>
            <a:round/>
            <a:headEnd type="none" w="med" len="med"/>
            <a:tailEnd type="none" w="med" len="med"/>
          </a:ln>
        </p:spPr>
      </p:cxnSp>
      <p:sp>
        <p:nvSpPr>
          <p:cNvPr id="131" name="Google Shape;131;p19"/>
          <p:cNvSpPr txBox="1"/>
          <p:nvPr/>
        </p:nvSpPr>
        <p:spPr>
          <a:xfrm>
            <a:off x="6144000" y="3251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Merriweather"/>
                <a:ea typeface="Merriweather"/>
                <a:cs typeface="Merriweather"/>
                <a:sym typeface="Merriweather"/>
              </a:rPr>
              <a:t>GOAL 3:</a:t>
            </a:r>
            <a:endParaRPr>
              <a:solidFill>
                <a:schemeClr val="dk1"/>
              </a:solidFill>
              <a:latin typeface="Merriweather"/>
              <a:ea typeface="Merriweather"/>
              <a:cs typeface="Merriweather"/>
              <a:sym typeface="Merriweather"/>
            </a:endParaRPr>
          </a:p>
          <a:p>
            <a:pPr marL="0" lvl="0" indent="0" algn="r" rtl="0">
              <a:spcBef>
                <a:spcPts val="0"/>
              </a:spcBef>
              <a:spcAft>
                <a:spcPts val="0"/>
              </a:spcAft>
              <a:buNone/>
            </a:pPr>
            <a:r>
              <a:rPr lang="en">
                <a:solidFill>
                  <a:schemeClr val="dk1"/>
                </a:solidFill>
                <a:latin typeface="Merriweather"/>
                <a:ea typeface="Merriweather"/>
                <a:cs typeface="Merriweather"/>
                <a:sym typeface="Merriweather"/>
              </a:rPr>
              <a:t>Topic analysis extraction</a:t>
            </a:r>
            <a:endParaRPr>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20"/>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cxnSp>
        <p:nvCxnSpPr>
          <p:cNvPr id="137" name="Google Shape;137;p20"/>
          <p:cNvCxnSpPr/>
          <p:nvPr/>
        </p:nvCxnSpPr>
        <p:spPr>
          <a:xfrm>
            <a:off x="6266475" y="0"/>
            <a:ext cx="0" cy="4047600"/>
          </a:xfrm>
          <a:prstGeom prst="straightConnector1">
            <a:avLst/>
          </a:prstGeom>
          <a:noFill/>
          <a:ln w="9525" cap="flat" cmpd="sng">
            <a:solidFill>
              <a:srgbClr val="CCCCCC"/>
            </a:solidFill>
            <a:prstDash val="solid"/>
            <a:round/>
            <a:headEnd type="none" w="med" len="med"/>
            <a:tailEnd type="none" w="med" len="med"/>
          </a:ln>
        </p:spPr>
      </p:cxnSp>
      <p:sp>
        <p:nvSpPr>
          <p:cNvPr id="138" name="Google Shape;138;p20"/>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39" name="Google Shape;139;p20"/>
          <p:cNvSpPr txBox="1"/>
          <p:nvPr/>
        </p:nvSpPr>
        <p:spPr>
          <a:xfrm>
            <a:off x="2812850" y="3236700"/>
            <a:ext cx="34536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D9D9D9"/>
                </a:solidFill>
                <a:latin typeface="Merriweather"/>
                <a:ea typeface="Merriweather"/>
                <a:cs typeface="Merriweather"/>
                <a:sym typeface="Merriweather"/>
              </a:rPr>
              <a:t>GOAL 2: </a:t>
            </a:r>
            <a:endParaRPr>
              <a:solidFill>
                <a:srgbClr val="D9D9D9"/>
              </a:solidFill>
              <a:latin typeface="Merriweather"/>
              <a:ea typeface="Merriweather"/>
              <a:cs typeface="Merriweather"/>
              <a:sym typeface="Merriweather"/>
            </a:endParaRPr>
          </a:p>
          <a:p>
            <a:pPr marL="0" lvl="0" indent="0" algn="r" rtl="0">
              <a:spcBef>
                <a:spcPts val="0"/>
              </a:spcBef>
              <a:spcAft>
                <a:spcPts val="0"/>
              </a:spcAft>
              <a:buNone/>
            </a:pPr>
            <a:r>
              <a:rPr lang="en">
                <a:solidFill>
                  <a:srgbClr val="D9D9D9"/>
                </a:solidFill>
                <a:latin typeface="Merriweather"/>
                <a:ea typeface="Merriweather"/>
                <a:cs typeface="Merriweather"/>
                <a:sym typeface="Merriweather"/>
              </a:rPr>
              <a:t>Relationship extraction</a:t>
            </a:r>
            <a:endParaRPr>
              <a:solidFill>
                <a:srgbClr val="D9D9D9"/>
              </a:solidFill>
              <a:latin typeface="Merriweather"/>
              <a:ea typeface="Merriweather"/>
              <a:cs typeface="Merriweather"/>
              <a:sym typeface="Merriweather"/>
            </a:endParaRPr>
          </a:p>
        </p:txBody>
      </p:sp>
      <p:cxnSp>
        <p:nvCxnSpPr>
          <p:cNvPr id="140" name="Google Shape;140;p20"/>
          <p:cNvCxnSpPr/>
          <p:nvPr/>
        </p:nvCxnSpPr>
        <p:spPr>
          <a:xfrm>
            <a:off x="9104250" y="0"/>
            <a:ext cx="0" cy="4047600"/>
          </a:xfrm>
          <a:prstGeom prst="straightConnector1">
            <a:avLst/>
          </a:prstGeom>
          <a:noFill/>
          <a:ln w="9525" cap="flat" cmpd="sng">
            <a:solidFill>
              <a:srgbClr val="CCCCCC"/>
            </a:solidFill>
            <a:prstDash val="solid"/>
            <a:round/>
            <a:headEnd type="none" w="med" len="med"/>
            <a:tailEnd type="none" w="med" len="med"/>
          </a:ln>
        </p:spPr>
      </p:cxnSp>
      <p:sp>
        <p:nvSpPr>
          <p:cNvPr id="141" name="Google Shape;141;p20"/>
          <p:cNvSpPr txBox="1"/>
          <p:nvPr/>
        </p:nvSpPr>
        <p:spPr>
          <a:xfrm>
            <a:off x="6144000" y="3251600"/>
            <a:ext cx="3000000" cy="300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D9D9D9"/>
                </a:solidFill>
                <a:latin typeface="Merriweather"/>
                <a:ea typeface="Merriweather"/>
                <a:cs typeface="Merriweather"/>
                <a:sym typeface="Merriweather"/>
              </a:rPr>
              <a:t>GOAL 3:</a:t>
            </a:r>
            <a:endParaRPr>
              <a:solidFill>
                <a:srgbClr val="D9D9D9"/>
              </a:solidFill>
              <a:latin typeface="Merriweather"/>
              <a:ea typeface="Merriweather"/>
              <a:cs typeface="Merriweather"/>
              <a:sym typeface="Merriweather"/>
            </a:endParaRPr>
          </a:p>
          <a:p>
            <a:pPr marL="0" lvl="0" indent="0" algn="r" rtl="0">
              <a:spcBef>
                <a:spcPts val="0"/>
              </a:spcBef>
              <a:spcAft>
                <a:spcPts val="0"/>
              </a:spcAft>
              <a:buNone/>
            </a:pPr>
            <a:r>
              <a:rPr lang="en">
                <a:solidFill>
                  <a:srgbClr val="D9D9D9"/>
                </a:solidFill>
                <a:latin typeface="Merriweather"/>
                <a:ea typeface="Merriweather"/>
                <a:cs typeface="Merriweather"/>
                <a:sym typeface="Merriweather"/>
              </a:rPr>
              <a:t>Topic analysis extraction</a:t>
            </a:r>
            <a:endParaRPr>
              <a:solidFill>
                <a:srgbClr val="D9D9D9"/>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21"/>
          <p:cNvCxnSpPr/>
          <p:nvPr/>
        </p:nvCxnSpPr>
        <p:spPr>
          <a:xfrm>
            <a:off x="3182112" y="0"/>
            <a:ext cx="0" cy="4047600"/>
          </a:xfrm>
          <a:prstGeom prst="straightConnector1">
            <a:avLst/>
          </a:prstGeom>
          <a:noFill/>
          <a:ln w="9525" cap="flat" cmpd="sng">
            <a:solidFill>
              <a:srgbClr val="F1C232"/>
            </a:solidFill>
            <a:prstDash val="solid"/>
            <a:round/>
            <a:headEnd type="none" w="med" len="med"/>
            <a:tailEnd type="none" w="med" len="med"/>
          </a:ln>
        </p:spPr>
      </p:cxnSp>
      <p:sp>
        <p:nvSpPr>
          <p:cNvPr id="147" name="Google Shape;147;p21"/>
          <p:cNvSpPr txBox="1"/>
          <p:nvPr/>
        </p:nvSpPr>
        <p:spPr>
          <a:xfrm>
            <a:off x="-2463000" y="3236700"/>
            <a:ext cx="5645100" cy="658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marL="0" lvl="0" indent="0" algn="r" rtl="0">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48" name="Google Shape;148;p21"/>
          <p:cNvSpPr txBox="1"/>
          <p:nvPr/>
        </p:nvSpPr>
        <p:spPr>
          <a:xfrm>
            <a:off x="3182100" y="1899450"/>
            <a:ext cx="5961900" cy="3075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b="1">
                <a:solidFill>
                  <a:schemeClr val="dk1"/>
                </a:solidFill>
                <a:latin typeface="Merriweather"/>
                <a:ea typeface="Merriweather"/>
                <a:cs typeface="Merriweather"/>
                <a:sym typeface="Merriweather"/>
              </a:rPr>
              <a:t>Initially:</a:t>
            </a:r>
            <a:endParaRPr sz="1200" b="1">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Predict specific actors (e.g. Syria’s Military, Boko Haram, village) </a:t>
            </a:r>
            <a:endParaRPr sz="1200">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Use SpaCy or Stanford NER to perform regular Name Entity Recognition and POS inputs.</a:t>
            </a:r>
            <a:endParaRPr sz="1200">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Predict “actor1” and “actor2”.</a:t>
            </a:r>
            <a:endParaRPr sz="1200">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Use neural networks</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b="1">
                <a:solidFill>
                  <a:schemeClr val="dk1"/>
                </a:solidFill>
                <a:latin typeface="Merriweather"/>
                <a:ea typeface="Merriweather"/>
                <a:cs typeface="Merriweather"/>
                <a:sym typeface="Merriweather"/>
              </a:rPr>
              <a:t>Challenges:</a:t>
            </a:r>
            <a:endParaRPr sz="1200" b="1">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Difficulty tagging organizations accurately.</a:t>
            </a:r>
            <a:endParaRPr sz="1200">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Actor labels often incorporated more information than notes. </a:t>
            </a:r>
            <a:endParaRPr sz="1200">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Complexity of predicting two variables (actors) at the same time</a:t>
            </a:r>
            <a:endParaRPr sz="1200">
              <a:solidFill>
                <a:schemeClr val="dk1"/>
              </a:solidFill>
              <a:latin typeface="Merriweather"/>
              <a:ea typeface="Merriweather"/>
              <a:cs typeface="Merriweather"/>
              <a:sym typeface="Merriweather"/>
            </a:endParaRPr>
          </a:p>
        </p:txBody>
      </p:sp>
      <p:graphicFrame>
        <p:nvGraphicFramePr>
          <p:cNvPr id="149" name="Google Shape;149;p21"/>
          <p:cNvGraphicFramePr/>
          <p:nvPr/>
        </p:nvGraphicFramePr>
        <p:xfrm>
          <a:off x="723900" y="217425"/>
          <a:ext cx="3000000" cy="3000000"/>
        </p:xfrm>
        <a:graphic>
          <a:graphicData uri="http://schemas.openxmlformats.org/drawingml/2006/table">
            <a:tbl>
              <a:tblPr>
                <a:noFill/>
                <a:tableStyleId>{41A160C2-F5C3-49FF-BA24-59D7E832D45A}</a:tableStyleId>
              </a:tblPr>
              <a:tblGrid>
                <a:gridCol w="1000125">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2752725">
                  <a:extLst>
                    <a:ext uri="{9D8B030D-6E8A-4147-A177-3AD203B41FA5}">
                      <a16:colId xmlns:a16="http://schemas.microsoft.com/office/drawing/2014/main" val="20005"/>
                    </a:ext>
                  </a:extLst>
                </a:gridCol>
              </a:tblGrid>
              <a:tr h="304800">
                <a:tc>
                  <a:txBody>
                    <a:bodyPr/>
                    <a:lstStyle/>
                    <a:p>
                      <a:pPr marL="0" lvl="0" indent="0" algn="l" rtl="0">
                        <a:lnSpc>
                          <a:spcPct val="115000"/>
                        </a:lnSpc>
                        <a:spcBef>
                          <a:spcPts val="0"/>
                        </a:spcBef>
                        <a:spcAft>
                          <a:spcPts val="0"/>
                        </a:spcAft>
                        <a:buNone/>
                      </a:pPr>
                      <a:r>
                        <a:rPr lang="en" sz="900" b="1"/>
                        <a:t>ACTOR1</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INTER1</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ACTOR2</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INTER2</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INTERACTION</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b="1"/>
                        <a:t>NOTES</a:t>
                      </a:r>
                      <a:endParaRPr sz="9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61975">
                <a:tc>
                  <a:txBody>
                    <a:bodyPr/>
                    <a:lstStyle/>
                    <a:p>
                      <a:pPr marL="0" lvl="0" indent="0" algn="l" rtl="0">
                        <a:lnSpc>
                          <a:spcPct val="115000"/>
                        </a:lnSpc>
                        <a:spcBef>
                          <a:spcPts val="0"/>
                        </a:spcBef>
                        <a:spcAft>
                          <a:spcPts val="0"/>
                        </a:spcAft>
                        <a:buNone/>
                      </a:pPr>
                      <a:r>
                        <a:rPr lang="en" sz="900"/>
                        <a:t>GIA: Armed Islamic Group</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Rebel Groups (2)</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Military Forces of Algeria (1999-)</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State Forces (1)</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900"/>
                        <a:t>12</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26th Feb 2001- BBC Mon-Large military offensive all over the country sees 9 soldiers and 6 GIA killed</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9600">
                <a:tc>
                  <a:txBody>
                    <a:bodyPr/>
                    <a:lstStyle/>
                    <a:p>
                      <a:pPr marL="0" lvl="0" indent="0" algn="l" rtl="0">
                        <a:lnSpc>
                          <a:spcPct val="115000"/>
                        </a:lnSpc>
                        <a:spcBef>
                          <a:spcPts val="0"/>
                        </a:spcBef>
                        <a:spcAft>
                          <a:spcPts val="0"/>
                        </a:spcAft>
                        <a:buNone/>
                      </a:pPr>
                      <a:r>
                        <a:rPr lang="en" sz="900"/>
                        <a:t>Unidentified Armed Group (Algeria)</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Political Militias (3)</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Civilians (Algeria)</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Civilians (7)</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900"/>
                        <a:t>37</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A 40-year-old repentant who answered to the name of Hamid Doghman was assassinated this past Tuesday 4 March at ...</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2551</Words>
  <Application>Microsoft Office PowerPoint</Application>
  <PresentationFormat>On-screen Show (16:9)</PresentationFormat>
  <Paragraphs>529</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Impact</vt:lpstr>
      <vt:lpstr>Merriweather</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Darshan Sumant</cp:lastModifiedBy>
  <cp:revision>1</cp:revision>
  <dcterms:modified xsi:type="dcterms:W3CDTF">2019-06-07T01:03:00Z</dcterms:modified>
</cp:coreProperties>
</file>