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8" r:id="rId5"/>
    <p:sldId id="259" r:id="rId6"/>
    <p:sldId id="260" r:id="rId7"/>
    <p:sldId id="274" r:id="rId8"/>
    <p:sldId id="278" r:id="rId9"/>
    <p:sldId id="281" r:id="rId10"/>
    <p:sldId id="282" r:id="rId11"/>
    <p:sldId id="283" r:id="rId12"/>
    <p:sldId id="276" r:id="rId13"/>
    <p:sldId id="280" r:id="rId14"/>
    <p:sldId id="27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8470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86156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09441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72943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05296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03496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1095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8057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01294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9375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7/2/2023</a:t>
            </a:fld>
            <a:endParaRPr lang="en-US" dirty="0"/>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2926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7/2/2023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6360267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wo cute robots">
            <a:extLst>
              <a:ext uri="{FF2B5EF4-FFF2-40B4-BE49-F238E27FC236}">
                <a16:creationId xmlns:a16="http://schemas.microsoft.com/office/drawing/2014/main" id="{4B429A64-0A17-4004-9883-7326963BC51D}"/>
              </a:ext>
            </a:extLst>
          </p:cNvPr>
          <p:cNvPicPr>
            <a:picLocks noChangeAspect="1"/>
          </p:cNvPicPr>
          <p:nvPr/>
        </p:nvPicPr>
        <p:blipFill rotWithShape="1">
          <a:blip r:embed="rId2"/>
          <a:srcRect/>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444DBC-E96B-461C-9558-95F453AEFE9F}"/>
              </a:ext>
            </a:extLst>
          </p:cNvPr>
          <p:cNvSpPr>
            <a:spLocks noGrp="1"/>
          </p:cNvSpPr>
          <p:nvPr>
            <p:ph type="ctrTitle"/>
          </p:nvPr>
        </p:nvSpPr>
        <p:spPr>
          <a:xfrm>
            <a:off x="1040828" y="1620807"/>
            <a:ext cx="4133254" cy="3491462"/>
          </a:xfrm>
        </p:spPr>
        <p:txBody>
          <a:bodyPr anchor="b">
            <a:normAutofit/>
          </a:bodyPr>
          <a:lstStyle/>
          <a:p>
            <a:pPr algn="ctr"/>
            <a:r>
              <a:rPr lang="en-US" sz="3100" dirty="0">
                <a:latin typeface="Times New Roman" panose="02020603050405020304" pitchFamily="18" charset="0"/>
                <a:cs typeface="Times New Roman" panose="02020603050405020304" pitchFamily="18" charset="0"/>
              </a:rPr>
              <a:t>FACE RECOGNITION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in Video</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using face_recognition and opencv libraries</a:t>
            </a:r>
            <a:br>
              <a:rPr lang="en-US" sz="3600" dirty="0"/>
            </a:br>
            <a:br>
              <a:rPr lang="en-US" dirty="0"/>
            </a:br>
            <a:endParaRPr lang="en-IN" dirty="0"/>
          </a:p>
        </p:txBody>
      </p:sp>
      <p:sp>
        <p:nvSpPr>
          <p:cNvPr id="3" name="Subtitle 2">
            <a:extLst>
              <a:ext uri="{FF2B5EF4-FFF2-40B4-BE49-F238E27FC236}">
                <a16:creationId xmlns:a16="http://schemas.microsoft.com/office/drawing/2014/main" id="{B22858FD-E2F5-48F3-991C-CDFE6896038B}"/>
              </a:ext>
            </a:extLst>
          </p:cNvPr>
          <p:cNvSpPr>
            <a:spLocks noGrp="1"/>
          </p:cNvSpPr>
          <p:nvPr>
            <p:ph type="subTitle" idx="1"/>
          </p:nvPr>
        </p:nvSpPr>
        <p:spPr>
          <a:xfrm>
            <a:off x="1594513" y="4158630"/>
            <a:ext cx="2906973" cy="948601"/>
          </a:xfrm>
        </p:spPr>
        <p:txBody>
          <a:bodyPr anchor="t">
            <a:noAutofit/>
          </a:bodyPr>
          <a:lstStyle/>
          <a:p>
            <a:pPr algn="ctr">
              <a:lnSpc>
                <a:spcPct val="100000"/>
              </a:lnSpc>
            </a:pPr>
            <a:r>
              <a:rPr lang="en-US" dirty="0"/>
              <a:t>Name: Darshan Surana</a:t>
            </a:r>
          </a:p>
          <a:p>
            <a:pPr algn="ctr">
              <a:lnSpc>
                <a:spcPct val="100000"/>
              </a:lnSpc>
            </a:pPr>
            <a:r>
              <a:rPr lang="en-US" dirty="0"/>
              <a:t>ID: 190040109</a:t>
            </a:r>
            <a:endParaRPr lang="en-IN" dirty="0"/>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2294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3EED-5CCD-4631-ADCE-02CCD20E330A}"/>
              </a:ext>
            </a:extLst>
          </p:cNvPr>
          <p:cNvSpPr>
            <a:spLocks noGrp="1"/>
          </p:cNvSpPr>
          <p:nvPr>
            <p:ph type="title"/>
          </p:nvPr>
        </p:nvSpPr>
        <p:spPr>
          <a:xfrm>
            <a:off x="966744" y="0"/>
            <a:ext cx="9076329" cy="1064277"/>
          </a:xfrm>
        </p:spPr>
        <p:txBody>
          <a:bodyPr/>
          <a:lstStyle/>
          <a:p>
            <a:r>
              <a:rPr lang="en-IN" dirty="0"/>
              <a:t>CODE</a:t>
            </a:r>
          </a:p>
        </p:txBody>
      </p:sp>
      <p:pic>
        <p:nvPicPr>
          <p:cNvPr id="7" name="Content Placeholder 6">
            <a:extLst>
              <a:ext uri="{FF2B5EF4-FFF2-40B4-BE49-F238E27FC236}">
                <a16:creationId xmlns:a16="http://schemas.microsoft.com/office/drawing/2014/main" id="{27FEFBC6-E32E-445A-BDA0-81F02F0921B6}"/>
              </a:ext>
            </a:extLst>
          </p:cNvPr>
          <p:cNvPicPr>
            <a:picLocks noGrp="1" noChangeAspect="1"/>
          </p:cNvPicPr>
          <p:nvPr>
            <p:ph idx="1"/>
          </p:nvPr>
        </p:nvPicPr>
        <p:blipFill>
          <a:blip r:embed="rId2"/>
          <a:stretch>
            <a:fillRect/>
          </a:stretch>
        </p:blipFill>
        <p:spPr>
          <a:xfrm>
            <a:off x="858130" y="940905"/>
            <a:ext cx="10311618" cy="5917096"/>
          </a:xfrm>
        </p:spPr>
      </p:pic>
    </p:spTree>
    <p:extLst>
      <p:ext uri="{BB962C8B-B14F-4D97-AF65-F5344CB8AC3E}">
        <p14:creationId xmlns:p14="http://schemas.microsoft.com/office/powerpoint/2010/main" val="131337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3EED-5CCD-4631-ADCE-02CCD20E330A}"/>
              </a:ext>
            </a:extLst>
          </p:cNvPr>
          <p:cNvSpPr>
            <a:spLocks noGrp="1"/>
          </p:cNvSpPr>
          <p:nvPr>
            <p:ph type="title"/>
          </p:nvPr>
        </p:nvSpPr>
        <p:spPr>
          <a:xfrm>
            <a:off x="966744" y="0"/>
            <a:ext cx="9076329" cy="1064277"/>
          </a:xfrm>
        </p:spPr>
        <p:txBody>
          <a:bodyPr/>
          <a:lstStyle/>
          <a:p>
            <a:r>
              <a:rPr lang="en-IN" dirty="0"/>
              <a:t>CODE</a:t>
            </a:r>
          </a:p>
        </p:txBody>
      </p:sp>
      <p:pic>
        <p:nvPicPr>
          <p:cNvPr id="6" name="Picture 5">
            <a:extLst>
              <a:ext uri="{FF2B5EF4-FFF2-40B4-BE49-F238E27FC236}">
                <a16:creationId xmlns:a16="http://schemas.microsoft.com/office/drawing/2014/main" id="{C2490431-3300-4A52-9234-C8CA74B1B8F2}"/>
              </a:ext>
            </a:extLst>
          </p:cNvPr>
          <p:cNvPicPr>
            <a:picLocks noChangeAspect="1"/>
          </p:cNvPicPr>
          <p:nvPr/>
        </p:nvPicPr>
        <p:blipFill>
          <a:blip r:embed="rId2"/>
          <a:stretch>
            <a:fillRect/>
          </a:stretch>
        </p:blipFill>
        <p:spPr>
          <a:xfrm>
            <a:off x="966744" y="1294229"/>
            <a:ext cx="11225256" cy="1927274"/>
          </a:xfrm>
          <a:prstGeom prst="rect">
            <a:avLst/>
          </a:prstGeom>
        </p:spPr>
      </p:pic>
    </p:spTree>
    <p:extLst>
      <p:ext uri="{BB962C8B-B14F-4D97-AF65-F5344CB8AC3E}">
        <p14:creationId xmlns:p14="http://schemas.microsoft.com/office/powerpoint/2010/main" val="419749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7A7-F9BD-40FA-B06B-162B1805AEFD}"/>
              </a:ext>
            </a:extLst>
          </p:cNvPr>
          <p:cNvSpPr>
            <a:spLocks noGrp="1"/>
          </p:cNvSpPr>
          <p:nvPr>
            <p:ph type="title"/>
          </p:nvPr>
        </p:nvSpPr>
        <p:spPr>
          <a:xfrm>
            <a:off x="675196" y="270474"/>
            <a:ext cx="9076329" cy="1064277"/>
          </a:xfrm>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2DCCA93B-1214-4EEE-9E64-A37D1E5CA05E}"/>
              </a:ext>
            </a:extLst>
          </p:cNvPr>
          <p:cNvPicPr>
            <a:picLocks noGrp="1" noChangeAspect="1"/>
          </p:cNvPicPr>
          <p:nvPr>
            <p:ph idx="1"/>
          </p:nvPr>
        </p:nvPicPr>
        <p:blipFill>
          <a:blip r:embed="rId2"/>
          <a:stretch>
            <a:fillRect/>
          </a:stretch>
        </p:blipFill>
        <p:spPr>
          <a:xfrm>
            <a:off x="6648257" y="1334751"/>
            <a:ext cx="5331709" cy="4489274"/>
          </a:xfrm>
        </p:spPr>
      </p:pic>
      <p:pic>
        <p:nvPicPr>
          <p:cNvPr id="8" name="Content Placeholder 7">
            <a:extLst>
              <a:ext uri="{FF2B5EF4-FFF2-40B4-BE49-F238E27FC236}">
                <a16:creationId xmlns:a16="http://schemas.microsoft.com/office/drawing/2014/main" id="{ABD419EF-1A42-4690-BA30-FF266533832A}"/>
              </a:ext>
            </a:extLst>
          </p:cNvPr>
          <p:cNvPicPr>
            <a:picLocks noChangeAspect="1"/>
          </p:cNvPicPr>
          <p:nvPr/>
        </p:nvPicPr>
        <p:blipFill>
          <a:blip r:embed="rId3"/>
          <a:stretch>
            <a:fillRect/>
          </a:stretch>
        </p:blipFill>
        <p:spPr>
          <a:xfrm>
            <a:off x="675196" y="1334750"/>
            <a:ext cx="5420804" cy="4489275"/>
          </a:xfrm>
          <a:prstGeom prst="rect">
            <a:avLst/>
          </a:prstGeom>
        </p:spPr>
      </p:pic>
    </p:spTree>
    <p:extLst>
      <p:ext uri="{BB962C8B-B14F-4D97-AF65-F5344CB8AC3E}">
        <p14:creationId xmlns:p14="http://schemas.microsoft.com/office/powerpoint/2010/main" val="135218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DE7A7-F9BD-40FA-B06B-162B1805AEFD}"/>
              </a:ext>
            </a:extLst>
          </p:cNvPr>
          <p:cNvSpPr>
            <a:spLocks noGrp="1"/>
          </p:cNvSpPr>
          <p:nvPr>
            <p:ph type="title"/>
          </p:nvPr>
        </p:nvSpPr>
        <p:spPr>
          <a:xfrm>
            <a:off x="960120" y="960030"/>
            <a:ext cx="4470832" cy="1507398"/>
          </a:xfrm>
        </p:spPr>
        <p:txBody>
          <a:bodyPr anchor="ctr">
            <a:normAutofit/>
          </a:bodyPr>
          <a:lstStyle/>
          <a:p>
            <a:r>
              <a:rPr lang="en-US" dirty="0"/>
              <a:t>OUTPUT</a:t>
            </a:r>
            <a:endParaRPr lang="en-IN" dirty="0"/>
          </a:p>
        </p:txBody>
      </p:sp>
      <p:sp>
        <p:nvSpPr>
          <p:cNvPr id="6" name="Content Placeholder 5">
            <a:extLst>
              <a:ext uri="{FF2B5EF4-FFF2-40B4-BE49-F238E27FC236}">
                <a16:creationId xmlns:a16="http://schemas.microsoft.com/office/drawing/2014/main" id="{250162FE-808E-4F8F-BBC6-DBCA319266F1}"/>
              </a:ext>
            </a:extLst>
          </p:cNvPr>
          <p:cNvSpPr>
            <a:spLocks noGrp="1"/>
          </p:cNvSpPr>
          <p:nvPr>
            <p:ph idx="1"/>
          </p:nvPr>
        </p:nvSpPr>
        <p:spPr>
          <a:xfrm>
            <a:off x="952501" y="2844800"/>
            <a:ext cx="4470831" cy="4013200"/>
          </a:xfrm>
        </p:spPr>
        <p:txBody>
          <a:bodyPr anchor="t">
            <a:normAutofit/>
          </a:bodyPr>
          <a:lstStyle/>
          <a:p>
            <a:pPr algn="just"/>
            <a:r>
              <a:rPr lang="en-IN" dirty="0"/>
              <a:t>In this program initially no known faces are stored whenever a unknown face comes the program assigns a ID to that face and next time whenever that faces comes the faces is recognized with that ID.</a:t>
            </a:r>
          </a:p>
        </p:txBody>
      </p:sp>
      <p:cxnSp>
        <p:nvCxnSpPr>
          <p:cNvPr id="13" name="Straight Connector 12">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58B3AE1-1B21-47E1-B0D2-CE97299520CA}"/>
              </a:ext>
            </a:extLst>
          </p:cNvPr>
          <p:cNvPicPr>
            <a:picLocks noChangeAspect="1"/>
          </p:cNvPicPr>
          <p:nvPr/>
        </p:nvPicPr>
        <p:blipFill>
          <a:blip r:embed="rId2"/>
          <a:stretch>
            <a:fillRect/>
          </a:stretch>
        </p:blipFill>
        <p:spPr>
          <a:xfrm>
            <a:off x="6719725" y="1414444"/>
            <a:ext cx="4848551" cy="3854598"/>
          </a:xfrm>
          <a:prstGeom prst="rect">
            <a:avLst/>
          </a:prstGeom>
        </p:spPr>
      </p:pic>
    </p:spTree>
    <p:extLst>
      <p:ext uri="{BB962C8B-B14F-4D97-AF65-F5344CB8AC3E}">
        <p14:creationId xmlns:p14="http://schemas.microsoft.com/office/powerpoint/2010/main" val="27393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918E-D742-42E2-92EE-C015AD09A9C9}"/>
              </a:ext>
            </a:extLst>
          </p:cNvPr>
          <p:cNvSpPr>
            <a:spLocks noGrp="1"/>
          </p:cNvSpPr>
          <p:nvPr>
            <p:ph type="title"/>
          </p:nvPr>
        </p:nvSpPr>
        <p:spPr>
          <a:xfrm>
            <a:off x="966743" y="243969"/>
            <a:ext cx="9076329" cy="106427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83363CE-D58E-4C80-9A16-7BBEB3DC23FE}"/>
              </a:ext>
            </a:extLst>
          </p:cNvPr>
          <p:cNvSpPr>
            <a:spLocks noGrp="1"/>
          </p:cNvSpPr>
          <p:nvPr>
            <p:ph idx="1"/>
          </p:nvPr>
        </p:nvSpPr>
        <p:spPr>
          <a:xfrm>
            <a:off x="966742" y="1497496"/>
            <a:ext cx="9688006" cy="5360504"/>
          </a:xfrm>
        </p:spPr>
        <p:txBody>
          <a:bodyPr>
            <a:normAutofit/>
          </a:bodyPr>
          <a:lstStyle/>
          <a:p>
            <a:pPr algn="just"/>
            <a:r>
              <a:rPr lang="en-US" sz="3200" dirty="0"/>
              <a:t>We should select optimal value of tolerance so that both false positive and false negative are minimum.</a:t>
            </a:r>
          </a:p>
          <a:p>
            <a:pPr algn="just"/>
            <a:r>
              <a:rPr lang="en-IN" sz="3200" dirty="0"/>
              <a:t>Face recognition can be used in </a:t>
            </a:r>
            <a:r>
              <a:rPr lang="en-US" sz="3200" dirty="0"/>
              <a:t>Smarter Advertising.</a:t>
            </a:r>
          </a:p>
          <a:p>
            <a:pPr algn="just"/>
            <a:r>
              <a:rPr lang="en-IN" sz="3200" dirty="0"/>
              <a:t>Face recognition can be used to find missing children and victims of human trafficking.</a:t>
            </a:r>
          </a:p>
          <a:p>
            <a:pPr algn="just"/>
            <a:r>
              <a:rPr lang="en-IN" sz="3200" dirty="0"/>
              <a:t>Face recognition can be used to Track School Attendance.</a:t>
            </a:r>
          </a:p>
          <a:p>
            <a:pPr algn="just"/>
            <a:r>
              <a:rPr lang="en-IN" sz="3200" dirty="0"/>
              <a:t>Face recognition can be used to Control Access To Sensitive Areas.</a:t>
            </a:r>
          </a:p>
        </p:txBody>
      </p:sp>
    </p:spTree>
    <p:extLst>
      <p:ext uri="{BB962C8B-B14F-4D97-AF65-F5344CB8AC3E}">
        <p14:creationId xmlns:p14="http://schemas.microsoft.com/office/powerpoint/2010/main" val="427890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4D87C-B246-470A-82BF-49669C5712E6}"/>
              </a:ext>
            </a:extLst>
          </p:cNvPr>
          <p:cNvSpPr>
            <a:spLocks noGrp="1"/>
          </p:cNvSpPr>
          <p:nvPr>
            <p:ph idx="1"/>
          </p:nvPr>
        </p:nvSpPr>
        <p:spPr>
          <a:xfrm>
            <a:off x="966744" y="2349305"/>
            <a:ext cx="9076329" cy="3549108"/>
          </a:xfrm>
        </p:spPr>
        <p:txBody>
          <a:bodyPr>
            <a:normAutofit/>
          </a:bodyPr>
          <a:lstStyle/>
          <a:p>
            <a:pPr marL="0" indent="0" algn="ctr">
              <a:buNone/>
            </a:pPr>
            <a:r>
              <a:rPr lang="en-US" sz="7200" dirty="0"/>
              <a:t>THANK YOU</a:t>
            </a:r>
            <a:endParaRPr lang="en-IN" sz="7200" dirty="0"/>
          </a:p>
        </p:txBody>
      </p:sp>
    </p:spTree>
    <p:extLst>
      <p:ext uri="{BB962C8B-B14F-4D97-AF65-F5344CB8AC3E}">
        <p14:creationId xmlns:p14="http://schemas.microsoft.com/office/powerpoint/2010/main" val="19031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CC0E-A6BB-447C-B328-9137E658F032}"/>
              </a:ext>
            </a:extLst>
          </p:cNvPr>
          <p:cNvSpPr>
            <a:spLocks noGrp="1"/>
          </p:cNvSpPr>
          <p:nvPr>
            <p:ph type="title"/>
          </p:nvPr>
        </p:nvSpPr>
        <p:spPr>
          <a:xfrm>
            <a:off x="966744" y="270474"/>
            <a:ext cx="9076329" cy="1064277"/>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0D42F3C-DF00-4CBA-8A19-A63CD2D4E3FD}"/>
              </a:ext>
            </a:extLst>
          </p:cNvPr>
          <p:cNvSpPr>
            <a:spLocks noGrp="1"/>
          </p:cNvSpPr>
          <p:nvPr>
            <p:ph idx="1"/>
          </p:nvPr>
        </p:nvSpPr>
        <p:spPr>
          <a:xfrm>
            <a:off x="966744" y="1334751"/>
            <a:ext cx="10390369" cy="5423858"/>
          </a:xfrm>
        </p:spPr>
        <p:txBody>
          <a:bodyPr>
            <a:normAutofit lnSpcReduction="10000"/>
          </a:bodyPr>
          <a:lstStyle/>
          <a:p>
            <a:pPr marL="457200" indent="-457200" algn="just">
              <a:buFont typeface="+mj-lt"/>
              <a:buAutoNum type="arabicPeriod"/>
            </a:pPr>
            <a:r>
              <a:rPr lang="en-US" sz="2400" dirty="0"/>
              <a:t>The purpose of this project is to make facial recognition (identifying a face) simple in real time. </a:t>
            </a:r>
          </a:p>
          <a:p>
            <a:pPr marL="457200" indent="-457200" algn="just">
              <a:buFont typeface="+mj-lt"/>
              <a:buAutoNum type="arabicPeriod"/>
            </a:pPr>
            <a:r>
              <a:rPr lang="en-US" sz="2400" dirty="0"/>
              <a:t>Whether it's for security, smart homes, attendance system, or something else entirely, the area of application for facial recognition is quite large.</a:t>
            </a:r>
          </a:p>
          <a:p>
            <a:pPr marL="457200" indent="-457200" algn="just">
              <a:buFont typeface="+mj-lt"/>
              <a:buAutoNum type="arabicPeriod"/>
            </a:pPr>
            <a:r>
              <a:rPr lang="en-US" sz="2400" dirty="0"/>
              <a:t>The idea in this project is to identify the unknown faces in real time from already known labeled faces. If no unknown face is matched to any known labeled faces, then it should output as UNKNOWN else it should output as label of matched photo.</a:t>
            </a:r>
          </a:p>
          <a:p>
            <a:pPr marL="457200" indent="-457200" algn="just">
              <a:buFont typeface="+mj-lt"/>
              <a:buAutoNum type="arabicPeriod"/>
            </a:pPr>
            <a:r>
              <a:rPr lang="en-US" sz="2400" dirty="0"/>
              <a:t>Also, the matching of photo is controlled by TOLERANCE. The default tolerance value is 0.6 and </a:t>
            </a:r>
            <a:r>
              <a:rPr lang="en-US" sz="2400" b="1" dirty="0"/>
              <a:t>lower numbers </a:t>
            </a:r>
            <a:r>
              <a:rPr lang="en-US" sz="2400" dirty="0"/>
              <a:t>make face comparisons </a:t>
            </a:r>
            <a:r>
              <a:rPr lang="en-US" sz="2400" b="1" dirty="0"/>
              <a:t>stricter. T</a:t>
            </a:r>
            <a:r>
              <a:rPr lang="en-US" sz="2400" dirty="0"/>
              <a:t>he lower the tolerance the less chance you must get false positive and if tolerance is less then matching will be stricter and there will be high probability of getting more false negative.</a:t>
            </a:r>
            <a:endParaRPr lang="en-IN" sz="2400" dirty="0"/>
          </a:p>
        </p:txBody>
      </p:sp>
    </p:spTree>
    <p:extLst>
      <p:ext uri="{BB962C8B-B14F-4D97-AF65-F5344CB8AC3E}">
        <p14:creationId xmlns:p14="http://schemas.microsoft.com/office/powerpoint/2010/main" val="404718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B059-9144-4F85-9F9C-34DB4C7CC3C0}"/>
              </a:ext>
            </a:extLst>
          </p:cNvPr>
          <p:cNvSpPr>
            <a:spLocks noGrp="1"/>
          </p:cNvSpPr>
          <p:nvPr>
            <p:ph type="title"/>
          </p:nvPr>
        </p:nvSpPr>
        <p:spPr>
          <a:xfrm>
            <a:off x="966743" y="257222"/>
            <a:ext cx="9076329" cy="1064277"/>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0D3B6CA-BC9F-4BC7-B629-86B4F2FC04C0}"/>
              </a:ext>
            </a:extLst>
          </p:cNvPr>
          <p:cNvSpPr>
            <a:spLocks noGrp="1"/>
          </p:cNvSpPr>
          <p:nvPr>
            <p:ph idx="1"/>
          </p:nvPr>
        </p:nvSpPr>
        <p:spPr>
          <a:xfrm>
            <a:off x="966742" y="1506135"/>
            <a:ext cx="9076329" cy="4921169"/>
          </a:xfrm>
        </p:spPr>
        <p:txBody>
          <a:bodyPr>
            <a:normAutofit/>
          </a:bodyPr>
          <a:lstStyle/>
          <a:p>
            <a:pPr algn="just"/>
            <a:r>
              <a:rPr lang="en-IN" sz="2400" dirty="0"/>
              <a:t>As there can be many known faces so it can be difficult </a:t>
            </a:r>
            <a:r>
              <a:rPr lang="en-IN" sz="2400"/>
              <a:t>to store </a:t>
            </a:r>
            <a:r>
              <a:rPr lang="en-IN" sz="2400" dirty="0"/>
              <a:t>all the known faces in the folder. So whenever a unknown face comes, the unknown face will be stored with a particular ID, so again if that unknown face comes then it will recognized with that ID.</a:t>
            </a:r>
          </a:p>
          <a:p>
            <a:pPr algn="just"/>
            <a:r>
              <a:rPr lang="en-IN" sz="2400" dirty="0"/>
              <a:t>This makes faces recognition more efficient.</a:t>
            </a:r>
          </a:p>
        </p:txBody>
      </p:sp>
    </p:spTree>
    <p:extLst>
      <p:ext uri="{BB962C8B-B14F-4D97-AF65-F5344CB8AC3E}">
        <p14:creationId xmlns:p14="http://schemas.microsoft.com/office/powerpoint/2010/main" val="123332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A31F-AF7B-4910-8941-C46CB5428CDE}"/>
              </a:ext>
            </a:extLst>
          </p:cNvPr>
          <p:cNvSpPr>
            <a:spLocks noGrp="1"/>
          </p:cNvSpPr>
          <p:nvPr>
            <p:ph type="title"/>
          </p:nvPr>
        </p:nvSpPr>
        <p:spPr>
          <a:xfrm>
            <a:off x="966743" y="0"/>
            <a:ext cx="9076329" cy="1064277"/>
          </a:xfrm>
        </p:spPr>
        <p:txBody>
          <a:bodyPr/>
          <a:lstStyle/>
          <a:p>
            <a:r>
              <a:rPr lang="en-US" dirty="0"/>
              <a:t>FLOW CHART</a:t>
            </a:r>
            <a:endParaRPr lang="en-IN" dirty="0"/>
          </a:p>
        </p:txBody>
      </p:sp>
      <p:pic>
        <p:nvPicPr>
          <p:cNvPr id="19" name="Content Placeholder 18" descr="Diagram&#10;&#10;Description automatically generated">
            <a:extLst>
              <a:ext uri="{FF2B5EF4-FFF2-40B4-BE49-F238E27FC236}">
                <a16:creationId xmlns:a16="http://schemas.microsoft.com/office/drawing/2014/main" id="{C7E25F3F-81A4-4F54-8E0C-83BE386D1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38" y="878717"/>
            <a:ext cx="4502884" cy="5979283"/>
          </a:xfrm>
        </p:spPr>
      </p:pic>
    </p:spTree>
    <p:extLst>
      <p:ext uri="{BB962C8B-B14F-4D97-AF65-F5344CB8AC3E}">
        <p14:creationId xmlns:p14="http://schemas.microsoft.com/office/powerpoint/2010/main" val="38390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76A7-9C12-4288-A4CE-86D67EC264A1}"/>
              </a:ext>
            </a:extLst>
          </p:cNvPr>
          <p:cNvSpPr>
            <a:spLocks noGrp="1"/>
          </p:cNvSpPr>
          <p:nvPr>
            <p:ph type="title"/>
          </p:nvPr>
        </p:nvSpPr>
        <p:spPr>
          <a:xfrm>
            <a:off x="966743" y="270474"/>
            <a:ext cx="9076329" cy="106427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954CAED-6D30-40E8-859B-507B6B5627D3}"/>
              </a:ext>
            </a:extLst>
          </p:cNvPr>
          <p:cNvSpPr>
            <a:spLocks noGrp="1"/>
          </p:cNvSpPr>
          <p:nvPr>
            <p:ph idx="1"/>
          </p:nvPr>
        </p:nvSpPr>
        <p:spPr>
          <a:xfrm>
            <a:off x="966742" y="1603922"/>
            <a:ext cx="9076329" cy="5254078"/>
          </a:xfrm>
        </p:spPr>
        <p:txBody>
          <a:bodyPr/>
          <a:lstStyle/>
          <a:p>
            <a:pPr algn="just"/>
            <a:r>
              <a:rPr lang="en-US" dirty="0"/>
              <a:t>The project folder has one folder</a:t>
            </a:r>
          </a:p>
          <a:p>
            <a:pPr algn="just"/>
            <a:endParaRPr lang="en-US" dirty="0"/>
          </a:p>
          <a:p>
            <a:pPr algn="just"/>
            <a:endParaRPr lang="en-IN" dirty="0"/>
          </a:p>
          <a:p>
            <a:pPr algn="just"/>
            <a:r>
              <a:rPr lang="en-IN" dirty="0"/>
              <a:t>Inside known_faces folder there is folder for each person and folder name is person name.</a:t>
            </a:r>
          </a:p>
          <a:p>
            <a:pPr algn="just"/>
            <a:endParaRPr lang="en-IN" dirty="0"/>
          </a:p>
          <a:p>
            <a:pPr algn="just"/>
            <a:endParaRPr lang="en-IN" dirty="0"/>
          </a:p>
          <a:p>
            <a:pPr algn="just"/>
            <a:r>
              <a:rPr lang="en-IN" dirty="0"/>
              <a:t>Darshan folder has these images</a:t>
            </a:r>
          </a:p>
          <a:p>
            <a:endParaRPr lang="en-IN" dirty="0"/>
          </a:p>
        </p:txBody>
      </p:sp>
      <p:pic>
        <p:nvPicPr>
          <p:cNvPr id="7" name="Picture 6">
            <a:extLst>
              <a:ext uri="{FF2B5EF4-FFF2-40B4-BE49-F238E27FC236}">
                <a16:creationId xmlns:a16="http://schemas.microsoft.com/office/drawing/2014/main" id="{8D1EEF39-766F-4738-8B26-7FA9591A9844}"/>
              </a:ext>
            </a:extLst>
          </p:cNvPr>
          <p:cNvPicPr>
            <a:picLocks noChangeAspect="1"/>
          </p:cNvPicPr>
          <p:nvPr/>
        </p:nvPicPr>
        <p:blipFill rotWithShape="1">
          <a:blip r:embed="rId2"/>
          <a:srcRect t="6252" r="8525" b="40623"/>
          <a:stretch/>
        </p:blipFill>
        <p:spPr>
          <a:xfrm>
            <a:off x="1399968" y="2146852"/>
            <a:ext cx="5027336" cy="225287"/>
          </a:xfrm>
          <a:prstGeom prst="rect">
            <a:avLst/>
          </a:prstGeom>
        </p:spPr>
      </p:pic>
      <p:pic>
        <p:nvPicPr>
          <p:cNvPr id="9" name="Picture 8">
            <a:extLst>
              <a:ext uri="{FF2B5EF4-FFF2-40B4-BE49-F238E27FC236}">
                <a16:creationId xmlns:a16="http://schemas.microsoft.com/office/drawing/2014/main" id="{1746CD52-BFD2-49FF-87BC-8A6DCC29A97B}"/>
              </a:ext>
            </a:extLst>
          </p:cNvPr>
          <p:cNvPicPr>
            <a:picLocks noChangeAspect="1"/>
          </p:cNvPicPr>
          <p:nvPr/>
        </p:nvPicPr>
        <p:blipFill>
          <a:blip r:embed="rId3"/>
          <a:stretch>
            <a:fillRect/>
          </a:stretch>
        </p:blipFill>
        <p:spPr>
          <a:xfrm>
            <a:off x="1399967" y="3762170"/>
            <a:ext cx="4762500" cy="552450"/>
          </a:xfrm>
          <a:prstGeom prst="rect">
            <a:avLst/>
          </a:prstGeom>
        </p:spPr>
      </p:pic>
      <p:pic>
        <p:nvPicPr>
          <p:cNvPr id="13" name="Picture 12">
            <a:extLst>
              <a:ext uri="{FF2B5EF4-FFF2-40B4-BE49-F238E27FC236}">
                <a16:creationId xmlns:a16="http://schemas.microsoft.com/office/drawing/2014/main" id="{F497423A-6BFA-4466-B87F-127D5935B6B5}"/>
              </a:ext>
            </a:extLst>
          </p:cNvPr>
          <p:cNvPicPr>
            <a:picLocks noChangeAspect="1"/>
          </p:cNvPicPr>
          <p:nvPr/>
        </p:nvPicPr>
        <p:blipFill rotWithShape="1">
          <a:blip r:embed="rId4"/>
          <a:srcRect l="33420"/>
          <a:stretch/>
        </p:blipFill>
        <p:spPr>
          <a:xfrm>
            <a:off x="1399966" y="5225503"/>
            <a:ext cx="3988903" cy="1162050"/>
          </a:xfrm>
          <a:prstGeom prst="rect">
            <a:avLst/>
          </a:prstGeom>
        </p:spPr>
      </p:pic>
    </p:spTree>
    <p:extLst>
      <p:ext uri="{BB962C8B-B14F-4D97-AF65-F5344CB8AC3E}">
        <p14:creationId xmlns:p14="http://schemas.microsoft.com/office/powerpoint/2010/main" val="239857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791E-03A6-4DBD-96A8-F8E2726DF229}"/>
              </a:ext>
            </a:extLst>
          </p:cNvPr>
          <p:cNvSpPr>
            <a:spLocks noGrp="1"/>
          </p:cNvSpPr>
          <p:nvPr>
            <p:ph type="title"/>
          </p:nvPr>
        </p:nvSpPr>
        <p:spPr>
          <a:xfrm>
            <a:off x="966743" y="310230"/>
            <a:ext cx="9076329" cy="106427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3A7F531-D8F9-48CD-AD25-9E43444C8359}"/>
              </a:ext>
            </a:extLst>
          </p:cNvPr>
          <p:cNvSpPr>
            <a:spLocks noGrp="1"/>
          </p:cNvSpPr>
          <p:nvPr>
            <p:ph idx="1"/>
          </p:nvPr>
        </p:nvSpPr>
        <p:spPr>
          <a:xfrm>
            <a:off x="291547" y="1374507"/>
            <a:ext cx="11608905" cy="4854909"/>
          </a:xfrm>
        </p:spPr>
        <p:txBody>
          <a:bodyPr/>
          <a:lstStyle/>
          <a:p>
            <a:pPr algn="just"/>
            <a:r>
              <a:rPr lang="en-US" dirty="0"/>
              <a:t>Sentdex folder has these images</a:t>
            </a:r>
          </a:p>
          <a:p>
            <a:pPr algn="just"/>
            <a:endParaRPr lang="en-US" dirty="0"/>
          </a:p>
          <a:p>
            <a:pPr algn="just"/>
            <a:endParaRPr lang="en-US" dirty="0"/>
          </a:p>
          <a:p>
            <a:pPr marL="0" indent="0" algn="just">
              <a:buNone/>
            </a:pPr>
            <a:endParaRPr lang="en-US" dirty="0"/>
          </a:p>
          <a:p>
            <a:pPr algn="just"/>
            <a:endParaRPr lang="en-IN" dirty="0"/>
          </a:p>
        </p:txBody>
      </p:sp>
      <p:pic>
        <p:nvPicPr>
          <p:cNvPr id="5" name="Picture 4">
            <a:extLst>
              <a:ext uri="{FF2B5EF4-FFF2-40B4-BE49-F238E27FC236}">
                <a16:creationId xmlns:a16="http://schemas.microsoft.com/office/drawing/2014/main" id="{3785B5F9-AA54-48A4-BB1D-2C4CC3532AFF}"/>
              </a:ext>
            </a:extLst>
          </p:cNvPr>
          <p:cNvPicPr>
            <a:picLocks noChangeAspect="1"/>
          </p:cNvPicPr>
          <p:nvPr/>
        </p:nvPicPr>
        <p:blipFill>
          <a:blip r:embed="rId2"/>
          <a:stretch>
            <a:fillRect/>
          </a:stretch>
        </p:blipFill>
        <p:spPr>
          <a:xfrm>
            <a:off x="452921" y="1794379"/>
            <a:ext cx="3734766" cy="1288810"/>
          </a:xfrm>
          <a:prstGeom prst="rect">
            <a:avLst/>
          </a:prstGeom>
        </p:spPr>
      </p:pic>
    </p:spTree>
    <p:extLst>
      <p:ext uri="{BB962C8B-B14F-4D97-AF65-F5344CB8AC3E}">
        <p14:creationId xmlns:p14="http://schemas.microsoft.com/office/powerpoint/2010/main" val="69840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7652-A4D7-4EB5-AC44-84FC9B75CCF7}"/>
              </a:ext>
            </a:extLst>
          </p:cNvPr>
          <p:cNvSpPr>
            <a:spLocks noGrp="1"/>
          </p:cNvSpPr>
          <p:nvPr>
            <p:ph type="title"/>
          </p:nvPr>
        </p:nvSpPr>
        <p:spPr>
          <a:xfrm>
            <a:off x="966743" y="252843"/>
            <a:ext cx="9076329" cy="1064277"/>
          </a:xfrm>
        </p:spPr>
        <p:txBody>
          <a:bodyPr/>
          <a:lstStyle/>
          <a:p>
            <a:r>
              <a:rPr lang="en-US" dirty="0"/>
              <a:t>HOG</a:t>
            </a:r>
            <a:endParaRPr lang="en-IN" dirty="0"/>
          </a:p>
        </p:txBody>
      </p:sp>
      <p:sp>
        <p:nvSpPr>
          <p:cNvPr id="3" name="Content Placeholder 2">
            <a:extLst>
              <a:ext uri="{FF2B5EF4-FFF2-40B4-BE49-F238E27FC236}">
                <a16:creationId xmlns:a16="http://schemas.microsoft.com/office/drawing/2014/main" id="{FBBCF74B-9499-4DC3-8DA1-D68DC4685A5E}"/>
              </a:ext>
            </a:extLst>
          </p:cNvPr>
          <p:cNvSpPr>
            <a:spLocks noGrp="1"/>
          </p:cNvSpPr>
          <p:nvPr>
            <p:ph idx="1"/>
          </p:nvPr>
        </p:nvSpPr>
        <p:spPr>
          <a:xfrm>
            <a:off x="966743" y="1317120"/>
            <a:ext cx="9076329" cy="5540880"/>
          </a:xfrm>
        </p:spPr>
        <p:txBody>
          <a:bodyPr/>
          <a:lstStyle/>
          <a:p>
            <a:pPr algn="just"/>
            <a:r>
              <a:rPr lang="en-US" sz="2800" dirty="0"/>
              <a:t>HOG, or Histogram of Oriented Gradients, is a feature descriptor that is often used to extract features from image data.</a:t>
            </a:r>
          </a:p>
          <a:p>
            <a:pPr algn="just"/>
            <a:r>
              <a:rPr lang="en-IN" sz="2800" dirty="0"/>
              <a:t>It is widely used in computer vision tasks for object detection.</a:t>
            </a:r>
          </a:p>
          <a:p>
            <a:pPr algn="just"/>
            <a:r>
              <a:rPr lang="en-IN" sz="2800" dirty="0"/>
              <a:t>The HOG feature descriptor counts the occurrences of gradient orientation in localized portions of an image.</a:t>
            </a:r>
            <a:endParaRPr lang="en-US" sz="2800" dirty="0"/>
          </a:p>
          <a:p>
            <a:pPr algn="just"/>
            <a:endParaRPr lang="en-IN" dirty="0"/>
          </a:p>
        </p:txBody>
      </p:sp>
    </p:spTree>
    <p:extLst>
      <p:ext uri="{BB962C8B-B14F-4D97-AF65-F5344CB8AC3E}">
        <p14:creationId xmlns:p14="http://schemas.microsoft.com/office/powerpoint/2010/main" val="11437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7652-A4D7-4EB5-AC44-84FC9B75CCF7}"/>
              </a:ext>
            </a:extLst>
          </p:cNvPr>
          <p:cNvSpPr>
            <a:spLocks noGrp="1"/>
          </p:cNvSpPr>
          <p:nvPr>
            <p:ph type="title"/>
          </p:nvPr>
        </p:nvSpPr>
        <p:spPr>
          <a:xfrm>
            <a:off x="966743" y="252843"/>
            <a:ext cx="9076329" cy="1064277"/>
          </a:xfrm>
        </p:spPr>
        <p:txBody>
          <a:bodyPr/>
          <a:lstStyle/>
          <a:p>
            <a:r>
              <a:rPr lang="en-US" dirty="0"/>
              <a:t>HOG</a:t>
            </a:r>
            <a:endParaRPr lang="en-IN" dirty="0"/>
          </a:p>
        </p:txBody>
      </p:sp>
      <p:pic>
        <p:nvPicPr>
          <p:cNvPr id="1026" name="Picture 2">
            <a:extLst>
              <a:ext uri="{FF2B5EF4-FFF2-40B4-BE49-F238E27FC236}">
                <a16:creationId xmlns:a16="http://schemas.microsoft.com/office/drawing/2014/main" id="{E5ED618B-A123-4F64-970E-836468853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43" y="1623161"/>
            <a:ext cx="7655842" cy="426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7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3EED-5CCD-4631-ADCE-02CCD20E330A}"/>
              </a:ext>
            </a:extLst>
          </p:cNvPr>
          <p:cNvSpPr>
            <a:spLocks noGrp="1"/>
          </p:cNvSpPr>
          <p:nvPr>
            <p:ph type="title"/>
          </p:nvPr>
        </p:nvSpPr>
        <p:spPr>
          <a:xfrm>
            <a:off x="966744" y="0"/>
            <a:ext cx="9076329" cy="1064277"/>
          </a:xfrm>
        </p:spPr>
        <p:txBody>
          <a:bodyPr/>
          <a:lstStyle/>
          <a:p>
            <a:r>
              <a:rPr lang="en-IN" dirty="0"/>
              <a:t>CODE</a:t>
            </a:r>
          </a:p>
        </p:txBody>
      </p:sp>
      <p:pic>
        <p:nvPicPr>
          <p:cNvPr id="5" name="Content Placeholder 4">
            <a:extLst>
              <a:ext uri="{FF2B5EF4-FFF2-40B4-BE49-F238E27FC236}">
                <a16:creationId xmlns:a16="http://schemas.microsoft.com/office/drawing/2014/main" id="{116157B6-A727-4FBA-97CC-7C58D3DD3F5B}"/>
              </a:ext>
            </a:extLst>
          </p:cNvPr>
          <p:cNvPicPr>
            <a:picLocks noGrp="1" noChangeAspect="1"/>
          </p:cNvPicPr>
          <p:nvPr>
            <p:ph idx="1"/>
          </p:nvPr>
        </p:nvPicPr>
        <p:blipFill>
          <a:blip r:embed="rId2"/>
          <a:stretch>
            <a:fillRect/>
          </a:stretch>
        </p:blipFill>
        <p:spPr>
          <a:xfrm>
            <a:off x="966744" y="1064278"/>
            <a:ext cx="9076328" cy="5793722"/>
          </a:xfrm>
        </p:spPr>
      </p:pic>
    </p:spTree>
    <p:extLst>
      <p:ext uri="{BB962C8B-B14F-4D97-AF65-F5344CB8AC3E}">
        <p14:creationId xmlns:p14="http://schemas.microsoft.com/office/powerpoint/2010/main" val="2003803779"/>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412427"/>
      </a:dk2>
      <a:lt2>
        <a:srgbClr val="E2E8E3"/>
      </a:lt2>
      <a:accent1>
        <a:srgbClr val="C593B9"/>
      </a:accent1>
      <a:accent2>
        <a:srgbClr val="BA7F93"/>
      </a:accent2>
      <a:accent3>
        <a:srgbClr val="C59793"/>
      </a:accent3>
      <a:accent4>
        <a:srgbClr val="BA9C7F"/>
      </a:accent4>
      <a:accent5>
        <a:srgbClr val="A8A580"/>
      </a:accent5>
      <a:accent6>
        <a:srgbClr val="99AA74"/>
      </a:accent6>
      <a:hlink>
        <a:srgbClr val="568E63"/>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946</TotalTime>
  <Words>441</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Goudy Old Style</vt:lpstr>
      <vt:lpstr>Times New Roman</vt:lpstr>
      <vt:lpstr>MarrakeshVTI</vt:lpstr>
      <vt:lpstr>FACE RECOGNITION  in Video using face_recognition and opencv libraries  </vt:lpstr>
      <vt:lpstr>ABSTRACT</vt:lpstr>
      <vt:lpstr>ABSTRACT</vt:lpstr>
      <vt:lpstr>FLOW CHART</vt:lpstr>
      <vt:lpstr>INTRODUCTION</vt:lpstr>
      <vt:lpstr>INTRODUCTION</vt:lpstr>
      <vt:lpstr>HOG</vt:lpstr>
      <vt:lpstr>HOG</vt:lpstr>
      <vt:lpstr>CODE</vt:lpstr>
      <vt:lpstr>CODE</vt:lpstr>
      <vt:lpstr>CODE</vt:lpstr>
      <vt:lpstr>OUTPUT</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PROJECT</dc:title>
  <dc:creator>DARSHAN SURANA</dc:creator>
  <cp:lastModifiedBy>DARSHAN SURANA</cp:lastModifiedBy>
  <cp:revision>37</cp:revision>
  <dcterms:created xsi:type="dcterms:W3CDTF">2021-09-11T06:49:59Z</dcterms:created>
  <dcterms:modified xsi:type="dcterms:W3CDTF">2023-07-02T15:02:23Z</dcterms:modified>
</cp:coreProperties>
</file>