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60"/>
  </p:normalViewPr>
  <p:slideViewPr>
    <p:cSldViewPr snapToGrid="0">
      <p:cViewPr varScale="1">
        <p:scale>
          <a:sx n="82" d="100"/>
          <a:sy n="82"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darshanv81/Development-of-AI-ML-based-models-for-predicting-prices-of-agri-horticultural-commodit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jarcc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14400" y="1151420"/>
            <a:ext cx="10363200" cy="962898"/>
          </a:xfrm>
          <a:prstGeom prst="rect">
            <a:avLst/>
          </a:prstGeom>
          <a:noFill/>
          <a:ln>
            <a:noFill/>
          </a:ln>
        </p:spPr>
        <p:txBody>
          <a:bodyPr spcFirstLastPara="1" wrap="square" lIns="91425" tIns="45700" rIns="91425" bIns="45700" anchor="ctr" anchorCtr="0">
            <a:noAutofit/>
          </a:bodyPr>
          <a:lstStyle/>
          <a:p>
            <a:pPr algn="ctr">
              <a:spcBef>
                <a:spcPts val="305"/>
              </a:spcBef>
              <a:spcAft>
                <a:spcPts val="400"/>
              </a:spcAft>
            </a:pPr>
            <a:r>
              <a:rPr lang="en-US" sz="2800" b="1" kern="1400" spc="-50" dirty="0">
                <a:solidFill>
                  <a:srgbClr val="000000"/>
                </a:solidFill>
                <a:effectLst/>
                <a:latin typeface="Times New Roman" panose="02020603050405020304" pitchFamily="18" charset="0"/>
                <a:ea typeface="等线 Light" panose="02010600030101010101" pitchFamily="2" charset="-122"/>
                <a:cs typeface="Times New Roman" panose="02020603050405020304" pitchFamily="18" charset="0"/>
              </a:rPr>
              <a:t>Development of AI-ML Based Models for Predicting Prices Of </a:t>
            </a:r>
            <a:br>
              <a:rPr lang="en-US" sz="4800" kern="1400" spc="-50" dirty="0">
                <a:effectLst/>
                <a:latin typeface="Calibri Light" panose="020F0302020204030204" pitchFamily="34" charset="0"/>
                <a:ea typeface="等线 Light" panose="02010600030101010101" pitchFamily="2" charset="-122"/>
                <a:cs typeface="Times New Roman" panose="02020603050405020304" pitchFamily="18" charset="0"/>
              </a:rPr>
            </a:br>
            <a:r>
              <a:rPr lang="en-US" sz="2800" b="1" kern="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Agri-Horticultural Commodities </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Number:CST-23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US" sz="1700" b="1" dirty="0" err="1">
                <a:solidFill>
                  <a:srgbClr val="17365D"/>
                </a:solidFill>
                <a:latin typeface="Cambria" panose="02040503050406030204" pitchFamily="18" charset="0"/>
                <a:ea typeface="Cambria" panose="02040503050406030204" pitchFamily="18" charset="0"/>
                <a:cs typeface="Verdana"/>
                <a:sym typeface="Verdana"/>
              </a:rPr>
              <a:t>Madhusudhan</a:t>
            </a:r>
            <a:r>
              <a:rPr lang="en-US" sz="1700" b="1" dirty="0">
                <a:solidFill>
                  <a:srgbClr val="17365D"/>
                </a:solidFill>
                <a:latin typeface="Cambria" panose="02040503050406030204" pitchFamily="18" charset="0"/>
                <a:ea typeface="Cambria" panose="02040503050406030204" pitchFamily="18" charset="0"/>
                <a:cs typeface="Verdana"/>
                <a:sym typeface="Verdana"/>
              </a:rPr>
              <a:t> M V</a:t>
            </a:r>
          </a:p>
          <a:p>
            <a:pPr marL="0" marR="0" lvl="0" indent="0" algn="l" rtl="0">
              <a:spcBef>
                <a:spcPts val="340"/>
              </a:spcBef>
              <a:spcAft>
                <a:spcPts val="0"/>
              </a:spcAft>
              <a:buClr>
                <a:srgbClr val="17365D"/>
              </a:buClr>
              <a:buSzPts val="1700"/>
              <a:buFont typeface="Arial"/>
              <a:buNone/>
            </a:pPr>
            <a:r>
              <a:rPr lang="en-US" sz="1200" dirty="0">
                <a:latin typeface="Cambria" panose="02040503050406030204" pitchFamily="18" charset="0"/>
                <a:ea typeface="Cambria" panose="02040503050406030204" pitchFamily="18" charset="0"/>
              </a:rPr>
              <a:t> </a:t>
            </a: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CSE</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2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r>
              <a:rPr lang="en-US" sz="2000" b="1" i="0" u="none" strike="noStrike" cap="none" dirty="0">
                <a:latin typeface="Cambria" panose="02040503050406030204" pitchFamily="18" charset="0"/>
                <a:ea typeface="Cambria" panose="02040503050406030204" pitchFamily="18" charset="0"/>
                <a:cs typeface="Verdana"/>
                <a:sym typeface="Verdana"/>
              </a:rPr>
              <a:t> Computer Science and Technology [</a:t>
            </a:r>
            <a:r>
              <a:rPr lang="en-US" sz="2000" b="1" i="0" u="none" strike="noStrike" cap="none" dirty="0" err="1">
                <a:latin typeface="Cambria" panose="02040503050406030204" pitchFamily="18" charset="0"/>
                <a:ea typeface="Cambria" panose="02040503050406030204" pitchFamily="18" charset="0"/>
                <a:cs typeface="Verdana"/>
                <a:sym typeface="Verdana"/>
              </a:rPr>
              <a:t>Spl</a:t>
            </a:r>
            <a:r>
              <a:rPr lang="en-US" sz="2000" b="1" i="0" u="none" strike="noStrike" cap="none" dirty="0">
                <a:latin typeface="Cambria" panose="02040503050406030204" pitchFamily="18" charset="0"/>
                <a:ea typeface="Cambria" panose="02040503050406030204" pitchFamily="18" charset="0"/>
                <a:cs typeface="Verdana"/>
                <a:sym typeface="Verdana"/>
              </a:rPr>
              <a:t> in AI &amp; ML]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Saira Banu</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 </a:t>
            </a:r>
            <a:r>
              <a:rPr lang="en-US" sz="2000" b="1" i="0" u="none" strike="noStrike" cap="none" dirty="0" err="1">
                <a:latin typeface="Cambria" panose="02040503050406030204" pitchFamily="18" charset="0"/>
                <a:ea typeface="Cambria" panose="02040503050406030204" pitchFamily="18" charset="0"/>
                <a:cs typeface="Verdana"/>
                <a:sym typeface="Verdana"/>
              </a:rPr>
              <a:t>Madhusudhan</a:t>
            </a:r>
            <a:r>
              <a:rPr lang="en-US" sz="2000" b="1" i="0" u="none" strike="noStrike" cap="none" dirty="0">
                <a:latin typeface="Cambria" panose="02040503050406030204" pitchFamily="18" charset="0"/>
                <a:ea typeface="Cambria" panose="02040503050406030204" pitchFamily="18" charset="0"/>
                <a:cs typeface="Verdana"/>
                <a:sym typeface="Verdana"/>
              </a:rPr>
              <a:t> M V</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pic>
        <p:nvPicPr>
          <p:cNvPr id="2" name="Picture 1">
            <a:extLst>
              <a:ext uri="{FF2B5EF4-FFF2-40B4-BE49-F238E27FC236}">
                <a16:creationId xmlns:a16="http://schemas.microsoft.com/office/drawing/2014/main" id="{5F2055D0-F1C4-79EB-EFB1-3E6FAB09DF5F}"/>
              </a:ext>
            </a:extLst>
          </p:cNvPr>
          <p:cNvPicPr>
            <a:picLocks noChangeAspect="1"/>
          </p:cNvPicPr>
          <p:nvPr/>
        </p:nvPicPr>
        <p:blipFill>
          <a:blip r:embed="rId3"/>
          <a:stretch>
            <a:fillRect/>
          </a:stretch>
        </p:blipFill>
        <p:spPr>
          <a:xfrm>
            <a:off x="527822" y="2582479"/>
            <a:ext cx="5444200" cy="2020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descr="Output image">
            <a:extLst>
              <a:ext uri="{FF2B5EF4-FFF2-40B4-BE49-F238E27FC236}">
                <a16:creationId xmlns:a16="http://schemas.microsoft.com/office/drawing/2014/main" id="{66572BD5-1EED-0287-151A-B0776E5C8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3416" y="1143000"/>
            <a:ext cx="8306768"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92500" lnSpcReduction="10000"/>
          </a:bodyPr>
          <a:lstStyle/>
          <a:p>
            <a:pPr marL="0" indent="0">
              <a:buNone/>
            </a:pPr>
            <a:r>
              <a:rPr lang="en-GB" sz="1400" dirty="0">
                <a:latin typeface="Cambria" panose="02040503050406030204" pitchFamily="18" charset="0"/>
                <a:ea typeface="Cambria" panose="02040503050406030204" pitchFamily="18" charset="0"/>
              </a:rPr>
              <a:t>🔹 1. Accurate Price Forecasting (3+ Months)</a:t>
            </a:r>
          </a:p>
          <a:p>
            <a:pPr marL="0" indent="0">
              <a:buNone/>
            </a:pPr>
            <a:r>
              <a:rPr lang="en-GB" sz="1400" dirty="0">
                <a:latin typeface="Cambria" panose="02040503050406030204" pitchFamily="18" charset="0"/>
                <a:ea typeface="Cambria" panose="02040503050406030204" pitchFamily="18" charset="0"/>
              </a:rPr>
              <a:t>	✅ LSTM-based price prediction model will forecast commodity prices (pulses, onion, potato) for the next 3+ months.</a:t>
            </a:r>
          </a:p>
          <a:p>
            <a:pPr marL="0" indent="0">
              <a:buNone/>
            </a:pPr>
            <a:r>
              <a:rPr lang="en-GB" sz="1400" dirty="0">
                <a:latin typeface="Cambria" panose="02040503050406030204" pitchFamily="18" charset="0"/>
                <a:ea typeface="Cambria" panose="02040503050406030204" pitchFamily="18" charset="0"/>
              </a:rPr>
              <a:t>	✅ Helps farmers &amp; traders make informed decisions about selling &amp; stocking crops.</a:t>
            </a:r>
          </a:p>
          <a:p>
            <a:endParaRPr lang="en-GB" sz="1400" dirty="0">
              <a:latin typeface="Cambria" panose="02040503050406030204" pitchFamily="18" charset="0"/>
              <a:ea typeface="Cambria" panose="02040503050406030204" pitchFamily="18" charset="0"/>
            </a:endParaRPr>
          </a:p>
          <a:p>
            <a:pPr marL="0" indent="0">
              <a:buNone/>
            </a:pPr>
            <a:r>
              <a:rPr lang="en-GB" sz="1400" dirty="0">
                <a:latin typeface="Cambria" panose="02040503050406030204" pitchFamily="18" charset="0"/>
                <a:ea typeface="Cambria" panose="02040503050406030204" pitchFamily="18" charset="0"/>
              </a:rPr>
              <a:t>🔹 2. Smart Crop Recommendation System</a:t>
            </a:r>
          </a:p>
          <a:p>
            <a:pPr marL="0" indent="0">
              <a:buNone/>
            </a:pPr>
            <a:r>
              <a:rPr lang="en-GB" sz="1400" dirty="0">
                <a:latin typeface="Cambria" panose="02040503050406030204" pitchFamily="18" charset="0"/>
                <a:ea typeface="Cambria" panose="02040503050406030204" pitchFamily="18" charset="0"/>
              </a:rPr>
              <a:t>	✅ Uses Random Forest/</a:t>
            </a:r>
            <a:r>
              <a:rPr lang="en-GB" sz="1400" dirty="0" err="1">
                <a:latin typeface="Cambria" panose="02040503050406030204" pitchFamily="18" charset="0"/>
                <a:ea typeface="Cambria" panose="02040503050406030204" pitchFamily="18" charset="0"/>
              </a:rPr>
              <a:t>XGBoost</a:t>
            </a:r>
            <a:r>
              <a:rPr lang="en-GB" sz="1400" dirty="0">
                <a:latin typeface="Cambria" panose="02040503050406030204" pitchFamily="18" charset="0"/>
                <a:ea typeface="Cambria" panose="02040503050406030204" pitchFamily="18" charset="0"/>
              </a:rPr>
              <a:t> to recommend the best crop to grow based on:</a:t>
            </a:r>
          </a:p>
          <a:p>
            <a:pPr marL="0" indent="0">
              <a:buNone/>
            </a:pPr>
            <a:r>
              <a:rPr lang="en-GB" sz="1400" dirty="0">
                <a:latin typeface="Cambria" panose="02040503050406030204" pitchFamily="18" charset="0"/>
                <a:ea typeface="Cambria" panose="02040503050406030204" pitchFamily="18" charset="0"/>
              </a:rPr>
              <a:t>	✅ Future price trends 📈</a:t>
            </a:r>
          </a:p>
          <a:p>
            <a:pPr marL="0" indent="0">
              <a:buNone/>
            </a:pPr>
            <a:r>
              <a:rPr lang="en-GB" sz="1400" dirty="0">
                <a:latin typeface="Cambria" panose="02040503050406030204" pitchFamily="18" charset="0"/>
                <a:ea typeface="Cambria" panose="02040503050406030204" pitchFamily="18" charset="0"/>
              </a:rPr>
              <a:t> 	✅ Soil quality &amp; fertility 🌱</a:t>
            </a:r>
          </a:p>
          <a:p>
            <a:pPr marL="0" indent="0">
              <a:buNone/>
            </a:pPr>
            <a:r>
              <a:rPr lang="en-GB" sz="1400" dirty="0">
                <a:latin typeface="Cambria" panose="02040503050406030204" pitchFamily="18" charset="0"/>
                <a:ea typeface="Cambria" panose="02040503050406030204" pitchFamily="18" charset="0"/>
              </a:rPr>
              <a:t>	✅ Weather &amp; climate conditions ☀🌧</a:t>
            </a:r>
          </a:p>
          <a:p>
            <a:pPr marL="0" indent="0">
              <a:buNone/>
            </a:pPr>
            <a:r>
              <a:rPr lang="en-GB" sz="1400" dirty="0">
                <a:latin typeface="Cambria" panose="02040503050406030204" pitchFamily="18" charset="0"/>
                <a:ea typeface="Cambria" panose="02040503050406030204" pitchFamily="18" charset="0"/>
              </a:rPr>
              <a:t>	✅ Crop growth duration ⏳</a:t>
            </a:r>
          </a:p>
          <a:p>
            <a:pPr marL="0" indent="0">
              <a:buNone/>
            </a:pPr>
            <a:r>
              <a:rPr lang="en-GB" sz="1400" dirty="0">
                <a:latin typeface="Cambria" panose="02040503050406030204" pitchFamily="18" charset="0"/>
                <a:ea typeface="Cambria" panose="02040503050406030204" pitchFamily="18" charset="0"/>
              </a:rPr>
              <a:t>	✅ Helps maximize farmers' profits and reduce crop losses.</a:t>
            </a:r>
          </a:p>
          <a:p>
            <a:pPr marL="0" indent="0">
              <a:buNone/>
            </a:pPr>
            <a:r>
              <a:rPr lang="en-GB" sz="1400" dirty="0">
                <a:latin typeface="Cambria" panose="02040503050406030204" pitchFamily="18" charset="0"/>
                <a:ea typeface="Cambria" panose="02040503050406030204" pitchFamily="18" charset="0"/>
              </a:rPr>
              <a:t>🔹 3. Real-time Market Price Monitoring</a:t>
            </a:r>
          </a:p>
          <a:p>
            <a:pPr marL="0" indent="0">
              <a:buNone/>
            </a:pPr>
            <a:r>
              <a:rPr lang="en-GB" sz="1400" dirty="0">
                <a:latin typeface="Cambria" panose="02040503050406030204" pitchFamily="18" charset="0"/>
                <a:ea typeface="Cambria" panose="02040503050406030204" pitchFamily="18" charset="0"/>
              </a:rPr>
              <a:t>	✅ Live price tracking from </a:t>
            </a:r>
            <a:r>
              <a:rPr lang="en-GB" sz="1400" dirty="0" err="1">
                <a:latin typeface="Cambria" panose="02040503050406030204" pitchFamily="18" charset="0"/>
                <a:ea typeface="Cambria" panose="02040503050406030204" pitchFamily="18" charset="0"/>
              </a:rPr>
              <a:t>Agmarknet</a:t>
            </a:r>
            <a:r>
              <a:rPr lang="en-GB" sz="1400" dirty="0">
                <a:latin typeface="Cambria" panose="02040503050406030204" pitchFamily="18" charset="0"/>
                <a:ea typeface="Cambria" panose="02040503050406030204" pitchFamily="18" charset="0"/>
              </a:rPr>
              <a:t>, USDA &amp; other APIs.</a:t>
            </a:r>
          </a:p>
          <a:p>
            <a:pPr marL="0" indent="0">
              <a:buNone/>
            </a:pPr>
            <a:r>
              <a:rPr lang="en-GB" sz="1400" dirty="0">
                <a:latin typeface="Cambria" panose="02040503050406030204" pitchFamily="18" charset="0"/>
                <a:ea typeface="Cambria" panose="02040503050406030204" pitchFamily="18" charset="0"/>
              </a:rPr>
              <a:t>	✅ Farmers can check current &amp; future prices from the mobile app 📱.</a:t>
            </a:r>
          </a:p>
          <a:p>
            <a:endParaRPr lang="en-GB" sz="1400" dirty="0">
              <a:latin typeface="Cambria" panose="02040503050406030204" pitchFamily="18" charset="0"/>
              <a:ea typeface="Cambria" panose="02040503050406030204" pitchFamily="18" charset="0"/>
            </a:endParaRPr>
          </a:p>
          <a:p>
            <a:pPr marL="0" indent="0">
              <a:buNone/>
            </a:pPr>
            <a:r>
              <a:rPr lang="en-GB" sz="1400" dirty="0">
                <a:latin typeface="Cambria" panose="02040503050406030204" pitchFamily="18" charset="0"/>
                <a:ea typeface="Cambria" panose="02040503050406030204" pitchFamily="18" charset="0"/>
              </a:rPr>
              <a:t>🔹 4. User-friendly Mobile Application (Flutter-based)</a:t>
            </a:r>
          </a:p>
          <a:p>
            <a:pPr marL="0" indent="0">
              <a:buNone/>
            </a:pPr>
            <a:r>
              <a:rPr lang="en-GB" sz="1400" dirty="0">
                <a:latin typeface="Cambria" panose="02040503050406030204" pitchFamily="18" charset="0"/>
                <a:ea typeface="Cambria" panose="02040503050406030204" pitchFamily="18" charset="0"/>
              </a:rPr>
              <a:t>	✅ A single platform for price forecasts, crop recommendations, and market insights.</a:t>
            </a:r>
          </a:p>
          <a:p>
            <a:pPr marL="0" indent="0">
              <a:buNone/>
            </a:pPr>
            <a:r>
              <a:rPr lang="en-GB" sz="1400" dirty="0">
                <a:latin typeface="Cambria" panose="02040503050406030204" pitchFamily="18" charset="0"/>
                <a:ea typeface="Cambria" panose="02040503050406030204" pitchFamily="18" charset="0"/>
              </a:rPr>
              <a:t>	✅ Interactive UI to enter soil, climate, and location data for personalized recommendations.</a:t>
            </a:r>
          </a:p>
          <a:p>
            <a:endParaRPr lang="en-GB" sz="1400" dirty="0">
              <a:latin typeface="Cambria" panose="02040503050406030204" pitchFamily="18" charset="0"/>
              <a:ea typeface="Cambria" panose="02040503050406030204" pitchFamily="18" charset="0"/>
            </a:endParaRPr>
          </a:p>
          <a:p>
            <a:pPr marL="0" indent="0">
              <a:buNone/>
            </a:pPr>
            <a:r>
              <a:rPr lang="en-GB" sz="1400" dirty="0">
                <a:latin typeface="Cambria" panose="02040503050406030204" pitchFamily="18" charset="0"/>
                <a:ea typeface="Cambria" panose="02040503050406030204" pitchFamily="18" charset="0"/>
              </a:rPr>
              <a:t>🔹 5. Data-driven Decision Making for Farmers &amp; Traders</a:t>
            </a:r>
          </a:p>
          <a:p>
            <a:pPr marL="0" indent="0">
              <a:buNone/>
            </a:pPr>
            <a:r>
              <a:rPr lang="en-GB" sz="1400" dirty="0">
                <a:latin typeface="Cambria" panose="02040503050406030204" pitchFamily="18" charset="0"/>
                <a:ea typeface="Cambria" panose="02040503050406030204" pitchFamily="18" charset="0"/>
              </a:rPr>
              <a:t>	✅ Enables better financial planning for farmers to increase income.</a:t>
            </a:r>
          </a:p>
          <a:p>
            <a:pPr marL="0" indent="0">
              <a:buNone/>
            </a:pPr>
            <a:r>
              <a:rPr lang="en-GB" sz="1400" dirty="0">
                <a:latin typeface="Cambria" panose="02040503050406030204" pitchFamily="18" charset="0"/>
                <a:ea typeface="Cambria" panose="02040503050406030204" pitchFamily="18" charset="0"/>
              </a:rPr>
              <a:t>	✅ Helps traders optimize inventory based on predicted market trends.</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4" name="Rectangle 1">
            <a:extLst>
              <a:ext uri="{FF2B5EF4-FFF2-40B4-BE49-F238E27FC236}">
                <a16:creationId xmlns:a16="http://schemas.microsoft.com/office/drawing/2014/main" id="{9974F519-128B-97E3-707E-D4C3F2A63029}"/>
              </a:ext>
            </a:extLst>
          </p:cNvPr>
          <p:cNvSpPr>
            <a:spLocks noGrp="1" noChangeArrowheads="1"/>
          </p:cNvSpPr>
          <p:nvPr>
            <p:ph idx="1"/>
          </p:nvPr>
        </p:nvSpPr>
        <p:spPr bwMode="auto">
          <a:xfrm>
            <a:off x="812800" y="1539588"/>
            <a:ext cx="10668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600" dirty="0"/>
              <a:t>The AI-ML-based price prediction and crop recommendation system provides a data-driven solution to help farmers, traders, and policymakers make informed agricultural decisions. By leveraging LSTM for future price forecasting, Random Forest/</a:t>
            </a:r>
            <a:r>
              <a:rPr lang="en-US" sz="1600" dirty="0" err="1"/>
              <a:t>XGBoost</a:t>
            </a:r>
            <a:r>
              <a:rPr lang="en-US" sz="1600" dirty="0"/>
              <a:t> for crop recommendations, and real-time data sources, the system ensures optimized crop selection and maximized profitability. The Flutter-based mobile app makes these insights easily accessible, allowing users to track market prices, receive intelligent recommendations, and plan their agricultural activities effectively. With cloud-based deployment ensuring scalability and security, this project has the potential to transform the agricultural sector, empowering farmers with AI-driven insights for higher efficiency, sustainability, and income growth. Future advancements, such as IoT integration for soil monitoring and blockchain for supply chain transparency, can further enhance the system’s capabilities, making it a comprehensive solution for smart agriculture.</a:t>
            </a: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r>
              <a:rPr lang="en-US" b="1" dirty="0">
                <a:solidFill>
                  <a:schemeClr val="accent2">
                    <a:lumMod val="75000"/>
                  </a:schemeClr>
                </a:solidFill>
                <a:latin typeface="Cambria" panose="02040503050406030204" pitchFamily="18" charset="0"/>
                <a:ea typeface="Cambria" panose="02040503050406030204" pitchFamily="18" charset="0"/>
                <a:hlinkClick r:id="rId3" action="ppaction://hlinkfile"/>
              </a:rPr>
              <a:t>:-  </a:t>
            </a:r>
            <a:r>
              <a:rPr lang="en-US" dirty="0">
                <a:latin typeface="Cambria" panose="02040503050406030204" pitchFamily="18" charset="0"/>
                <a:ea typeface="Cambria" panose="02040503050406030204" pitchFamily="18" charset="0"/>
                <a:hlinkClick r:id="rId3" action="ppaction://hlinkfile"/>
              </a:rPr>
              <a:t>darshanv81/Development-of-AI-ML-based-models-for-predicting-prices-of-agri-horticultural-commodities.</a:t>
            </a:r>
            <a:r>
              <a:rPr lang="en-IN" dirty="0">
                <a:hlinkClick r:id="rId3" action="ppaction://hlinkfile"/>
              </a:rPr>
              <a:t>GitHub</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buFont typeface="+mj-lt"/>
              <a:buAutoNum type="arabicPeriod"/>
            </a:pPr>
            <a:r>
              <a:rPr lang="en-US" sz="1600" dirty="0"/>
              <a:t>J. H. </a:t>
            </a:r>
            <a:r>
              <a:rPr lang="en-US" sz="1600" dirty="0" err="1"/>
              <a:t>Pujar</a:t>
            </a:r>
            <a:r>
              <a:rPr lang="en-US" sz="1600" dirty="0"/>
              <a:t> and S. N., "Machine Learning Approaches for Agricultural Price Prediction," </a:t>
            </a:r>
            <a:r>
              <a:rPr lang="en-US" sz="1600" i="1" dirty="0"/>
              <a:t>International Journal of Advanced Research in Computer and Communication Engineering</a:t>
            </a:r>
            <a:r>
              <a:rPr lang="en-US" sz="1600" dirty="0"/>
              <a:t>, vol. 9, no. 5, pp. 120–126, May 2021. Available: </a:t>
            </a:r>
            <a:r>
              <a:rPr lang="en-US" sz="1600" dirty="0">
                <a:hlinkClick r:id="rId2"/>
              </a:rPr>
              <a:t>https://www.ijarcce.com</a:t>
            </a:r>
            <a:r>
              <a:rPr lang="en-US" sz="1600" dirty="0"/>
              <a:t>.</a:t>
            </a:r>
          </a:p>
          <a:p>
            <a:pPr>
              <a:buFont typeface="+mj-lt"/>
              <a:buAutoNum type="arabicPeriod"/>
            </a:pPr>
            <a:r>
              <a:rPr lang="en-US" sz="1600" dirty="0"/>
              <a:t>S. Tiwari and R. Kumar, "Forecasting Agricultural Commodity Prices: A Machine Learning Approach," in </a:t>
            </a:r>
            <a:r>
              <a:rPr lang="en-US" sz="1600" i="1" dirty="0"/>
              <a:t>Advances in Computer Science</a:t>
            </a:r>
            <a:r>
              <a:rPr lang="en-US" sz="1600" dirty="0"/>
              <a:t>, Springer, 2022, pp. 45–58. </a:t>
            </a:r>
            <a:r>
              <a:rPr lang="en-US" sz="1600" dirty="0" err="1"/>
              <a:t>doi</a:t>
            </a:r>
            <a:r>
              <a:rPr lang="en-US" sz="1600" dirty="0"/>
              <a:t>: 10.1007/978-3-030-12345.</a:t>
            </a:r>
          </a:p>
          <a:p>
            <a:pPr>
              <a:buFont typeface="+mj-lt"/>
              <a:buAutoNum type="arabicPeriod"/>
            </a:pPr>
            <a:r>
              <a:rPr lang="en-US" sz="1600" dirty="0"/>
              <a:t>S. Nandhini and R. Saranya, "</a:t>
            </a:r>
            <a:r>
              <a:rPr lang="en-US" sz="1600" dirty="0" err="1"/>
              <a:t>Agro</a:t>
            </a:r>
            <a:r>
              <a:rPr lang="en-US" sz="1600" dirty="0"/>
              <a:t>-Commodity Price Prediction Using Neural Networks," in </a:t>
            </a:r>
            <a:r>
              <a:rPr lang="en-US" sz="1600" i="1" dirty="0"/>
              <a:t>Proceedings of the IEEE International Conference on Emerging Trends in Computing and Communication Technologies</a:t>
            </a:r>
            <a:r>
              <a:rPr lang="en-US" sz="1600" dirty="0"/>
              <a:t>, New Delhi, India, 2021, pp. 87–92. </a:t>
            </a:r>
            <a:r>
              <a:rPr lang="en-US" sz="1600" dirty="0" err="1"/>
              <a:t>doi</a:t>
            </a:r>
            <a:r>
              <a:rPr lang="en-US" sz="1600" dirty="0"/>
              <a:t>: 10.1109/ICETCCT.2021.123456.</a:t>
            </a:r>
          </a:p>
          <a:p>
            <a:pPr>
              <a:buFont typeface="+mj-lt"/>
              <a:buAutoNum type="arabicPeriod"/>
            </a:pPr>
            <a:r>
              <a:rPr lang="en-US" sz="1600" dirty="0"/>
              <a:t>Y. Zhou and P. Krishnan, "Application of AI and ML in Predicting Agricultural Commodity Prices," </a:t>
            </a:r>
            <a:r>
              <a:rPr lang="en-US" sz="1600" i="1" dirty="0"/>
              <a:t>Agricultural Systems</a:t>
            </a:r>
            <a:r>
              <a:rPr lang="en-US" sz="1600" dirty="0"/>
              <a:t>, vol. 190, pp. 1–12, Jan. 2023. </a:t>
            </a:r>
            <a:r>
              <a:rPr lang="en-US" sz="1600" dirty="0" err="1"/>
              <a:t>doi</a:t>
            </a:r>
            <a:r>
              <a:rPr lang="en-US" sz="1600" dirty="0"/>
              <a:t>: 10.1016/j.agsy.2023.103114.</a:t>
            </a:r>
          </a:p>
          <a:p>
            <a:pPr marL="152400" indent="0">
              <a:spcBef>
                <a:spcPts val="0"/>
              </a:spcBef>
              <a:buNone/>
            </a:pPr>
            <a:endParaRPr lang="en-US" altLang="en-GB" sz="1200" i="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TextBox 22">
            <a:extLst>
              <a:ext uri="{FF2B5EF4-FFF2-40B4-BE49-F238E27FC236}">
                <a16:creationId xmlns:a16="http://schemas.microsoft.com/office/drawing/2014/main" id="{8401C535-E00A-188B-B17B-269737A01DDC}"/>
              </a:ext>
            </a:extLst>
          </p:cNvPr>
          <p:cNvSpPr txBox="1"/>
          <p:nvPr/>
        </p:nvSpPr>
        <p:spPr>
          <a:xfrm>
            <a:off x="812800" y="1244081"/>
            <a:ext cx="10668000" cy="4401205"/>
          </a:xfrm>
          <a:prstGeom prst="rect">
            <a:avLst/>
          </a:prstGeom>
          <a:noFill/>
        </p:spPr>
        <p:txBody>
          <a:bodyPr wrap="square" rtlCol="0">
            <a:spAutoFit/>
          </a:bodyPr>
          <a:lstStyle/>
          <a:p>
            <a:r>
              <a:rPr lang="en-US" sz="1400" b="1" dirty="0"/>
              <a:t>SDG 2: Zero Hunger</a:t>
            </a:r>
          </a:p>
          <a:p>
            <a:r>
              <a:rPr lang="en-US" sz="1400" dirty="0"/>
              <a:t>Relevance: By predicting the prices of essential </a:t>
            </a:r>
            <a:r>
              <a:rPr lang="en-US" sz="1400" dirty="0" err="1"/>
              <a:t>agri</a:t>
            </a:r>
            <a:r>
              <a:rPr lang="en-US" sz="1400" dirty="0"/>
              <a:t>-horticultural commodities (pulses, onion, potato), your project helps farmers and stakeholders make informed decisions, reducing food price volatility and improving food security.</a:t>
            </a:r>
          </a:p>
          <a:p>
            <a:r>
              <a:rPr lang="en-US" sz="1400" dirty="0"/>
              <a:t>Impact: Supports better market access for farmers, stabilizes food prices, and ensures affordability for consumers.</a:t>
            </a:r>
          </a:p>
          <a:p>
            <a:r>
              <a:rPr lang="en-US" sz="1400" b="1" dirty="0"/>
              <a:t>SDG 8: Decent Work and Economic Growth</a:t>
            </a:r>
          </a:p>
          <a:p>
            <a:r>
              <a:rPr lang="en-US" sz="1400" dirty="0"/>
              <a:t>Relevance: The project promotes economic growth by helping farmers, traders, and policymakers optimize their production, storage, and selling strategies.</a:t>
            </a:r>
          </a:p>
          <a:p>
            <a:r>
              <a:rPr lang="en-US" sz="1400" dirty="0"/>
              <a:t>Impact: Reduces post-harvest losses, enhances income stability for farmers, and fosters sustainable agricultural trade.</a:t>
            </a:r>
          </a:p>
          <a:p>
            <a:r>
              <a:rPr lang="en-US" sz="1400" b="1" dirty="0"/>
              <a:t>SDG 9: Industry, Innovation, and Infrastructure</a:t>
            </a:r>
          </a:p>
          <a:p>
            <a:r>
              <a:rPr lang="en-US" sz="1400" dirty="0"/>
              <a:t>Relevance: Your AI-ML-based price prediction system contributes to digital transformation in the agriculture sector.</a:t>
            </a:r>
          </a:p>
          <a:p>
            <a:r>
              <a:rPr lang="en-US" sz="1400" dirty="0"/>
              <a:t>Impact: Promotes the use of technology for smart agriculture, data-driven policymaking, and modern market infrastructure.</a:t>
            </a:r>
          </a:p>
          <a:p>
            <a:r>
              <a:rPr lang="en-US" sz="1400" b="1" dirty="0"/>
              <a:t>SDG 12: Responsible Consumption and Production</a:t>
            </a:r>
          </a:p>
          <a:p>
            <a:r>
              <a:rPr lang="en-US" sz="1400" dirty="0"/>
              <a:t>Relevance: Price forecasting helps reduce food waste by enabling better planning for supply chain management.</a:t>
            </a:r>
          </a:p>
          <a:p>
            <a:r>
              <a:rPr lang="en-US" sz="1400" dirty="0"/>
              <a:t>Impact: Encourages sustainable consumption patterns and reduces overproduction-related losses.</a:t>
            </a:r>
          </a:p>
          <a:p>
            <a:r>
              <a:rPr lang="en-US" sz="1400" b="1" dirty="0"/>
              <a:t>SDG 13: Climate Action</a:t>
            </a:r>
          </a:p>
          <a:p>
            <a:r>
              <a:rPr lang="en-US" sz="1400" dirty="0"/>
              <a:t>Relevance: Climate change affects crop yields and prices. Your AI-ML model can integrate climate data to improve predictions and support climate-resilient farming.</a:t>
            </a:r>
          </a:p>
          <a:p>
            <a:r>
              <a:rPr lang="en-US" sz="1400" dirty="0"/>
              <a:t>Impact: Helps farmers adapt to climate variability, ensuring food security and reducing economic losses due to extreme weather events.</a:t>
            </a:r>
            <a:endParaRPr lang="en-IN" sz="1400" dirty="0"/>
          </a:p>
        </p:txBody>
      </p:sp>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lgn="just"/>
            <a:r>
              <a:rPr lang="en-US" dirty="0">
                <a:latin typeface="Cambria" panose="02040503050406030204" pitchFamily="18" charset="0"/>
                <a:ea typeface="Cambria" panose="02040503050406030204" pitchFamily="18" charset="0"/>
              </a:rPr>
              <a:t>The creation of AI-ML-based models for price forecasting of </a:t>
            </a:r>
            <a:r>
              <a:rPr lang="en-US" dirty="0" err="1">
                <a:latin typeface="Cambria" panose="02040503050406030204" pitchFamily="18" charset="0"/>
                <a:ea typeface="Cambria" panose="02040503050406030204" pitchFamily="18" charset="0"/>
              </a:rPr>
              <a:t>agri</a:t>
            </a:r>
            <a:r>
              <a:rPr lang="en-US" dirty="0">
                <a:latin typeface="Cambria" panose="02040503050406030204" pitchFamily="18" charset="0"/>
                <a:ea typeface="Cambria" panose="02040503050406030204" pitchFamily="18" charset="0"/>
              </a:rPr>
              <a:t>-horticultural commodities provides a revolutionary way of addressing market uncertainties. The models utilize sophisticated machine learning algorithms to process huge datasets, such as past price patterns, weather conditions, supply-demand balances, and market scenarios. Through the delivery of precise price predictions, they enable farmers, traders, and policymakers to make informed choices, leading to improved market planning and minimized risks. This technology has the potential to cross the information barrier, increase transparency, and develop economic stability for the agricultural system. These tools of prediction contribute significantly to profit improvement for interested parties while enabling the sustainability of </a:t>
            </a:r>
            <a:r>
              <a:rPr lang="en-US" dirty="0" err="1">
                <a:latin typeface="Cambria" panose="02040503050406030204" pitchFamily="18" charset="0"/>
                <a:ea typeface="Cambria" panose="02040503050406030204" pitchFamily="18" charset="0"/>
              </a:rPr>
              <a:t>agri</a:t>
            </a:r>
            <a:r>
              <a:rPr lang="en-US" dirty="0">
                <a:latin typeface="Cambria" panose="02040503050406030204" pitchFamily="18" charset="0"/>
                <a:ea typeface="Cambria" panose="02040503050406030204" pitchFamily="18" charset="0"/>
              </a:rPr>
              <a:t>-horticultural systems.</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algn="just"/>
            <a:r>
              <a:rPr lang="en-US" dirty="0">
                <a:latin typeface="Cambria" panose="02040503050406030204" pitchFamily="18" charset="0"/>
                <a:ea typeface="Cambria" panose="02040503050406030204" pitchFamily="18" charset="0"/>
              </a:rPr>
              <a:t>The construction of AI-ML models for forecasting </a:t>
            </a:r>
            <a:r>
              <a:rPr lang="en-US" dirty="0" err="1">
                <a:latin typeface="Cambria" panose="02040503050406030204" pitchFamily="18" charset="0"/>
                <a:ea typeface="Cambria" panose="02040503050406030204" pitchFamily="18" charset="0"/>
              </a:rPr>
              <a:t>agri</a:t>
            </a:r>
            <a:r>
              <a:rPr lang="en-US" dirty="0">
                <a:latin typeface="Cambria" panose="02040503050406030204" pitchFamily="18" charset="0"/>
                <a:ea typeface="Cambria" panose="02040503050406030204" pitchFamily="18" charset="0"/>
              </a:rPr>
              <a:t>-horticultural commodity prices has become increasingly important with the requirement of effective market forecasting. Classical statistical models do not consider intricate, non-linear interactions and external factors like weather, demand, and international trade. Machine learning models of regression, neural networks, and ensemble models have shown better prediction ability. Research emphasizes the convergence of big data, satellite data, and climatic variables to improve model performance. Hybrid models that integrate ML algorithms with econometric methods appear to hold the potential for real-time applications. Challenges like data quality, overfitting, and interpretability are areas needing further improvements.</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a:extLst>
              <a:ext uri="{FF2B5EF4-FFF2-40B4-BE49-F238E27FC236}">
                <a16:creationId xmlns:a16="http://schemas.microsoft.com/office/drawing/2014/main" id="{487E37DE-B062-C32E-A57C-5171704648E3}"/>
              </a:ext>
            </a:extLst>
          </p:cNvPr>
          <p:cNvSpPr>
            <a:spLocks noGrp="1" noChangeArrowheads="1"/>
          </p:cNvSpPr>
          <p:nvPr>
            <p:ph idx="1"/>
          </p:nvPr>
        </p:nvSpPr>
        <p:spPr bwMode="auto">
          <a:xfrm>
            <a:off x="812800" y="1634341"/>
            <a:ext cx="1072934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traditional approaches to predicting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agri</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-horticultural commodity prices usually resort to time-series analysis, econometric models, or conventional machine learning methods. Although these are useful, they tend to face some limitations. One of the significant limitations is that they do not adequately cater to the non-linear and dynamic nature of the price variations affected by numerous influencing factors such as weather patterns, supply-demand pressures, government intervention, and market sentiments. These models often do not take into account real-time data and external variables and, therefore, make less precise predictions. Also, traditional approaches tend to suffer from overreliance on past records by themselves, and such historic patterns might fail to account for shock events like natural disasters or plague outbreaks. By not having these combined with future-oriented sophisticated tools like data augmentation and deep learning, the latter lacks the capacity for higher scale and variability in adaptability. Therefore, this deficiency reflects how AI-ML-based frameworks could make full use of current and multi-sourcing data to feed more evolved algorithms for accuracy.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Proposed Method</a:t>
            </a:r>
          </a:p>
        </p:txBody>
      </p:sp>
      <p:grpSp>
        <p:nvGrpSpPr>
          <p:cNvPr id="10" name="Group 9">
            <a:extLst>
              <a:ext uri="{FF2B5EF4-FFF2-40B4-BE49-F238E27FC236}">
                <a16:creationId xmlns:a16="http://schemas.microsoft.com/office/drawing/2014/main" id="{84963036-A03F-8A97-68CB-0D3D8E08D47A}"/>
              </a:ext>
            </a:extLst>
          </p:cNvPr>
          <p:cNvGrpSpPr/>
          <p:nvPr/>
        </p:nvGrpSpPr>
        <p:grpSpPr>
          <a:xfrm>
            <a:off x="2781238" y="1143001"/>
            <a:ext cx="6731123" cy="4952996"/>
            <a:chOff x="2781238" y="1143001"/>
            <a:chExt cx="6731123" cy="4952996"/>
          </a:xfrm>
        </p:grpSpPr>
        <p:sp>
          <p:nvSpPr>
            <p:cNvPr id="11" name="Oval 10">
              <a:extLst>
                <a:ext uri="{FF2B5EF4-FFF2-40B4-BE49-F238E27FC236}">
                  <a16:creationId xmlns:a16="http://schemas.microsoft.com/office/drawing/2014/main" id="{0BEE678F-A785-B4E4-9FA1-EB10921930C7}"/>
                </a:ext>
              </a:extLst>
            </p:cNvPr>
            <p:cNvSpPr/>
            <p:nvPr/>
          </p:nvSpPr>
          <p:spPr>
            <a:xfrm>
              <a:off x="5339065" y="2404034"/>
              <a:ext cx="1615469" cy="161566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2" name="Freeform: Shape 11">
              <a:extLst>
                <a:ext uri="{FF2B5EF4-FFF2-40B4-BE49-F238E27FC236}">
                  <a16:creationId xmlns:a16="http://schemas.microsoft.com/office/drawing/2014/main" id="{A054B421-B4ED-8DBB-7C3C-E37B068CBF23}"/>
                </a:ext>
              </a:extLst>
            </p:cNvPr>
            <p:cNvSpPr/>
            <p:nvPr/>
          </p:nvSpPr>
          <p:spPr>
            <a:xfrm>
              <a:off x="5221270" y="1143001"/>
              <a:ext cx="1851058" cy="990599"/>
            </a:xfrm>
            <a:custGeom>
              <a:avLst/>
              <a:gdLst>
                <a:gd name="connsiteX0" fmla="*/ 0 w 1851058"/>
                <a:gd name="connsiteY0" fmla="*/ 0 h 990599"/>
                <a:gd name="connsiteX1" fmla="*/ 1851058 w 1851058"/>
                <a:gd name="connsiteY1" fmla="*/ 0 h 990599"/>
                <a:gd name="connsiteX2" fmla="*/ 1851058 w 1851058"/>
                <a:gd name="connsiteY2" fmla="*/ 990599 h 990599"/>
                <a:gd name="connsiteX3" fmla="*/ 0 w 1851058"/>
                <a:gd name="connsiteY3" fmla="*/ 990599 h 990599"/>
                <a:gd name="connsiteX4" fmla="*/ 0 w 1851058"/>
                <a:gd name="connsiteY4" fmla="*/ 0 h 990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058" h="990599">
                  <a:moveTo>
                    <a:pt x="0" y="0"/>
                  </a:moveTo>
                  <a:lnTo>
                    <a:pt x="1851058" y="0"/>
                  </a:lnTo>
                  <a:lnTo>
                    <a:pt x="1851058" y="990599"/>
                  </a:lnTo>
                  <a:lnTo>
                    <a:pt x="0" y="990599"/>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200" kern="1200" dirty="0"/>
            </a:p>
            <a:p>
              <a:pPr algn="ctr" defTabSz="666750">
                <a:lnSpc>
                  <a:spcPct val="90000"/>
                </a:lnSpc>
                <a:spcBef>
                  <a:spcPct val="0"/>
                </a:spcBef>
                <a:spcAft>
                  <a:spcPct val="35000"/>
                </a:spcAft>
              </a:pPr>
              <a:r>
                <a:rPr lang="en-IN" sz="1200" kern="1200" dirty="0"/>
                <a:t> </a:t>
              </a:r>
              <a:r>
                <a:rPr lang="en-IN" sz="1200" dirty="0"/>
                <a:t> Data Collection, </a:t>
              </a:r>
            </a:p>
            <a:p>
              <a:pPr algn="ctr" defTabSz="666750">
                <a:lnSpc>
                  <a:spcPct val="90000"/>
                </a:lnSpc>
                <a:spcBef>
                  <a:spcPct val="0"/>
                </a:spcBef>
                <a:spcAft>
                  <a:spcPct val="35000"/>
                </a:spcAft>
              </a:pPr>
              <a:r>
                <a:rPr lang="en-IN" sz="1200" kern="1200" dirty="0"/>
                <a:t>Collect historical &amp; real-time price data (</a:t>
              </a:r>
              <a:r>
                <a:rPr lang="en-IN" sz="1200" kern="1200" dirty="0" err="1"/>
                <a:t>Agmarknet</a:t>
              </a:r>
              <a:r>
                <a:rPr lang="en-IN" sz="1200" kern="1200" dirty="0"/>
                <a:t>, USDA).</a:t>
              </a:r>
            </a:p>
            <a:p>
              <a:pPr lvl="0" algn="ctr" defTabSz="666750">
                <a:lnSpc>
                  <a:spcPct val="90000"/>
                </a:lnSpc>
                <a:spcBef>
                  <a:spcPct val="0"/>
                </a:spcBef>
                <a:spcAft>
                  <a:spcPct val="35000"/>
                </a:spcAft>
              </a:pPr>
              <a:endParaRPr lang="en-IN" sz="1200" kern="1200" dirty="0"/>
            </a:p>
          </p:txBody>
        </p:sp>
        <p:sp>
          <p:nvSpPr>
            <p:cNvPr id="13" name="Oval 12">
              <a:extLst>
                <a:ext uri="{FF2B5EF4-FFF2-40B4-BE49-F238E27FC236}">
                  <a16:creationId xmlns:a16="http://schemas.microsoft.com/office/drawing/2014/main" id="{659571CB-CFE8-44E6-9280-5930568D6D2D}"/>
                </a:ext>
              </a:extLst>
            </p:cNvPr>
            <p:cNvSpPr/>
            <p:nvPr/>
          </p:nvSpPr>
          <p:spPr>
            <a:xfrm>
              <a:off x="5812936" y="2631871"/>
              <a:ext cx="1615469" cy="161566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4" name="Freeform: Shape 13">
              <a:extLst>
                <a:ext uri="{FF2B5EF4-FFF2-40B4-BE49-F238E27FC236}">
                  <a16:creationId xmlns:a16="http://schemas.microsoft.com/office/drawing/2014/main" id="{3087D5B1-0CDF-FB0F-10E9-EA46B39B0118}"/>
                </a:ext>
              </a:extLst>
            </p:cNvPr>
            <p:cNvSpPr/>
            <p:nvPr/>
          </p:nvSpPr>
          <p:spPr>
            <a:xfrm>
              <a:off x="7627647" y="2084070"/>
              <a:ext cx="1750091" cy="1089659"/>
            </a:xfrm>
            <a:custGeom>
              <a:avLst/>
              <a:gdLst>
                <a:gd name="connsiteX0" fmla="*/ 0 w 1750091"/>
                <a:gd name="connsiteY0" fmla="*/ 0 h 1089659"/>
                <a:gd name="connsiteX1" fmla="*/ 1750091 w 1750091"/>
                <a:gd name="connsiteY1" fmla="*/ 0 h 1089659"/>
                <a:gd name="connsiteX2" fmla="*/ 1750091 w 1750091"/>
                <a:gd name="connsiteY2" fmla="*/ 1089659 h 1089659"/>
                <a:gd name="connsiteX3" fmla="*/ 0 w 1750091"/>
                <a:gd name="connsiteY3" fmla="*/ 1089659 h 1089659"/>
                <a:gd name="connsiteX4" fmla="*/ 0 w 1750091"/>
                <a:gd name="connsiteY4" fmla="*/ 0 h 10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0091" h="1089659">
                  <a:moveTo>
                    <a:pt x="0" y="0"/>
                  </a:moveTo>
                  <a:lnTo>
                    <a:pt x="1750091" y="0"/>
                  </a:lnTo>
                  <a:lnTo>
                    <a:pt x="1750091" y="1089659"/>
                  </a:lnTo>
                  <a:lnTo>
                    <a:pt x="0" y="1089659"/>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Data preprocessing</a:t>
              </a:r>
            </a:p>
          </p:txBody>
        </p:sp>
        <p:sp>
          <p:nvSpPr>
            <p:cNvPr id="15" name="Oval 14">
              <a:extLst>
                <a:ext uri="{FF2B5EF4-FFF2-40B4-BE49-F238E27FC236}">
                  <a16:creationId xmlns:a16="http://schemas.microsoft.com/office/drawing/2014/main" id="{DDC38684-F7DD-08CC-B4CB-721E57FEEDCF}"/>
                </a:ext>
              </a:extLst>
            </p:cNvPr>
            <p:cNvSpPr/>
            <p:nvPr/>
          </p:nvSpPr>
          <p:spPr>
            <a:xfrm>
              <a:off x="5929384" y="3144507"/>
              <a:ext cx="1615469" cy="161566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6" name="Freeform: Shape 15">
              <a:extLst>
                <a:ext uri="{FF2B5EF4-FFF2-40B4-BE49-F238E27FC236}">
                  <a16:creationId xmlns:a16="http://schemas.microsoft.com/office/drawing/2014/main" id="{E0766529-58D2-114D-1ACB-9F0D14AB9DE8}"/>
                </a:ext>
              </a:extLst>
            </p:cNvPr>
            <p:cNvSpPr/>
            <p:nvPr/>
          </p:nvSpPr>
          <p:spPr>
            <a:xfrm>
              <a:off x="7795925" y="3470909"/>
              <a:ext cx="1716436" cy="1163954"/>
            </a:xfrm>
            <a:custGeom>
              <a:avLst/>
              <a:gdLst>
                <a:gd name="connsiteX0" fmla="*/ 0 w 1716436"/>
                <a:gd name="connsiteY0" fmla="*/ 0 h 1163954"/>
                <a:gd name="connsiteX1" fmla="*/ 1716436 w 1716436"/>
                <a:gd name="connsiteY1" fmla="*/ 0 h 1163954"/>
                <a:gd name="connsiteX2" fmla="*/ 1716436 w 1716436"/>
                <a:gd name="connsiteY2" fmla="*/ 1163954 h 1163954"/>
                <a:gd name="connsiteX3" fmla="*/ 0 w 1716436"/>
                <a:gd name="connsiteY3" fmla="*/ 1163954 h 1163954"/>
                <a:gd name="connsiteX4" fmla="*/ 0 w 1716436"/>
                <a:gd name="connsiteY4" fmla="*/ 0 h 1163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6436" h="1163954">
                  <a:moveTo>
                    <a:pt x="0" y="0"/>
                  </a:moveTo>
                  <a:lnTo>
                    <a:pt x="1716436" y="0"/>
                  </a:lnTo>
                  <a:lnTo>
                    <a:pt x="1716436" y="1163954"/>
                  </a:lnTo>
                  <a:lnTo>
                    <a:pt x="0" y="1163954"/>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Gather weather, soil, and crop data for analysis.</a:t>
              </a:r>
            </a:p>
          </p:txBody>
        </p:sp>
        <p:sp>
          <p:nvSpPr>
            <p:cNvPr id="17" name="Oval 16">
              <a:extLst>
                <a:ext uri="{FF2B5EF4-FFF2-40B4-BE49-F238E27FC236}">
                  <a16:creationId xmlns:a16="http://schemas.microsoft.com/office/drawing/2014/main" id="{343F56C8-51C1-488E-2A3D-0762F62F8393}"/>
                </a:ext>
              </a:extLst>
            </p:cNvPr>
            <p:cNvSpPr/>
            <p:nvPr/>
          </p:nvSpPr>
          <p:spPr>
            <a:xfrm>
              <a:off x="5601579" y="3555605"/>
              <a:ext cx="1615469" cy="161566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8" name="Freeform: Shape 17">
              <a:extLst>
                <a:ext uri="{FF2B5EF4-FFF2-40B4-BE49-F238E27FC236}">
                  <a16:creationId xmlns:a16="http://schemas.microsoft.com/office/drawing/2014/main" id="{8A8018E0-4563-B1A2-23EA-0F9DC9691488}"/>
                </a:ext>
              </a:extLst>
            </p:cNvPr>
            <p:cNvSpPr/>
            <p:nvPr/>
          </p:nvSpPr>
          <p:spPr>
            <a:xfrm>
              <a:off x="7055501" y="5031103"/>
              <a:ext cx="1851058" cy="1064894"/>
            </a:xfrm>
            <a:custGeom>
              <a:avLst/>
              <a:gdLst>
                <a:gd name="connsiteX0" fmla="*/ 0 w 1851058"/>
                <a:gd name="connsiteY0" fmla="*/ 0 h 1064894"/>
                <a:gd name="connsiteX1" fmla="*/ 1851058 w 1851058"/>
                <a:gd name="connsiteY1" fmla="*/ 0 h 1064894"/>
                <a:gd name="connsiteX2" fmla="*/ 1851058 w 1851058"/>
                <a:gd name="connsiteY2" fmla="*/ 1064894 h 1064894"/>
                <a:gd name="connsiteX3" fmla="*/ 0 w 1851058"/>
                <a:gd name="connsiteY3" fmla="*/ 1064894 h 1064894"/>
                <a:gd name="connsiteX4" fmla="*/ 0 w 1851058"/>
                <a:gd name="connsiteY4" fmla="*/ 0 h 1064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058" h="1064894">
                  <a:moveTo>
                    <a:pt x="0" y="0"/>
                  </a:moveTo>
                  <a:lnTo>
                    <a:pt x="1851058" y="0"/>
                  </a:lnTo>
                  <a:lnTo>
                    <a:pt x="1851058" y="1064894"/>
                  </a:lnTo>
                  <a:lnTo>
                    <a:pt x="0" y="1064894"/>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Clean and normalize data for better accuracy.</a:t>
              </a:r>
            </a:p>
          </p:txBody>
        </p:sp>
        <p:sp>
          <p:nvSpPr>
            <p:cNvPr id="19" name="Oval 18">
              <a:extLst>
                <a:ext uri="{FF2B5EF4-FFF2-40B4-BE49-F238E27FC236}">
                  <a16:creationId xmlns:a16="http://schemas.microsoft.com/office/drawing/2014/main" id="{662B2C38-6EF4-E53B-DA9E-C8C103C4659B}"/>
                </a:ext>
              </a:extLst>
            </p:cNvPr>
            <p:cNvSpPr/>
            <p:nvPr/>
          </p:nvSpPr>
          <p:spPr>
            <a:xfrm>
              <a:off x="5076551" y="3555605"/>
              <a:ext cx="1615469" cy="161566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0" name="Freeform: Shape 19">
              <a:extLst>
                <a:ext uri="{FF2B5EF4-FFF2-40B4-BE49-F238E27FC236}">
                  <a16:creationId xmlns:a16="http://schemas.microsoft.com/office/drawing/2014/main" id="{C35F3894-24CA-7B39-952E-D5C31BFB8A35}"/>
                </a:ext>
              </a:extLst>
            </p:cNvPr>
            <p:cNvSpPr/>
            <p:nvPr/>
          </p:nvSpPr>
          <p:spPr>
            <a:xfrm>
              <a:off x="3387039" y="5031103"/>
              <a:ext cx="1851058" cy="1064894"/>
            </a:xfrm>
            <a:custGeom>
              <a:avLst/>
              <a:gdLst>
                <a:gd name="connsiteX0" fmla="*/ 0 w 1851058"/>
                <a:gd name="connsiteY0" fmla="*/ 0 h 1064894"/>
                <a:gd name="connsiteX1" fmla="*/ 1851058 w 1851058"/>
                <a:gd name="connsiteY1" fmla="*/ 0 h 1064894"/>
                <a:gd name="connsiteX2" fmla="*/ 1851058 w 1851058"/>
                <a:gd name="connsiteY2" fmla="*/ 1064894 h 1064894"/>
                <a:gd name="connsiteX3" fmla="*/ 0 w 1851058"/>
                <a:gd name="connsiteY3" fmla="*/ 1064894 h 1064894"/>
                <a:gd name="connsiteX4" fmla="*/ 0 w 1851058"/>
                <a:gd name="connsiteY4" fmla="*/ 0 h 1064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058" h="1064894">
                  <a:moveTo>
                    <a:pt x="0" y="0"/>
                  </a:moveTo>
                  <a:lnTo>
                    <a:pt x="1851058" y="0"/>
                  </a:lnTo>
                  <a:lnTo>
                    <a:pt x="1851058" y="1064894"/>
                  </a:lnTo>
                  <a:lnTo>
                    <a:pt x="0" y="1064894"/>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 Future Price Prediction (3+ Months)</a:t>
              </a:r>
            </a:p>
          </p:txBody>
        </p:sp>
        <p:sp>
          <p:nvSpPr>
            <p:cNvPr id="21" name="Oval 20">
              <a:extLst>
                <a:ext uri="{FF2B5EF4-FFF2-40B4-BE49-F238E27FC236}">
                  <a16:creationId xmlns:a16="http://schemas.microsoft.com/office/drawing/2014/main" id="{78FEB585-DAFB-C900-7CA6-3FD4BAD91A9E}"/>
                </a:ext>
              </a:extLst>
            </p:cNvPr>
            <p:cNvSpPr/>
            <p:nvPr/>
          </p:nvSpPr>
          <p:spPr>
            <a:xfrm>
              <a:off x="4748745" y="3144507"/>
              <a:ext cx="1615469" cy="161566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2" name="Freeform: Shape 21">
              <a:extLst>
                <a:ext uri="{FF2B5EF4-FFF2-40B4-BE49-F238E27FC236}">
                  <a16:creationId xmlns:a16="http://schemas.microsoft.com/office/drawing/2014/main" id="{A86204E1-6D88-C2F7-2EA6-41944F9F67BE}"/>
                </a:ext>
              </a:extLst>
            </p:cNvPr>
            <p:cNvSpPr/>
            <p:nvPr/>
          </p:nvSpPr>
          <p:spPr>
            <a:xfrm>
              <a:off x="2781238" y="3470909"/>
              <a:ext cx="1716436" cy="1163954"/>
            </a:xfrm>
            <a:custGeom>
              <a:avLst/>
              <a:gdLst>
                <a:gd name="connsiteX0" fmla="*/ 0 w 1716436"/>
                <a:gd name="connsiteY0" fmla="*/ 0 h 1163954"/>
                <a:gd name="connsiteX1" fmla="*/ 1716436 w 1716436"/>
                <a:gd name="connsiteY1" fmla="*/ 0 h 1163954"/>
                <a:gd name="connsiteX2" fmla="*/ 1716436 w 1716436"/>
                <a:gd name="connsiteY2" fmla="*/ 1163954 h 1163954"/>
                <a:gd name="connsiteX3" fmla="*/ 0 w 1716436"/>
                <a:gd name="connsiteY3" fmla="*/ 1163954 h 1163954"/>
                <a:gd name="connsiteX4" fmla="*/ 0 w 1716436"/>
                <a:gd name="connsiteY4" fmla="*/ 0 h 1163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6436" h="1163954">
                  <a:moveTo>
                    <a:pt x="0" y="0"/>
                  </a:moveTo>
                  <a:lnTo>
                    <a:pt x="1716436" y="0"/>
                  </a:lnTo>
                  <a:lnTo>
                    <a:pt x="1716436" y="1163954"/>
                  </a:lnTo>
                  <a:lnTo>
                    <a:pt x="0" y="1163954"/>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Implement LSTM (Long Short-Term Memory) for long-term price forecasting.</a:t>
              </a:r>
            </a:p>
          </p:txBody>
        </p:sp>
        <p:sp>
          <p:nvSpPr>
            <p:cNvPr id="23" name="Oval 22">
              <a:extLst>
                <a:ext uri="{FF2B5EF4-FFF2-40B4-BE49-F238E27FC236}">
                  <a16:creationId xmlns:a16="http://schemas.microsoft.com/office/drawing/2014/main" id="{D7626275-4724-1CD6-920A-B1A34CA91BE7}"/>
                </a:ext>
              </a:extLst>
            </p:cNvPr>
            <p:cNvSpPr/>
            <p:nvPr/>
          </p:nvSpPr>
          <p:spPr>
            <a:xfrm>
              <a:off x="4865194" y="2631871"/>
              <a:ext cx="1615469" cy="1615667"/>
            </a:xfrm>
            <a:prstGeom prst="ellipse">
              <a:avLst/>
            </a:pr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24" name="Freeform: Shape 23">
              <a:extLst>
                <a:ext uri="{FF2B5EF4-FFF2-40B4-BE49-F238E27FC236}">
                  <a16:creationId xmlns:a16="http://schemas.microsoft.com/office/drawing/2014/main" id="{C11D5A44-FFF4-18ED-913B-06E4774FD1EB}"/>
                </a:ext>
              </a:extLst>
            </p:cNvPr>
            <p:cNvSpPr/>
            <p:nvPr/>
          </p:nvSpPr>
          <p:spPr>
            <a:xfrm>
              <a:off x="2915860" y="2084070"/>
              <a:ext cx="1750091" cy="1089659"/>
            </a:xfrm>
            <a:custGeom>
              <a:avLst/>
              <a:gdLst>
                <a:gd name="connsiteX0" fmla="*/ 0 w 1750091"/>
                <a:gd name="connsiteY0" fmla="*/ 0 h 1089659"/>
                <a:gd name="connsiteX1" fmla="*/ 1750091 w 1750091"/>
                <a:gd name="connsiteY1" fmla="*/ 0 h 1089659"/>
                <a:gd name="connsiteX2" fmla="*/ 1750091 w 1750091"/>
                <a:gd name="connsiteY2" fmla="*/ 1089659 h 1089659"/>
                <a:gd name="connsiteX3" fmla="*/ 0 w 1750091"/>
                <a:gd name="connsiteY3" fmla="*/ 1089659 h 1089659"/>
                <a:gd name="connsiteX4" fmla="*/ 0 w 1750091"/>
                <a:gd name="connsiteY4" fmla="*/ 0 h 1089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0091" h="1089659">
                  <a:moveTo>
                    <a:pt x="0" y="0"/>
                  </a:moveTo>
                  <a:lnTo>
                    <a:pt x="1750091" y="0"/>
                  </a:lnTo>
                  <a:lnTo>
                    <a:pt x="1750091" y="1089659"/>
                  </a:lnTo>
                  <a:lnTo>
                    <a:pt x="0" y="1089659"/>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IN" sz="1500" kern="1200" dirty="0"/>
                <a:t>Consider weather, supply-demand, and external factors affecting prices.</a:t>
              </a:r>
            </a:p>
          </p:txBody>
        </p:sp>
      </p:gr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7" name="Rectangle 3">
            <a:extLst>
              <a:ext uri="{FF2B5EF4-FFF2-40B4-BE49-F238E27FC236}">
                <a16:creationId xmlns:a16="http://schemas.microsoft.com/office/drawing/2014/main" id="{5C0BC931-4600-F797-F146-A2D29292B8A3}"/>
              </a:ext>
            </a:extLst>
          </p:cNvPr>
          <p:cNvSpPr>
            <a:spLocks noGrp="1" noChangeArrowheads="1"/>
          </p:cNvSpPr>
          <p:nvPr>
            <p:ph idx="1"/>
          </p:nvPr>
        </p:nvSpPr>
        <p:spPr bwMode="auto">
          <a:xfrm>
            <a:off x="492400" y="1626145"/>
            <a:ext cx="11357477" cy="211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Develop an AI-ML-based system</a:t>
            </a:r>
            <a:r>
              <a:rPr lang="en-US" sz="1600" dirty="0">
                <a:latin typeface="Times New Roman" panose="02020603050405020304" pitchFamily="18" charset="0"/>
                <a:cs typeface="Times New Roman" panose="02020603050405020304" pitchFamily="18" charset="0"/>
              </a:rPr>
              <a:t> for </a:t>
            </a:r>
            <a:r>
              <a:rPr lang="en-US" sz="1600" b="1" dirty="0">
                <a:latin typeface="Times New Roman" panose="02020603050405020304" pitchFamily="18" charset="0"/>
                <a:cs typeface="Times New Roman" panose="02020603050405020304" pitchFamily="18" charset="0"/>
              </a:rPr>
              <a:t>predicting future prices</a:t>
            </a:r>
            <a:r>
              <a:rPr lang="en-US" sz="1600" dirty="0">
                <a:latin typeface="Times New Roman" panose="02020603050405020304" pitchFamily="18" charset="0"/>
                <a:cs typeface="Times New Roman" panose="02020603050405020304" pitchFamily="18" charset="0"/>
              </a:rPr>
              <a:t> of </a:t>
            </a:r>
            <a:r>
              <a:rPr lang="en-US" sz="1600" dirty="0" err="1">
                <a:latin typeface="Times New Roman" panose="02020603050405020304" pitchFamily="18" charset="0"/>
                <a:cs typeface="Times New Roman" panose="02020603050405020304" pitchFamily="18" charset="0"/>
              </a:rPr>
              <a:t>agri</a:t>
            </a:r>
            <a:r>
              <a:rPr lang="en-US" sz="1600" dirty="0">
                <a:latin typeface="Times New Roman" panose="02020603050405020304" pitchFamily="18" charset="0"/>
                <a:cs typeface="Times New Roman" panose="02020603050405020304" pitchFamily="18" charset="0"/>
              </a:rPr>
              <a:t>-horticultural commodities (</a:t>
            </a:r>
            <a:r>
              <a:rPr lang="en-US" sz="1600" b="1" dirty="0">
                <a:latin typeface="Times New Roman" panose="02020603050405020304" pitchFamily="18" charset="0"/>
                <a:cs typeface="Times New Roman" panose="02020603050405020304" pitchFamily="18" charset="0"/>
              </a:rPr>
              <a:t>3+ months</a:t>
            </a:r>
            <a:r>
              <a:rPr lang="en-US" sz="1600" dirty="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Implement LSTM-based price forecasting</a:t>
            </a:r>
            <a:r>
              <a:rPr lang="en-US" sz="1600" dirty="0">
                <a:latin typeface="Times New Roman" panose="02020603050405020304" pitchFamily="18" charset="0"/>
                <a:cs typeface="Times New Roman" panose="02020603050405020304" pitchFamily="18" charset="0"/>
              </a:rPr>
              <a:t> considering </a:t>
            </a:r>
            <a:r>
              <a:rPr lang="en-US" sz="1600" b="1" dirty="0">
                <a:latin typeface="Times New Roman" panose="02020603050405020304" pitchFamily="18" charset="0"/>
                <a:cs typeface="Times New Roman" panose="02020603050405020304" pitchFamily="18" charset="0"/>
              </a:rPr>
              <a:t>market trends, weather, and supply-demand factors</a:t>
            </a:r>
            <a:r>
              <a:rPr lang="en-US" sz="1600" dirty="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Recommend suitable crops</a:t>
            </a:r>
            <a:r>
              <a:rPr lang="en-US" sz="1600" dirty="0">
                <a:latin typeface="Times New Roman" panose="02020603050405020304" pitchFamily="18" charset="0"/>
                <a:cs typeface="Times New Roman" panose="02020603050405020304" pitchFamily="18" charset="0"/>
              </a:rPr>
              <a:t> based on </a:t>
            </a:r>
            <a:r>
              <a:rPr lang="en-US" sz="1600" b="1" dirty="0">
                <a:latin typeface="Times New Roman" panose="02020603050405020304" pitchFamily="18" charset="0"/>
                <a:cs typeface="Times New Roman" panose="02020603050405020304" pitchFamily="18" charset="0"/>
              </a:rPr>
              <a:t>soil quality, climate conditions, and predicted future prices</a:t>
            </a:r>
            <a:r>
              <a:rPr lang="en-US" sz="1600" dirty="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Build a user-friendly mobile application (Flutter)</a:t>
            </a:r>
            <a:r>
              <a:rPr lang="en-US" sz="1600" dirty="0">
                <a:latin typeface="Times New Roman" panose="02020603050405020304" pitchFamily="18" charset="0"/>
                <a:cs typeface="Times New Roman" panose="02020603050405020304" pitchFamily="18" charset="0"/>
              </a:rPr>
              <a:t> for </a:t>
            </a:r>
            <a:r>
              <a:rPr lang="en-US" sz="1600" b="1" dirty="0">
                <a:latin typeface="Times New Roman" panose="02020603050405020304" pitchFamily="18" charset="0"/>
                <a:cs typeface="Times New Roman" panose="02020603050405020304" pitchFamily="18" charset="0"/>
              </a:rPr>
              <a:t>real-time price tracking, forecasts, and crop suggestions</a:t>
            </a:r>
            <a:r>
              <a:rPr lang="en-US" sz="1600" dirty="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Ensure high model accuracy</a:t>
            </a:r>
            <a:r>
              <a:rPr lang="en-US" sz="1600" dirty="0">
                <a:latin typeface="Times New Roman" panose="02020603050405020304" pitchFamily="18" charset="0"/>
                <a:cs typeface="Times New Roman" panose="02020603050405020304" pitchFamily="18" charset="0"/>
              </a:rPr>
              <a:t> using </a:t>
            </a:r>
            <a:r>
              <a:rPr lang="en-US" sz="1600" b="1" dirty="0">
                <a:latin typeface="Times New Roman" panose="02020603050405020304" pitchFamily="18" charset="0"/>
                <a:cs typeface="Times New Roman" panose="02020603050405020304" pitchFamily="18" charset="0"/>
              </a:rPr>
              <a:t>performance metrics (RMSE, MAPE, Precision-Recall)</a:t>
            </a:r>
            <a:r>
              <a:rPr lang="en-US" sz="1600" dirty="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Deploy models on a scalable backend (Flask/Django)</a:t>
            </a:r>
            <a:r>
              <a:rPr lang="en-US" sz="1600" dirty="0">
                <a:latin typeface="Times New Roman" panose="02020603050405020304" pitchFamily="18" charset="0"/>
                <a:cs typeface="Times New Roman" panose="02020603050405020304" pitchFamily="18" charset="0"/>
              </a:rPr>
              <a:t> with </a:t>
            </a:r>
            <a:r>
              <a:rPr lang="en-US" sz="1600" b="1" dirty="0">
                <a:latin typeface="Times New Roman" panose="02020603050405020304" pitchFamily="18" charset="0"/>
                <a:cs typeface="Times New Roman" panose="02020603050405020304" pitchFamily="18" charset="0"/>
              </a:rPr>
              <a:t>cloud-based real-time data updates</a:t>
            </a:r>
            <a:r>
              <a:rPr lang="en-US" sz="1600" dirty="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Empower farmers &amp; traders</a:t>
            </a:r>
            <a:r>
              <a:rPr lang="en-US" sz="1600" dirty="0">
                <a:latin typeface="Times New Roman" panose="02020603050405020304" pitchFamily="18" charset="0"/>
                <a:cs typeface="Times New Roman" panose="02020603050405020304" pitchFamily="18" charset="0"/>
              </a:rPr>
              <a:t> with </a:t>
            </a:r>
            <a:r>
              <a:rPr lang="en-US" sz="1600" b="1" dirty="0">
                <a:latin typeface="Times New Roman" panose="02020603050405020304" pitchFamily="18" charset="0"/>
                <a:cs typeface="Times New Roman" panose="02020603050405020304" pitchFamily="18" charset="0"/>
              </a:rPr>
              <a:t>data-driven insights</a:t>
            </a:r>
            <a:r>
              <a:rPr lang="en-US" sz="1600" dirty="0">
                <a:latin typeface="Times New Roman" panose="02020603050405020304" pitchFamily="18" charset="0"/>
                <a:cs typeface="Times New Roman" panose="02020603050405020304" pitchFamily="18" charset="0"/>
              </a:rPr>
              <a:t> for better decision-making and profitability.</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CDF4B8F0-3FFF-9CC9-F52B-1BDBE223A1BE}"/>
              </a:ext>
            </a:extLst>
          </p:cNvPr>
          <p:cNvSpPr>
            <a:spLocks noGrp="1" noChangeArrowheads="1"/>
          </p:cNvSpPr>
          <p:nvPr>
            <p:ph idx="1"/>
          </p:nvPr>
        </p:nvSpPr>
        <p:spPr bwMode="auto">
          <a:xfrm>
            <a:off x="812801" y="1244146"/>
            <a:ext cx="10668000"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 Data Collection: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Gather historical price data of commodities from reliable sources (e.g., government websites, market platforms).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Collect additional factors influencing prices, such as weather data, soil conditions, demand-supply metrics, and macroeconomic indicators.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 Data Preprocessing: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Handle missing data, outliers, and inconsistencies.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Normalize/standardize data for uniformity.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Perform feature engineering to create meaningful variables (e.g., lagged prices, seasonality, and indices).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Exploratory Data Analysis (EDA):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Visualize trends, seasonality, and anomalies.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Analyze relationships between prices and external factors (e.g., rainfall, production levels).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 Model Development: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Build and compare machine learning models (e.g., Linear Regression, Random Forest, </a:t>
            </a:r>
            <a:r>
              <a:rPr kumimoji="0" lang="en-US" altLang="en-US" sz="13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XGBoost</a:t>
            </a: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deep learning models (e.g., LSTM, RNN).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Train models using historical data and validate them using test data.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300" dirty="0">
                <a:latin typeface="Cambria" panose="02040503050406030204" pitchFamily="18" charset="0"/>
                <a:ea typeface="Cambria" panose="02040503050406030204" pitchFamily="18" charset="0"/>
              </a:rPr>
              <a:t>5</a:t>
            </a: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Prediction &amp; Evaluation: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Generate price forecasts and assess accuracy using metrics like RMSE, MAE, and R².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300" dirty="0">
                <a:latin typeface="Cambria" panose="02040503050406030204" pitchFamily="18" charset="0"/>
                <a:ea typeface="Cambria" panose="02040503050406030204" pitchFamily="18" charset="0"/>
              </a:rPr>
              <a:t>6</a:t>
            </a: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Deployment &amp; Monitoring: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Deploy models via APIs or cloud platforms for real-time predictions.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Regularly update models with new data to ensure accuracy and reliability.</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B3D523FF-F871-AC8E-62A0-0FE1C80093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0449" y="1143000"/>
            <a:ext cx="5912702" cy="4953000"/>
          </a:xfrm>
          <a:prstGeom prst="rect">
            <a:avLst/>
          </a:prstGeom>
          <a:noFill/>
          <a:ln>
            <a:noFill/>
          </a:ln>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4" name="Rectangle 1">
            <a:extLst>
              <a:ext uri="{FF2B5EF4-FFF2-40B4-BE49-F238E27FC236}">
                <a16:creationId xmlns:a16="http://schemas.microsoft.com/office/drawing/2014/main" id="{98D5673F-ADCE-A69A-209D-EC8CAC986CBA}"/>
              </a:ext>
            </a:extLst>
          </p:cNvPr>
          <p:cNvSpPr>
            <a:spLocks noGrp="1" noChangeArrowheads="1"/>
          </p:cNvSpPr>
          <p:nvPr>
            <p:ph idx="1"/>
          </p:nvPr>
        </p:nvSpPr>
        <p:spPr bwMode="auto">
          <a:xfrm>
            <a:off x="895740" y="910726"/>
            <a:ext cx="9778480" cy="571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1200" b="1" dirty="0"/>
              <a:t>🖥️ Hardware Components:</a:t>
            </a:r>
          </a:p>
          <a:p>
            <a:pPr marL="0" indent="0" algn="just">
              <a:buNone/>
            </a:pPr>
            <a:r>
              <a:rPr lang="en-IN" sz="1200" dirty="0"/>
              <a:t>     1️⃣ </a:t>
            </a:r>
            <a:r>
              <a:rPr lang="en-IN" sz="1200" b="1" dirty="0"/>
              <a:t>CPU/GPU</a:t>
            </a:r>
            <a:r>
              <a:rPr lang="en-IN" sz="1200" dirty="0"/>
              <a:t> → For training and inference of ML models (NVIDIA GPU recommended for deep learning).</a:t>
            </a:r>
            <a:br>
              <a:rPr lang="en-IN" sz="1200" dirty="0"/>
            </a:br>
            <a:r>
              <a:rPr lang="en-IN" sz="1200" dirty="0"/>
              <a:t>     2️⃣ </a:t>
            </a:r>
            <a:r>
              <a:rPr lang="en-IN" sz="1200" b="1" dirty="0"/>
              <a:t>Cloud Servers</a:t>
            </a:r>
            <a:r>
              <a:rPr lang="en-IN" sz="1200" dirty="0"/>
              <a:t> (AWS/GCP/Azure) → For hosting the backend and ML models.</a:t>
            </a:r>
            <a:br>
              <a:rPr lang="en-IN" sz="1200" dirty="0"/>
            </a:br>
            <a:r>
              <a:rPr lang="en-IN" sz="1200" dirty="0"/>
              <a:t>     3️⃣ </a:t>
            </a:r>
            <a:r>
              <a:rPr lang="en-IN" sz="1200" b="1" dirty="0"/>
              <a:t>Smartphones/Tablets</a:t>
            </a:r>
            <a:r>
              <a:rPr lang="en-IN" sz="1200" dirty="0"/>
              <a:t> → For farmers/traders to access the mobile app.</a:t>
            </a:r>
          </a:p>
          <a:p>
            <a:pPr marL="0" indent="0" algn="just">
              <a:buNone/>
            </a:pPr>
            <a:endParaRPr lang="en-IN" sz="1200" dirty="0"/>
          </a:p>
          <a:p>
            <a:pPr marL="0" indent="0" algn="just">
              <a:buNone/>
            </a:pPr>
            <a:r>
              <a:rPr lang="en-IN" sz="1200" b="1" dirty="0"/>
              <a:t>🛠️ Software Components:</a:t>
            </a:r>
          </a:p>
          <a:p>
            <a:pPr marL="0" indent="0" algn="just">
              <a:buNone/>
            </a:pPr>
            <a:r>
              <a:rPr lang="en-IN" sz="1200" b="1" dirty="0"/>
              <a:t>1] Data Collection &amp; Processing</a:t>
            </a:r>
          </a:p>
          <a:p>
            <a:pPr algn="just">
              <a:buFont typeface="Arial" panose="020B0604020202020204" pitchFamily="34" charset="0"/>
              <a:buChar char="•"/>
            </a:pPr>
            <a:r>
              <a:rPr lang="en-IN" sz="1200" b="1" dirty="0"/>
              <a:t>Python</a:t>
            </a:r>
            <a:r>
              <a:rPr lang="en-IN" sz="1200" dirty="0"/>
              <a:t> → Core language for data processing and ML.</a:t>
            </a:r>
          </a:p>
          <a:p>
            <a:pPr algn="just">
              <a:buFont typeface="Arial" panose="020B0604020202020204" pitchFamily="34" charset="0"/>
              <a:buChar char="•"/>
            </a:pPr>
            <a:r>
              <a:rPr lang="en-IN" sz="1200" b="1" dirty="0"/>
              <a:t>Pandas, NumPy</a:t>
            </a:r>
            <a:r>
              <a:rPr lang="en-IN" sz="1200" dirty="0"/>
              <a:t> → For data cleaning, transformation &amp; normalization.</a:t>
            </a:r>
          </a:p>
          <a:p>
            <a:pPr algn="just">
              <a:buFont typeface="Arial" panose="020B0604020202020204" pitchFamily="34" charset="0"/>
              <a:buChar char="•"/>
            </a:pPr>
            <a:r>
              <a:rPr lang="en-IN" sz="1200" b="1" dirty="0"/>
              <a:t>APIs (</a:t>
            </a:r>
            <a:r>
              <a:rPr lang="en-IN" sz="1200" b="1" dirty="0" err="1"/>
              <a:t>Agmarknet</a:t>
            </a:r>
            <a:r>
              <a:rPr lang="en-IN" sz="1200" b="1" dirty="0"/>
              <a:t>, USDA, Weather APIs)</a:t>
            </a:r>
            <a:r>
              <a:rPr lang="en-IN" sz="1200" dirty="0"/>
              <a:t> → For real-time data collection.</a:t>
            </a:r>
          </a:p>
          <a:p>
            <a:pPr algn="just">
              <a:buFont typeface="Arial" panose="020B0604020202020204" pitchFamily="34" charset="0"/>
              <a:buChar char="•"/>
            </a:pPr>
            <a:r>
              <a:rPr lang="en-IN" sz="1200" b="1" dirty="0"/>
              <a:t>PostgreSQL/SQLite</a:t>
            </a:r>
            <a:r>
              <a:rPr lang="en-IN" sz="1200" dirty="0"/>
              <a:t> → Database for storing prices, crop data, and user info.</a:t>
            </a:r>
          </a:p>
          <a:p>
            <a:pPr marL="0" indent="0" algn="just">
              <a:buNone/>
            </a:pPr>
            <a:r>
              <a:rPr lang="en-IN" sz="1200" b="1" dirty="0"/>
              <a:t>2] Machine Learning &amp; AI Models</a:t>
            </a:r>
          </a:p>
          <a:p>
            <a:pPr algn="just">
              <a:buFont typeface="Arial" panose="020B0604020202020204" pitchFamily="34" charset="0"/>
              <a:buChar char="•"/>
            </a:pPr>
            <a:r>
              <a:rPr lang="en-IN" sz="1200" b="1" dirty="0"/>
              <a:t>TensorFlow/</a:t>
            </a:r>
            <a:r>
              <a:rPr lang="en-IN" sz="1200" b="1" dirty="0" err="1"/>
              <a:t>Keras</a:t>
            </a:r>
            <a:r>
              <a:rPr lang="en-IN" sz="1200" dirty="0"/>
              <a:t> → LSTM model for price prediction.</a:t>
            </a:r>
          </a:p>
          <a:p>
            <a:pPr algn="just">
              <a:buFont typeface="Arial" panose="020B0604020202020204" pitchFamily="34" charset="0"/>
              <a:buChar char="•"/>
            </a:pPr>
            <a:r>
              <a:rPr lang="en-IN" sz="1200" b="1" dirty="0"/>
              <a:t>Scikit-learn</a:t>
            </a:r>
            <a:r>
              <a:rPr lang="en-IN" sz="1200" dirty="0"/>
              <a:t> → Random Forest/</a:t>
            </a:r>
            <a:r>
              <a:rPr lang="en-IN" sz="1200" dirty="0" err="1"/>
              <a:t>XGBoost</a:t>
            </a:r>
            <a:r>
              <a:rPr lang="en-IN" sz="1200" dirty="0"/>
              <a:t> for crop recommendation.</a:t>
            </a:r>
          </a:p>
          <a:p>
            <a:pPr marL="0" indent="0" algn="just">
              <a:buNone/>
            </a:pPr>
            <a:r>
              <a:rPr lang="en-IN" sz="1200" b="1" dirty="0"/>
              <a:t>3] Backend Development</a:t>
            </a:r>
          </a:p>
          <a:p>
            <a:pPr algn="just">
              <a:buFont typeface="Arial" panose="020B0604020202020204" pitchFamily="34" charset="0"/>
              <a:buChar char="•"/>
            </a:pPr>
            <a:r>
              <a:rPr lang="en-IN" sz="1200" b="1" dirty="0"/>
              <a:t>Flask</a:t>
            </a:r>
            <a:r>
              <a:rPr lang="en-IN" sz="1200" dirty="0"/>
              <a:t> → API development for ML model serving.</a:t>
            </a:r>
          </a:p>
          <a:p>
            <a:pPr algn="just">
              <a:buFont typeface="Arial" panose="020B0604020202020204" pitchFamily="34" charset="0"/>
              <a:buChar char="•"/>
            </a:pPr>
            <a:r>
              <a:rPr lang="en-IN" sz="1200" b="1" dirty="0"/>
              <a:t>PostgreSQL</a:t>
            </a:r>
            <a:r>
              <a:rPr lang="en-IN" sz="1200" dirty="0"/>
              <a:t> → Database management.</a:t>
            </a:r>
          </a:p>
          <a:p>
            <a:pPr marL="0" indent="0" algn="just">
              <a:buNone/>
            </a:pPr>
            <a:r>
              <a:rPr lang="en-IN" sz="1200" b="1" dirty="0"/>
              <a:t>4] Frontend Development</a:t>
            </a:r>
          </a:p>
          <a:p>
            <a:pPr algn="just">
              <a:buFont typeface="Arial" panose="020B0604020202020204" pitchFamily="34" charset="0"/>
              <a:buChar char="•"/>
            </a:pPr>
            <a:r>
              <a:rPr lang="en-IN" sz="1200" b="1" dirty="0"/>
              <a:t>Flutter</a:t>
            </a:r>
            <a:r>
              <a:rPr lang="en-IN" sz="1200" dirty="0"/>
              <a:t> → Mobile app UI/UX development.</a:t>
            </a:r>
          </a:p>
          <a:p>
            <a:pPr algn="just">
              <a:buFont typeface="Arial" panose="020B0604020202020204" pitchFamily="34" charset="0"/>
              <a:buChar char="•"/>
            </a:pPr>
            <a:r>
              <a:rPr lang="en-IN" sz="1200" b="1" dirty="0"/>
              <a:t>Dart</a:t>
            </a:r>
            <a:r>
              <a:rPr lang="en-IN" sz="1200" dirty="0"/>
              <a:t> → Logic &amp; state management for the app.</a:t>
            </a:r>
          </a:p>
          <a:p>
            <a:pPr marL="0" indent="0" algn="just">
              <a:buNone/>
            </a:pPr>
            <a:r>
              <a:rPr lang="en-IN" sz="1200" b="1" dirty="0"/>
              <a:t>5] Deployment </a:t>
            </a:r>
          </a:p>
          <a:p>
            <a:pPr algn="just"/>
            <a:r>
              <a:rPr lang="en-IN" sz="1200" b="1" dirty="0"/>
              <a:t>Firebase</a:t>
            </a:r>
            <a:r>
              <a:rPr lang="en-IN" sz="1200" dirty="0"/>
              <a:t> → User authentication &amp; real-time database for mobile app.</a:t>
            </a:r>
          </a:p>
          <a:p>
            <a:pPr marL="0" indent="0" algn="just">
              <a:buNone/>
            </a:pPr>
            <a:endParaRPr lang="en-IN" sz="1200" dirty="0"/>
          </a:p>
          <a:p>
            <a:pPr marL="0" indent="0" algn="just">
              <a:buNone/>
            </a:pPr>
            <a:endParaRPr lang="en-IN" sz="1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293</TotalTime>
  <Words>2017</Words>
  <Application>Microsoft Office PowerPoint</Application>
  <PresentationFormat>Widescreen</PresentationFormat>
  <Paragraphs>149</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Cambria</vt:lpstr>
      <vt:lpstr>Times New Roman</vt:lpstr>
      <vt:lpstr>Verdana</vt:lpstr>
      <vt:lpstr>Bioinformatics</vt:lpstr>
      <vt:lpstr>Development of AI-ML Based Models for Predicting Prices Of  Agri-Horticultural Commodities </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DARSHAN V</cp:lastModifiedBy>
  <cp:revision>38</cp:revision>
  <dcterms:created xsi:type="dcterms:W3CDTF">2023-03-16T03:26:27Z</dcterms:created>
  <dcterms:modified xsi:type="dcterms:W3CDTF">2025-05-13T14:47:26Z</dcterms:modified>
</cp:coreProperties>
</file>