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</p:sldIdLst>
  <p:sldSz cy="5143500" cx="9144000"/>
  <p:notesSz cx="6858000" cy="9144000"/>
  <p:embeddedFontLst>
    <p:embeddedFont>
      <p:font typeface="Nunito"/>
      <p:regular r:id="rId32"/>
      <p:bold r:id="rId33"/>
      <p:italic r:id="rId34"/>
      <p:boldItalic r:id="rId35"/>
    </p:embeddedFont>
    <p:embeddedFont>
      <p:font typeface="Poppins"/>
      <p:regular r:id="rId36"/>
      <p:bold r:id="rId37"/>
      <p:italic r:id="rId38"/>
      <p:boldItalic r:id="rId39"/>
    </p:embeddedFont>
    <p:embeddedFont>
      <p:font typeface="Maven Pro"/>
      <p:regular r:id="rId40"/>
      <p:bold r:id="rId41"/>
    </p:embeddedFont>
    <p:embeddedFont>
      <p:font typeface="Poppins Medium"/>
      <p:regular r:id="rId42"/>
      <p:bold r:id="rId43"/>
      <p:italic r:id="rId44"/>
      <p:boldItalic r:id="rId45"/>
    </p:embeddedFont>
    <p:embeddedFont>
      <p:font typeface="Poppins SemiBold"/>
      <p:regular r:id="rId46"/>
      <p:bold r:id="rId47"/>
      <p:italic r:id="rId48"/>
      <p:boldItalic r:id="rId4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5EC225D-89A6-49B1-B241-10622C13CB3C}">
  <a:tblStyle styleId="{05EC225D-89A6-49B1-B241-10622C13CB3C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AE836167-EA60-48F5-A470-614FC06BB7B5}" styleName="Table_1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avenPro-regular.fntdata"/><Relationship Id="rId42" Type="http://schemas.openxmlformats.org/officeDocument/2006/relationships/font" Target="fonts/PoppinsMedium-regular.fntdata"/><Relationship Id="rId41" Type="http://schemas.openxmlformats.org/officeDocument/2006/relationships/font" Target="fonts/MavenPro-bold.fntdata"/><Relationship Id="rId44" Type="http://schemas.openxmlformats.org/officeDocument/2006/relationships/font" Target="fonts/PoppinsMedium-italic.fntdata"/><Relationship Id="rId43" Type="http://schemas.openxmlformats.org/officeDocument/2006/relationships/font" Target="fonts/PoppinsMedium-bold.fntdata"/><Relationship Id="rId46" Type="http://schemas.openxmlformats.org/officeDocument/2006/relationships/font" Target="fonts/PoppinsSemiBold-regular.fntdata"/><Relationship Id="rId45" Type="http://schemas.openxmlformats.org/officeDocument/2006/relationships/font" Target="fonts/PoppinsMedium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font" Target="fonts/PoppinsSemiBold-italic.fntdata"/><Relationship Id="rId47" Type="http://schemas.openxmlformats.org/officeDocument/2006/relationships/font" Target="fonts/PoppinsSemiBold-bold.fntdata"/><Relationship Id="rId49" Type="http://schemas.openxmlformats.org/officeDocument/2006/relationships/font" Target="fonts/PoppinsSemiBold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font" Target="fonts/Nunito-bold.fntdata"/><Relationship Id="rId32" Type="http://schemas.openxmlformats.org/officeDocument/2006/relationships/font" Target="fonts/Nunito-regular.fntdata"/><Relationship Id="rId35" Type="http://schemas.openxmlformats.org/officeDocument/2006/relationships/font" Target="fonts/Nunito-boldItalic.fntdata"/><Relationship Id="rId34" Type="http://schemas.openxmlformats.org/officeDocument/2006/relationships/font" Target="fonts/Nunito-italic.fntdata"/><Relationship Id="rId37" Type="http://schemas.openxmlformats.org/officeDocument/2006/relationships/font" Target="fonts/Poppins-bold.fntdata"/><Relationship Id="rId36" Type="http://schemas.openxmlformats.org/officeDocument/2006/relationships/font" Target="fonts/Poppins-regular.fntdata"/><Relationship Id="rId39" Type="http://schemas.openxmlformats.org/officeDocument/2006/relationships/font" Target="fonts/Poppins-boldItalic.fntdata"/><Relationship Id="rId38" Type="http://schemas.openxmlformats.org/officeDocument/2006/relationships/font" Target="fonts/Poppins-italic.fntdata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23e4e27a40f_0_6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23e4e27a40f_0_6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23e4e27a40f_0_6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23e4e27a40f_0_6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2415571c213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2415571c213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23e4e27a40f_0_6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23e4e27a40f_0_6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23e4e27a40f_0_6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23e4e27a40f_0_6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23e7d41c8e1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23e7d41c8e1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23e4e27a40f_0_6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23e4e27a40f_0_6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23e4e27a40f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23e4e27a40f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241a3b85286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241a3b85286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23e4e27a40f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23e4e27a40f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23e7d41c8e1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23e7d41c8e1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23e4e27a40f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23e4e27a40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23e4e27a40f_0_6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23e4e27a40f_0_6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23e4e27a40f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23e4e27a40f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23e4e27a40f_0_6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23e4e27a40f_0_6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23e7d41c8e1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23e7d41c8e1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241a3b85286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241a3b85286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23e4e27a40f_0_6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23e4e27a40f_0_6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23e4e27a40f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23e4e27a40f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23e4e27a40f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23e4e27a40f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23e4e27a40f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23e4e27a40f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2415571c213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2415571c213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2415571c21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2415571c21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2415571c213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2415571c213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23e4e27a40f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23e4e27a40f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2.png"/><Relationship Id="rId4" Type="http://schemas.openxmlformats.org/officeDocument/2006/relationships/image" Target="../media/image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7.png"/><Relationship Id="rId4" Type="http://schemas.openxmlformats.org/officeDocument/2006/relationships/image" Target="../media/image1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1.png"/><Relationship Id="rId4" Type="http://schemas.openxmlformats.org/officeDocument/2006/relationships/image" Target="../media/image20.png"/><Relationship Id="rId5" Type="http://schemas.openxmlformats.org/officeDocument/2006/relationships/image" Target="../media/image2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/>
          <p:nvPr/>
        </p:nvSpPr>
        <p:spPr>
          <a:xfrm>
            <a:off x="20125" y="10050"/>
            <a:ext cx="9144000" cy="5179800"/>
          </a:xfrm>
          <a:prstGeom prst="rect">
            <a:avLst/>
          </a:prstGeom>
          <a:solidFill>
            <a:srgbClr val="FFF2CC">
              <a:alpha val="603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78" name="Google Shape;278;p13"/>
          <p:cNvSpPr txBox="1"/>
          <p:nvPr/>
        </p:nvSpPr>
        <p:spPr>
          <a:xfrm>
            <a:off x="1227525" y="1863400"/>
            <a:ext cx="347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79" name="Google Shape;279;p13"/>
          <p:cNvSpPr txBox="1"/>
          <p:nvPr/>
        </p:nvSpPr>
        <p:spPr>
          <a:xfrm>
            <a:off x="592150" y="1151050"/>
            <a:ext cx="7383300" cy="23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8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Kickstarter Campaigns Analysis</a:t>
            </a:r>
            <a:endParaRPr b="1" sz="3580">
              <a:solidFill>
                <a:schemeClr val="dk2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80">
              <a:solidFill>
                <a:schemeClr val="dk2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8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" sz="2280">
                <a:solidFill>
                  <a:srgbClr val="008080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Predicting Success with Machine </a:t>
            </a:r>
            <a:r>
              <a:rPr lang="en" sz="2480">
                <a:solidFill>
                  <a:srgbClr val="008080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  Learning</a:t>
            </a:r>
            <a:endParaRPr sz="2480">
              <a:solidFill>
                <a:srgbClr val="008080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80" name="Google Shape;280;p13"/>
          <p:cNvSpPr txBox="1"/>
          <p:nvPr>
            <p:ph idx="4294967295" type="subTitle"/>
          </p:nvPr>
        </p:nvSpPr>
        <p:spPr>
          <a:xfrm>
            <a:off x="311700" y="3831475"/>
            <a:ext cx="8520600" cy="89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en" sz="1117">
                <a:latin typeface="Poppins"/>
                <a:ea typeface="Poppins"/>
                <a:cs typeface="Poppins"/>
                <a:sym typeface="Poppins"/>
              </a:rPr>
              <a:t>CMPE 257</a:t>
            </a:r>
            <a:endParaRPr sz="1117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ctr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523"/>
              <a:buNone/>
            </a:pPr>
            <a:r>
              <a:rPr lang="en" sz="1117">
                <a:latin typeface="Poppins"/>
                <a:ea typeface="Poppins"/>
                <a:cs typeface="Poppins"/>
                <a:sym typeface="Poppins"/>
              </a:rPr>
              <a:t>Prof Dr. Jahan Ghofraniha</a:t>
            </a:r>
            <a:endParaRPr sz="1117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ctr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523"/>
              <a:buNone/>
            </a:pPr>
            <a:r>
              <a:rPr lang="en" sz="1117">
                <a:latin typeface="Poppins"/>
                <a:ea typeface="Poppins"/>
                <a:cs typeface="Poppins"/>
                <a:sym typeface="Poppins"/>
              </a:rPr>
              <a:t>San Jose State University</a:t>
            </a:r>
            <a:endParaRPr sz="1117"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281" name="Google Shape;28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494414">
            <a:off x="6196327" y="1807774"/>
            <a:ext cx="3196920" cy="39417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6" name="Google Shape;33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175" y="517150"/>
            <a:ext cx="5723449" cy="4213851"/>
          </a:xfrm>
          <a:prstGeom prst="rect">
            <a:avLst/>
          </a:prstGeom>
          <a:noFill/>
          <a:ln>
            <a:noFill/>
          </a:ln>
        </p:spPr>
      </p:pic>
      <p:sp>
        <p:nvSpPr>
          <p:cNvPr id="337" name="Google Shape;337;p22"/>
          <p:cNvSpPr txBox="1"/>
          <p:nvPr/>
        </p:nvSpPr>
        <p:spPr>
          <a:xfrm>
            <a:off x="6153625" y="423625"/>
            <a:ext cx="2732700" cy="27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As the GDP increases, we observe a </a:t>
            </a:r>
            <a:r>
              <a:rPr lang="en" sz="1600">
                <a:solidFill>
                  <a:srgbClr val="00808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corresponding rise</a:t>
            </a:r>
            <a:r>
              <a:rPr lang="en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in the 'USD_Pledged' for Kickstarter campaigns in the USA up until 2015. However, there is a noticeable </a:t>
            </a:r>
            <a:r>
              <a:rPr lang="en" sz="1600">
                <a:solidFill>
                  <a:srgbClr val="00808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decline</a:t>
            </a:r>
            <a:r>
              <a:rPr lang="en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in the pledged amounts following </a:t>
            </a:r>
            <a:r>
              <a:rPr b="1" lang="en" sz="1600">
                <a:solidFill>
                  <a:srgbClr val="008080"/>
                </a:solidFill>
                <a:latin typeface="Poppins"/>
                <a:ea typeface="Poppins"/>
                <a:cs typeface="Poppins"/>
                <a:sym typeface="Poppins"/>
              </a:rPr>
              <a:t>2015</a:t>
            </a:r>
            <a:r>
              <a:rPr lang="en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, despite the continued growth in GDP.</a:t>
            </a:r>
            <a:endParaRPr>
              <a:solidFill>
                <a:schemeClr val="dk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338" name="Google Shape;338;p22"/>
          <p:cNvSpPr txBox="1"/>
          <p:nvPr/>
        </p:nvSpPr>
        <p:spPr>
          <a:xfrm>
            <a:off x="6153625" y="3195625"/>
            <a:ext cx="2732700" cy="139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On further investigation it was found that factors like </a:t>
            </a:r>
            <a:r>
              <a:rPr lang="en">
                <a:solidFill>
                  <a:srgbClr val="00808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corporate changes</a:t>
            </a:r>
            <a:r>
              <a:rPr lang="en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and </a:t>
            </a:r>
            <a:r>
              <a:rPr lang="en">
                <a:solidFill>
                  <a:srgbClr val="00808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debt flows</a:t>
            </a:r>
            <a:r>
              <a:rPr lang="en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affected the investment stats.</a:t>
            </a:r>
            <a:endParaRPr>
              <a:solidFill>
                <a:schemeClr val="dk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339" name="Google Shape;339;p22"/>
          <p:cNvSpPr txBox="1"/>
          <p:nvPr/>
        </p:nvSpPr>
        <p:spPr>
          <a:xfrm>
            <a:off x="0" y="4851000"/>
            <a:ext cx="67332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Nunito"/>
                <a:ea typeface="Nunito"/>
                <a:cs typeface="Nunito"/>
                <a:sym typeface="Nunito"/>
              </a:rPr>
              <a:t>Ref: https://www.federalreserve.gov/econres/notes/feds-notes/what-happened-to-foreign-direct-investment-in-the-united-states-20200213.html</a:t>
            </a:r>
            <a:endParaRPr sz="7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3"/>
          <p:cNvSpPr txBox="1"/>
          <p:nvPr/>
        </p:nvSpPr>
        <p:spPr>
          <a:xfrm>
            <a:off x="6048425" y="2019700"/>
            <a:ext cx="2732700" cy="19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This plot reveals t</a:t>
            </a:r>
            <a:r>
              <a:rPr lang="en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he trend of </a:t>
            </a:r>
            <a:r>
              <a:rPr lang="en" sz="1600">
                <a:solidFill>
                  <a:srgbClr val="00808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app-related</a:t>
            </a:r>
            <a:r>
              <a:rPr lang="en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projects over the years, with a notable rise, beginning in 2013. This aligns with the </a:t>
            </a:r>
            <a:r>
              <a:rPr lang="en">
                <a:solidFill>
                  <a:srgbClr val="00808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growing popularity of smartphones and mobile technology</a:t>
            </a:r>
            <a:r>
              <a:rPr lang="en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. </a:t>
            </a:r>
            <a:endParaRPr>
              <a:solidFill>
                <a:schemeClr val="dk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pic>
        <p:nvPicPr>
          <p:cNvPr id="345" name="Google Shape;34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725" y="1407775"/>
            <a:ext cx="5743626" cy="31462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0" name="Google Shape;35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376" y="169000"/>
            <a:ext cx="7786599" cy="4869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5" name="Google Shape;35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2120" y="110649"/>
            <a:ext cx="7641474" cy="4778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0" name="Google Shape;36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199" cy="45960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5" name="Google Shape;36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7600" y="460730"/>
            <a:ext cx="5127300" cy="4161570"/>
          </a:xfrm>
          <a:prstGeom prst="rect">
            <a:avLst/>
          </a:prstGeom>
          <a:noFill/>
          <a:ln>
            <a:noFill/>
          </a:ln>
        </p:spPr>
      </p:pic>
      <p:sp>
        <p:nvSpPr>
          <p:cNvPr id="366" name="Google Shape;366;p27"/>
          <p:cNvSpPr/>
          <p:nvPr/>
        </p:nvSpPr>
        <p:spPr>
          <a:xfrm>
            <a:off x="2885344" y="522278"/>
            <a:ext cx="109500" cy="232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27"/>
          <p:cNvSpPr txBox="1"/>
          <p:nvPr/>
        </p:nvSpPr>
        <p:spPr>
          <a:xfrm>
            <a:off x="2786358" y="420575"/>
            <a:ext cx="30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4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68" name="Google Shape;368;p27"/>
          <p:cNvSpPr/>
          <p:nvPr/>
        </p:nvSpPr>
        <p:spPr>
          <a:xfrm>
            <a:off x="6199512" y="3392276"/>
            <a:ext cx="478500" cy="129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27"/>
          <p:cNvSpPr txBox="1"/>
          <p:nvPr/>
        </p:nvSpPr>
        <p:spPr>
          <a:xfrm>
            <a:off x="6131229" y="3301326"/>
            <a:ext cx="853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Sound</a:t>
            </a:r>
            <a:endParaRPr sz="10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28"/>
          <p:cNvSpPr txBox="1"/>
          <p:nvPr>
            <p:ph type="title"/>
          </p:nvPr>
        </p:nvSpPr>
        <p:spPr>
          <a:xfrm>
            <a:off x="1303800" y="5050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/>
              <a:t>Methodology : Data pre-processing</a:t>
            </a:r>
            <a:endParaRPr sz="28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820"/>
          </a:p>
        </p:txBody>
      </p:sp>
      <p:sp>
        <p:nvSpPr>
          <p:cNvPr id="375" name="Google Shape;375;p28"/>
          <p:cNvSpPr txBox="1"/>
          <p:nvPr>
            <p:ph idx="1" type="body"/>
          </p:nvPr>
        </p:nvSpPr>
        <p:spPr>
          <a:xfrm>
            <a:off x="0" y="1597875"/>
            <a:ext cx="65112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162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Poppins Medium"/>
              <a:buChar char="●"/>
            </a:pPr>
            <a:r>
              <a:rPr lang="en" sz="115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Categorical values encoded using </a:t>
            </a:r>
            <a:r>
              <a:rPr lang="en">
                <a:solidFill>
                  <a:srgbClr val="00808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label and one-hot encoding</a:t>
            </a:r>
            <a:endParaRPr>
              <a:solidFill>
                <a:srgbClr val="008080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chemeClr val="dk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01625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Poppins Medium"/>
              <a:buChar char="●"/>
            </a:pPr>
            <a:r>
              <a:rPr lang="en" sz="115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Reduced dataset from </a:t>
            </a:r>
            <a:r>
              <a:rPr lang="en">
                <a:solidFill>
                  <a:srgbClr val="00808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68</a:t>
            </a:r>
            <a:r>
              <a:rPr lang="en" sz="115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features to </a:t>
            </a:r>
            <a:r>
              <a:rPr lang="en">
                <a:solidFill>
                  <a:srgbClr val="00808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46</a:t>
            </a:r>
            <a:r>
              <a:rPr lang="en" sz="115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after data cleaning</a:t>
            </a:r>
            <a:endParaRPr sz="1150">
              <a:solidFill>
                <a:schemeClr val="dk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chemeClr val="dk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01625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Poppins Medium"/>
              <a:buChar char="●"/>
            </a:pPr>
            <a:r>
              <a:rPr lang="en" sz="115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Identified </a:t>
            </a:r>
            <a:r>
              <a:rPr lang="en">
                <a:solidFill>
                  <a:srgbClr val="00808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top 25</a:t>
            </a:r>
            <a:r>
              <a:rPr lang="en" sz="115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features using a decision tree, accounting for </a:t>
            </a:r>
            <a:r>
              <a:rPr lang="en">
                <a:solidFill>
                  <a:srgbClr val="00808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98.84%</a:t>
            </a:r>
            <a:r>
              <a:rPr lang="en" sz="115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of the data's importance</a:t>
            </a:r>
            <a:endParaRPr sz="1150">
              <a:solidFill>
                <a:schemeClr val="dk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50">
              <a:solidFill>
                <a:schemeClr val="dk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pic>
        <p:nvPicPr>
          <p:cNvPr id="376" name="Google Shape;37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94299" y="1159325"/>
            <a:ext cx="2384400" cy="398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2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Selected Features</a:t>
            </a:r>
            <a:endParaRPr/>
          </a:p>
        </p:txBody>
      </p:sp>
      <p:graphicFrame>
        <p:nvGraphicFramePr>
          <p:cNvPr id="382" name="Google Shape;382;p29"/>
          <p:cNvGraphicFramePr/>
          <p:nvPr/>
        </p:nvGraphicFramePr>
        <p:xfrm>
          <a:off x="926775" y="16762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{05EC225D-89A6-49B1-B241-10622C13CB3C}</a:tableStyleId>
              </a:tblPr>
              <a:tblGrid>
                <a:gridCol w="2485525"/>
                <a:gridCol w="965875"/>
              </a:tblGrid>
              <a:tr h="348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 u="sng">
                          <a:solidFill>
                            <a:srgbClr val="008080"/>
                          </a:solidFill>
                        </a:rPr>
                        <a:t>Feature</a:t>
                      </a:r>
                      <a:endParaRPr b="1" sz="1300" u="sng">
                        <a:solidFill>
                          <a:srgbClr val="00808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 u="sng"/>
                        <a:t>Importance</a:t>
                      </a:r>
                      <a:endParaRPr b="1" sz="1100" u="sng"/>
                    </a:p>
                  </a:txBody>
                  <a:tcPr marT="91425" marB="91425" marR="91425" marL="91425"/>
                </a:tc>
              </a:tr>
              <a:tr h="348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008080"/>
                          </a:solidFill>
                        </a:rPr>
                        <a:t>backers_count</a:t>
                      </a:r>
                      <a:endParaRPr sz="1000">
                        <a:solidFill>
                          <a:srgbClr val="00808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0.2397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48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008080"/>
                          </a:solidFill>
                        </a:rPr>
                        <a:t>launch_to_state_change_days</a:t>
                      </a:r>
                      <a:endParaRPr sz="1000">
                        <a:solidFill>
                          <a:srgbClr val="00808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0.2004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48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008080"/>
                          </a:solidFill>
                        </a:rPr>
                        <a:t>goal</a:t>
                      </a:r>
                      <a:endParaRPr sz="1000">
                        <a:solidFill>
                          <a:srgbClr val="00808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0.1657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48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008080"/>
                          </a:solidFill>
                        </a:rPr>
                        <a:t>pledged</a:t>
                      </a:r>
                      <a:endParaRPr sz="1000">
                        <a:solidFill>
                          <a:srgbClr val="00808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0.1245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48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008080"/>
                          </a:solidFill>
                        </a:rPr>
                        <a:t>launch_to_deadline_days</a:t>
                      </a:r>
                      <a:endParaRPr sz="1000">
                        <a:solidFill>
                          <a:srgbClr val="00808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0.1051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48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008080"/>
                          </a:solidFill>
                        </a:rPr>
                        <a:t>usd_pledged</a:t>
                      </a:r>
                      <a:endParaRPr sz="1000">
                        <a:solidFill>
                          <a:srgbClr val="00808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0.0476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48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008080"/>
                          </a:solidFill>
                        </a:rPr>
                        <a:t>launched_at_yr</a:t>
                      </a:r>
                      <a:endParaRPr sz="1000">
                        <a:solidFill>
                          <a:srgbClr val="00808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0.0394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48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008080"/>
                          </a:solidFill>
                        </a:rPr>
                        <a:t>disable_communication_b</a:t>
                      </a:r>
                      <a:endParaRPr sz="1000">
                        <a:solidFill>
                          <a:srgbClr val="00808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0.0317</a:t>
                      </a:r>
                      <a:endParaRPr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383" name="Google Shape;383;p29"/>
          <p:cNvGraphicFramePr/>
          <p:nvPr/>
        </p:nvGraphicFramePr>
        <p:xfrm>
          <a:off x="4850850" y="89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{05EC225D-89A6-49B1-B241-10622C13CB3C}</a:tableStyleId>
              </a:tblPr>
              <a:tblGrid>
                <a:gridCol w="2019075"/>
                <a:gridCol w="623325"/>
              </a:tblGrid>
              <a:tr h="1451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008080"/>
                          </a:solidFill>
                        </a:rPr>
                        <a:t>blurb_len</a:t>
                      </a:r>
                      <a:endParaRPr sz="900">
                        <a:solidFill>
                          <a:srgbClr val="00808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0.0026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1451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008080"/>
                          </a:solidFill>
                        </a:rPr>
                        <a:t>deadline_month</a:t>
                      </a:r>
                      <a:endParaRPr sz="900">
                        <a:solidFill>
                          <a:srgbClr val="00808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0.0026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1451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008080"/>
                          </a:solidFill>
                        </a:rPr>
                        <a:t>blurb_len_clean</a:t>
                      </a:r>
                      <a:endParaRPr sz="900">
                        <a:solidFill>
                          <a:srgbClr val="00808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0.0025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1451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008080"/>
                          </a:solidFill>
                        </a:rPr>
                        <a:t>launched_at_month</a:t>
                      </a:r>
                      <a:endParaRPr sz="900">
                        <a:solidFill>
                          <a:srgbClr val="00808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0.0022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1451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008080"/>
                          </a:solidFill>
                        </a:rPr>
                        <a:t>state_changed_at_day</a:t>
                      </a:r>
                      <a:endParaRPr sz="900">
                        <a:solidFill>
                          <a:srgbClr val="00808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0.0022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1451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008080"/>
                          </a:solidFill>
                        </a:rPr>
                        <a:t>launched_at_day</a:t>
                      </a:r>
                      <a:endParaRPr sz="900">
                        <a:solidFill>
                          <a:srgbClr val="00808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0.0022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1451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008080"/>
                          </a:solidFill>
                        </a:rPr>
                        <a:t>static_usd_rate</a:t>
                      </a:r>
                      <a:endParaRPr sz="900">
                        <a:solidFill>
                          <a:srgbClr val="00808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0.0021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1451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008080"/>
                          </a:solidFill>
                        </a:rPr>
                        <a:t>created_at_day</a:t>
                      </a:r>
                      <a:endParaRPr sz="900">
                        <a:solidFill>
                          <a:srgbClr val="00808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0.0020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1451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008080"/>
                          </a:solidFill>
                        </a:rPr>
                        <a:t>created_at_hr</a:t>
                      </a:r>
                      <a:endParaRPr sz="900">
                        <a:solidFill>
                          <a:srgbClr val="00808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0.0020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1451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008080"/>
                          </a:solidFill>
                        </a:rPr>
                        <a:t>created_at_month</a:t>
                      </a:r>
                      <a:endParaRPr sz="900">
                        <a:solidFill>
                          <a:srgbClr val="00808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0.0020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1451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008080"/>
                          </a:solidFill>
                        </a:rPr>
                        <a:t>create_to_launch_days</a:t>
                      </a:r>
                      <a:endParaRPr sz="900">
                        <a:solidFill>
                          <a:srgbClr val="00808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0.0019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1451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008080"/>
                          </a:solidFill>
                        </a:rPr>
                        <a:t>name_len</a:t>
                      </a:r>
                      <a:endParaRPr sz="900">
                        <a:solidFill>
                          <a:srgbClr val="00808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0.0018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1451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008080"/>
                          </a:solidFill>
                        </a:rPr>
                        <a:t>state_changed_at_hr</a:t>
                      </a:r>
                      <a:endParaRPr sz="900">
                        <a:solidFill>
                          <a:srgbClr val="00808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0.0018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1451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accent2"/>
                          </a:solidFill>
                        </a:rPr>
                        <a:t>founder_name</a:t>
                      </a:r>
                      <a:endParaRPr sz="900">
                        <a:solidFill>
                          <a:schemeClr val="accen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0.0018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1451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008080"/>
                          </a:solidFill>
                        </a:rPr>
                        <a:t>name_len_clean</a:t>
                      </a:r>
                      <a:endParaRPr sz="900">
                        <a:solidFill>
                          <a:srgbClr val="00808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0.0016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1451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008080"/>
                          </a:solidFill>
                        </a:rPr>
                        <a:t>state_changed_at_yr</a:t>
                      </a:r>
                      <a:endParaRPr sz="900">
                        <a:solidFill>
                          <a:srgbClr val="00808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0.0015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1451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008080"/>
                          </a:solidFill>
                        </a:rPr>
                        <a:t>D</a:t>
                      </a:r>
                      <a:r>
                        <a:rPr lang="en" sz="900">
                          <a:solidFill>
                            <a:srgbClr val="008080"/>
                          </a:solidFill>
                        </a:rPr>
                        <a:t>eadline_yr</a:t>
                      </a:r>
                      <a:endParaRPr sz="900">
                        <a:solidFill>
                          <a:srgbClr val="008080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rgbClr val="008080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008080"/>
                          </a:solidFill>
                        </a:rPr>
                        <a:t>Total Importance</a:t>
                      </a:r>
                      <a:endParaRPr b="1" sz="1200">
                        <a:solidFill>
                          <a:srgbClr val="00808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0.0014</a:t>
                      </a:r>
                      <a:endParaRPr sz="900"/>
                    </a:p>
                    <a:p>
                      <a:pPr indent="0" lvl="0" marL="0" rtl="0" algn="l">
                        <a:lnSpc>
                          <a:spcPct val="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  <a:p>
                      <a:pPr indent="0" lvl="0" marL="0" rtl="0" algn="l">
                        <a:lnSpc>
                          <a:spcPct val="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/>
                        <a:t>98.84</a:t>
                      </a:r>
                      <a:endParaRPr b="1" sz="13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3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 : Model Selection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30"/>
          <p:cNvSpPr txBox="1"/>
          <p:nvPr>
            <p:ph idx="1" type="body"/>
          </p:nvPr>
        </p:nvSpPr>
        <p:spPr>
          <a:xfrm>
            <a:off x="1303800" y="1289900"/>
            <a:ext cx="7030500" cy="352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162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80"/>
              </a:buClr>
              <a:buSzPts val="1150"/>
              <a:buFont typeface="Poppins Medium"/>
              <a:buChar char="●"/>
            </a:pPr>
            <a:r>
              <a:rPr lang="en" sz="1150">
                <a:solidFill>
                  <a:srgbClr val="00808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Models used: </a:t>
            </a:r>
            <a:endParaRPr sz="1150">
              <a:solidFill>
                <a:srgbClr val="008080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0162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Poppins Medium"/>
              <a:buAutoNum type="arabicPeriod"/>
            </a:pPr>
            <a:r>
              <a:rPr lang="en" sz="115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Logistic Regression</a:t>
            </a:r>
            <a:endParaRPr sz="1150">
              <a:solidFill>
                <a:schemeClr val="dk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0162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Poppins Medium"/>
              <a:buAutoNum type="arabicPeriod"/>
            </a:pPr>
            <a:r>
              <a:rPr lang="en" sz="115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Support Vector Classifier</a:t>
            </a:r>
            <a:endParaRPr sz="1150">
              <a:solidFill>
                <a:schemeClr val="dk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0162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Poppins Medium"/>
              <a:buAutoNum type="arabicPeriod"/>
            </a:pPr>
            <a:r>
              <a:rPr lang="en" sz="115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Decision Tree</a:t>
            </a:r>
            <a:endParaRPr sz="1150">
              <a:solidFill>
                <a:schemeClr val="dk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0162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Poppins Medium"/>
              <a:buAutoNum type="arabicPeriod"/>
            </a:pPr>
            <a:r>
              <a:rPr lang="en" sz="115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AdaBoost</a:t>
            </a:r>
            <a:endParaRPr sz="1150">
              <a:solidFill>
                <a:schemeClr val="dk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0162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Poppins Medium"/>
              <a:buAutoNum type="arabicPeriod"/>
            </a:pPr>
            <a:r>
              <a:rPr lang="en" sz="115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Random Forest </a:t>
            </a:r>
            <a:endParaRPr sz="1150">
              <a:solidFill>
                <a:schemeClr val="dk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0162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Poppins Medium"/>
              <a:buAutoNum type="arabicPeriod"/>
            </a:pPr>
            <a:r>
              <a:rPr lang="en" sz="115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Baggin</a:t>
            </a:r>
            <a:r>
              <a:rPr lang="en" sz="115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g</a:t>
            </a:r>
            <a:r>
              <a:rPr lang="en" sz="115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, </a:t>
            </a:r>
            <a:endParaRPr sz="1150">
              <a:solidFill>
                <a:schemeClr val="dk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0162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Poppins Medium"/>
              <a:buAutoNum type="arabicPeriod"/>
            </a:pPr>
            <a:r>
              <a:rPr lang="en" sz="115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XGBoost</a:t>
            </a:r>
            <a:endParaRPr sz="1150">
              <a:solidFill>
                <a:schemeClr val="dk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chemeClr val="dk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01625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Poppins Medium"/>
              <a:buChar char="●"/>
            </a:pPr>
            <a:r>
              <a:rPr lang="en" sz="1150">
                <a:solidFill>
                  <a:srgbClr val="00808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Rationale:</a:t>
            </a:r>
            <a:r>
              <a:rPr lang="en" sz="115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Chosen models perform well with high-dimensional data</a:t>
            </a:r>
            <a:endParaRPr sz="1150">
              <a:solidFill>
                <a:schemeClr val="dk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chemeClr val="dk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01625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Poppins Medium"/>
              <a:buChar char="●"/>
            </a:pPr>
            <a:r>
              <a:rPr lang="en" sz="1150">
                <a:solidFill>
                  <a:srgbClr val="00808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Data splitting: </a:t>
            </a:r>
            <a:r>
              <a:rPr lang="en" sz="115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Stratified sampling used during train-test split to prevent skewed data</a:t>
            </a:r>
            <a:endParaRPr sz="1150">
              <a:solidFill>
                <a:schemeClr val="dk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chemeClr val="dk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01625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Poppins Medium"/>
              <a:buChar char="●"/>
            </a:pPr>
            <a:r>
              <a:rPr lang="en" sz="1150">
                <a:solidFill>
                  <a:srgbClr val="00808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Evaluation metrics:</a:t>
            </a:r>
            <a:r>
              <a:rPr lang="en" sz="115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Precision, Recall, F1-Score, and Accuracy</a:t>
            </a:r>
            <a:endParaRPr sz="1150">
              <a:solidFill>
                <a:schemeClr val="dk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pic>
        <p:nvPicPr>
          <p:cNvPr id="390" name="Google Shape;390;p30"/>
          <p:cNvPicPr preferRelativeResize="0"/>
          <p:nvPr/>
        </p:nvPicPr>
        <p:blipFill>
          <a:blip r:embed="rId3">
            <a:alphaModFix amt="14000"/>
          </a:blip>
          <a:stretch>
            <a:fillRect/>
          </a:stretch>
        </p:blipFill>
        <p:spPr>
          <a:xfrm>
            <a:off x="242075" y="2696525"/>
            <a:ext cx="1035275" cy="2446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91" name="Google Shape;391;p30"/>
          <p:cNvPicPr preferRelativeResize="0"/>
          <p:nvPr/>
        </p:nvPicPr>
        <p:blipFill>
          <a:blip r:embed="rId4">
            <a:alphaModFix amt="15000"/>
          </a:blip>
          <a:stretch>
            <a:fillRect/>
          </a:stretch>
        </p:blipFill>
        <p:spPr>
          <a:xfrm rot="10800000">
            <a:off x="6895070" y="0"/>
            <a:ext cx="2141525" cy="212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6" name="Google Shape;39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6093" y="152400"/>
            <a:ext cx="5559961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4"/>
          <p:cNvSpPr txBox="1"/>
          <p:nvPr>
            <p:ph type="title"/>
          </p:nvPr>
        </p:nvSpPr>
        <p:spPr>
          <a:xfrm>
            <a:off x="1885450" y="675750"/>
            <a:ext cx="549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/>
              <a:t>Team Members</a:t>
            </a:r>
            <a:endParaRPr sz="2820"/>
          </a:p>
        </p:txBody>
      </p:sp>
      <p:sp>
        <p:nvSpPr>
          <p:cNvPr id="287" name="Google Shape;287;p14"/>
          <p:cNvSpPr txBox="1"/>
          <p:nvPr>
            <p:ph idx="1" type="body"/>
          </p:nvPr>
        </p:nvSpPr>
        <p:spPr>
          <a:xfrm>
            <a:off x="2000600" y="1458400"/>
            <a:ext cx="3164100" cy="20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Darshan Jani </a:t>
            </a:r>
            <a:endParaRPr sz="16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Rohit Sharma</a:t>
            </a:r>
            <a:endParaRPr sz="16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Charika Bansal</a:t>
            </a:r>
            <a:endParaRPr sz="16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32"/>
          <p:cNvSpPr txBox="1"/>
          <p:nvPr/>
        </p:nvSpPr>
        <p:spPr>
          <a:xfrm>
            <a:off x="6008800" y="1295950"/>
            <a:ext cx="2847600" cy="35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 Medium"/>
              <a:buChar char="●"/>
            </a:pPr>
            <a:r>
              <a:rPr lang="en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Applied </a:t>
            </a:r>
            <a:r>
              <a:rPr lang="en" sz="1600">
                <a:solidFill>
                  <a:srgbClr val="00808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PCA</a:t>
            </a:r>
            <a:r>
              <a:rPr lang="en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on top 25 features to </a:t>
            </a:r>
            <a:r>
              <a:rPr lang="en" sz="1600">
                <a:solidFill>
                  <a:srgbClr val="00808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reduce dimensionality</a:t>
            </a:r>
            <a:endParaRPr sz="1600">
              <a:solidFill>
                <a:srgbClr val="008080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 Medium"/>
              <a:buChar char="●"/>
            </a:pPr>
            <a:r>
              <a:rPr lang="en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Extracted </a:t>
            </a:r>
            <a:r>
              <a:rPr lang="en" sz="1600">
                <a:solidFill>
                  <a:srgbClr val="00808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3</a:t>
            </a:r>
            <a:r>
              <a:rPr lang="en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principal components</a:t>
            </a:r>
            <a:endParaRPr>
              <a:solidFill>
                <a:schemeClr val="dk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 Medium"/>
              <a:buChar char="●"/>
            </a:pPr>
            <a:r>
              <a:rPr lang="en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Created a </a:t>
            </a:r>
            <a:r>
              <a:rPr lang="en" sz="1600">
                <a:solidFill>
                  <a:srgbClr val="00808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3D scatter plot</a:t>
            </a:r>
            <a:r>
              <a:rPr lang="en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to reveal relationships and patterns in the transformed dataset</a:t>
            </a:r>
            <a:endParaRPr>
              <a:solidFill>
                <a:schemeClr val="dk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pic>
        <p:nvPicPr>
          <p:cNvPr id="402" name="Google Shape;40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600" y="152400"/>
            <a:ext cx="468427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3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: Base Classifiers vs </a:t>
            </a:r>
            <a:r>
              <a:rPr lang="en"/>
              <a:t>Fine-Tuned</a:t>
            </a:r>
            <a:endParaRPr/>
          </a:p>
        </p:txBody>
      </p:sp>
      <p:graphicFrame>
        <p:nvGraphicFramePr>
          <p:cNvPr id="408" name="Google Shape;408;p33"/>
          <p:cNvGraphicFramePr/>
          <p:nvPr/>
        </p:nvGraphicFramePr>
        <p:xfrm>
          <a:off x="579288" y="12205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{AE836167-EA60-48F5-A470-614FC06BB7B5}</a:tableStyleId>
              </a:tblPr>
              <a:tblGrid>
                <a:gridCol w="894850"/>
                <a:gridCol w="723325"/>
                <a:gridCol w="680700"/>
                <a:gridCol w="771675"/>
                <a:gridCol w="716800"/>
              </a:tblGrid>
              <a:tr h="604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" sz="900">
                          <a:solidFill>
                            <a:srgbClr val="008080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Classifiers</a:t>
                      </a:r>
                      <a:endParaRPr b="1" sz="900" u="none" cap="none" strike="noStrike">
                        <a:solidFill>
                          <a:srgbClr val="008080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4D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4D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4D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4D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rgbClr val="008080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Test Accuracy (%)</a:t>
                      </a:r>
                      <a:endParaRPr b="1" sz="800">
                        <a:solidFill>
                          <a:srgbClr val="008080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4D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4D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4D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4D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" sz="900">
                          <a:solidFill>
                            <a:srgbClr val="008080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F1 Score</a:t>
                      </a:r>
                      <a:endParaRPr b="1" sz="900">
                        <a:solidFill>
                          <a:srgbClr val="008080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" sz="900">
                          <a:solidFill>
                            <a:srgbClr val="008080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(%)</a:t>
                      </a:r>
                      <a:endParaRPr b="1" sz="900">
                        <a:solidFill>
                          <a:srgbClr val="008080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4D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4D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4D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4D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rgbClr val="008080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Scaled Features</a:t>
                      </a:r>
                      <a:br>
                        <a:rPr b="1" lang="en" sz="900">
                          <a:solidFill>
                            <a:srgbClr val="008080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</a:br>
                      <a:r>
                        <a:rPr b="1" lang="en" sz="900">
                          <a:solidFill>
                            <a:srgbClr val="008080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(Accuracy)</a:t>
                      </a:r>
                      <a:endParaRPr b="1" sz="900">
                        <a:solidFill>
                          <a:srgbClr val="008080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4D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4D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4D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4D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rgbClr val="008080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Scaled Features</a:t>
                      </a:r>
                      <a:endParaRPr b="1" sz="900">
                        <a:solidFill>
                          <a:srgbClr val="008080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rgbClr val="008080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(F1 Score)</a:t>
                      </a:r>
                      <a:endParaRPr b="1" sz="900">
                        <a:solidFill>
                          <a:srgbClr val="008080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4D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4D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4D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4D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473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000">
                          <a:solidFill>
                            <a:srgbClr val="272F36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Random Forest</a:t>
                      </a:r>
                      <a:endParaRPr sz="1000" u="none" cap="none" strike="noStrike">
                        <a:solidFill>
                          <a:srgbClr val="272F36"/>
                        </a:solidFill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4D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4D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4D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4D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72F36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96.02</a:t>
                      </a:r>
                      <a:r>
                        <a:rPr lang="en" sz="1000">
                          <a:solidFill>
                            <a:srgbClr val="272F36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 %</a:t>
                      </a:r>
                      <a:endParaRPr sz="1000">
                        <a:solidFill>
                          <a:srgbClr val="272F36"/>
                        </a:solidFill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4D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4D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4D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4D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95</a:t>
                      </a:r>
                      <a:r>
                        <a:rPr lang="en" sz="1000"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.88 %</a:t>
                      </a:r>
                      <a:endParaRPr sz="1000"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4D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4D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4D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4D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—---</a:t>
                      </a:r>
                      <a:endParaRPr sz="1000"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4D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4D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4D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4D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—---</a:t>
                      </a:r>
                      <a:endParaRPr sz="1000"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4D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4D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4D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4D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3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000">
                          <a:solidFill>
                            <a:srgbClr val="272F36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XGB</a:t>
                      </a:r>
                      <a:r>
                        <a:rPr lang="en" sz="1000">
                          <a:solidFill>
                            <a:srgbClr val="272F36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oost</a:t>
                      </a:r>
                      <a:endParaRPr sz="1000" u="none" cap="none" strike="noStrike">
                        <a:solidFill>
                          <a:srgbClr val="272F36"/>
                        </a:solidFill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4D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4D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4D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4D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72F36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98.61</a:t>
                      </a:r>
                      <a:r>
                        <a:rPr lang="en" sz="1000">
                          <a:solidFill>
                            <a:srgbClr val="272F36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 %</a:t>
                      </a:r>
                      <a:endParaRPr sz="1000">
                        <a:solidFill>
                          <a:srgbClr val="272F36"/>
                        </a:solidFill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4D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4D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4D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4D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98</a:t>
                      </a:r>
                      <a:r>
                        <a:rPr lang="en" sz="1000"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.41 %</a:t>
                      </a:r>
                      <a:endParaRPr sz="1000"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4D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4D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4D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4D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—---</a:t>
                      </a:r>
                      <a:endParaRPr sz="1000"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4D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4D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4D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4D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—---</a:t>
                      </a:r>
                      <a:endParaRPr sz="1000"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4D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4D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4D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4D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3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000">
                          <a:solidFill>
                            <a:srgbClr val="272F36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Decision Tree</a:t>
                      </a:r>
                      <a:endParaRPr sz="1000">
                        <a:solidFill>
                          <a:srgbClr val="272F36"/>
                        </a:solidFill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4D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4D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4D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4D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72F36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95</a:t>
                      </a:r>
                      <a:r>
                        <a:rPr lang="en" sz="1000">
                          <a:solidFill>
                            <a:srgbClr val="272F36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.68 %</a:t>
                      </a:r>
                      <a:endParaRPr sz="1000">
                        <a:solidFill>
                          <a:srgbClr val="272F36"/>
                        </a:solidFill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4D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4D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4D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4D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000">
                          <a:solidFill>
                            <a:srgbClr val="272F36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93</a:t>
                      </a:r>
                      <a:r>
                        <a:rPr lang="en" sz="1000">
                          <a:solidFill>
                            <a:srgbClr val="272F36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.49 %</a:t>
                      </a:r>
                      <a:endParaRPr sz="1000">
                        <a:solidFill>
                          <a:srgbClr val="272F36"/>
                        </a:solidFill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4D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4D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4D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4D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72F36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—---</a:t>
                      </a:r>
                      <a:endParaRPr sz="1000">
                        <a:solidFill>
                          <a:srgbClr val="272F36"/>
                        </a:solidFill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4D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4D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4D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4D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—---</a:t>
                      </a:r>
                      <a:endParaRPr sz="1000">
                        <a:solidFill>
                          <a:srgbClr val="272F36"/>
                        </a:solidFill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4D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4D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4D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4D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3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72F36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Logistic Regression</a:t>
                      </a:r>
                      <a:endParaRPr sz="1000">
                        <a:solidFill>
                          <a:srgbClr val="272F36"/>
                        </a:solidFill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4D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4D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4D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4D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accent2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78.89 %</a:t>
                      </a:r>
                      <a:endParaRPr sz="1000">
                        <a:solidFill>
                          <a:schemeClr val="accent2"/>
                        </a:solidFill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4D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4D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4D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4D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accent2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34</a:t>
                      </a:r>
                      <a:r>
                        <a:rPr lang="en" sz="1000">
                          <a:solidFill>
                            <a:schemeClr val="accent2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.63 % </a:t>
                      </a:r>
                      <a:endParaRPr sz="1000">
                        <a:solidFill>
                          <a:schemeClr val="accent2"/>
                        </a:solidFill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4D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4D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4D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4D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008080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84.07%</a:t>
                      </a:r>
                      <a:endParaRPr sz="1000">
                        <a:solidFill>
                          <a:srgbClr val="008080"/>
                        </a:solidFill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4D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4D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4D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4D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008080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89.41%</a:t>
                      </a:r>
                      <a:endParaRPr sz="1000">
                        <a:solidFill>
                          <a:srgbClr val="008080"/>
                        </a:solidFill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4D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4D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4D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4D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72F36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Bagging</a:t>
                      </a:r>
                      <a:endParaRPr sz="1000">
                        <a:solidFill>
                          <a:srgbClr val="272F36"/>
                        </a:solidFill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4D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4D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4D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4D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72F36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97.26%</a:t>
                      </a:r>
                      <a:endParaRPr sz="1000">
                        <a:solidFill>
                          <a:srgbClr val="272F36"/>
                        </a:solidFill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4D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4D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4D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4D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72F36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95.58%</a:t>
                      </a:r>
                      <a:endParaRPr sz="1000">
                        <a:solidFill>
                          <a:srgbClr val="272F36"/>
                        </a:solidFill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4D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4D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4D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4D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72F36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—---</a:t>
                      </a:r>
                      <a:endParaRPr sz="1000">
                        <a:solidFill>
                          <a:srgbClr val="272F36"/>
                        </a:solidFill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4D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4D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4D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4D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—---</a:t>
                      </a:r>
                      <a:endParaRPr sz="1000">
                        <a:solidFill>
                          <a:srgbClr val="272F36"/>
                        </a:solidFill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4D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4D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4D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4D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72F36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ADABoost</a:t>
                      </a:r>
                      <a:endParaRPr sz="1000">
                        <a:solidFill>
                          <a:srgbClr val="272F36"/>
                        </a:solidFill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4D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4D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4D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4D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72F36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71.98%</a:t>
                      </a:r>
                      <a:endParaRPr sz="1000">
                        <a:solidFill>
                          <a:srgbClr val="272F36"/>
                        </a:solidFill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4D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4D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4D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4D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72F36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53.46%</a:t>
                      </a:r>
                      <a:endParaRPr sz="1000">
                        <a:solidFill>
                          <a:srgbClr val="272F36"/>
                        </a:solidFill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4D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4D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4D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4D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72F36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—---</a:t>
                      </a:r>
                      <a:endParaRPr sz="1000">
                        <a:solidFill>
                          <a:srgbClr val="272F36"/>
                        </a:solidFill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4D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4D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4D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4D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—---</a:t>
                      </a:r>
                      <a:endParaRPr sz="1000">
                        <a:solidFill>
                          <a:srgbClr val="272F36"/>
                        </a:solidFill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4D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4D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4D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4D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4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72F36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SVM</a:t>
                      </a:r>
                      <a:endParaRPr sz="1000">
                        <a:solidFill>
                          <a:srgbClr val="272F36"/>
                        </a:solidFill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4D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4D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4D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4D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accent2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64.54%</a:t>
                      </a:r>
                      <a:endParaRPr sz="1000">
                        <a:solidFill>
                          <a:schemeClr val="accent2"/>
                        </a:solidFill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4D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4D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4D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4D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accent2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24.95%</a:t>
                      </a:r>
                      <a:endParaRPr sz="1000">
                        <a:solidFill>
                          <a:schemeClr val="accent2"/>
                        </a:solidFill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4D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4D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4D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4D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008080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78.40%</a:t>
                      </a:r>
                      <a:endParaRPr sz="1000">
                        <a:solidFill>
                          <a:srgbClr val="008080"/>
                        </a:solidFill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4D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4D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4D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4D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008080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83.92%</a:t>
                      </a:r>
                      <a:endParaRPr sz="1000">
                        <a:solidFill>
                          <a:srgbClr val="008080"/>
                        </a:solidFill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4D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4D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4D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4D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09" name="Google Shape;409;p33"/>
          <p:cNvGraphicFramePr/>
          <p:nvPr/>
        </p:nvGraphicFramePr>
        <p:xfrm>
          <a:off x="4572000" y="12196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{AE836167-EA60-48F5-A470-614FC06BB7B5}</a:tableStyleId>
              </a:tblPr>
              <a:tblGrid>
                <a:gridCol w="963225"/>
                <a:gridCol w="712775"/>
                <a:gridCol w="703250"/>
                <a:gridCol w="791950"/>
                <a:gridCol w="728450"/>
              </a:tblGrid>
              <a:tr h="712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" sz="900">
                          <a:solidFill>
                            <a:srgbClr val="008080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Classifiers</a:t>
                      </a:r>
                      <a:endParaRPr b="1" sz="900" u="none" cap="none" strike="noStrike">
                        <a:solidFill>
                          <a:srgbClr val="008080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4D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4D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4D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4D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rgbClr val="008080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Test Accuracy (%)</a:t>
                      </a:r>
                      <a:endParaRPr b="1" sz="800">
                        <a:solidFill>
                          <a:srgbClr val="008080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4D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4D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4D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4D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" sz="900">
                          <a:solidFill>
                            <a:srgbClr val="008080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F1 Score</a:t>
                      </a:r>
                      <a:endParaRPr b="1" sz="900">
                        <a:solidFill>
                          <a:srgbClr val="008080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" sz="900">
                          <a:solidFill>
                            <a:srgbClr val="008080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(%)</a:t>
                      </a:r>
                      <a:endParaRPr b="1" sz="900">
                        <a:solidFill>
                          <a:srgbClr val="008080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4D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4D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4D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4D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rgbClr val="008080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Scaled Features</a:t>
                      </a:r>
                      <a:endParaRPr b="1" sz="900">
                        <a:solidFill>
                          <a:srgbClr val="008080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rgbClr val="008080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(Accuracy)</a:t>
                      </a:r>
                      <a:endParaRPr b="1" sz="900">
                        <a:solidFill>
                          <a:srgbClr val="008080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4D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4D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4D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4D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rgbClr val="008080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Scaled Features</a:t>
                      </a:r>
                      <a:endParaRPr b="1" sz="900">
                        <a:solidFill>
                          <a:srgbClr val="008080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rgbClr val="008080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(F1 Score)</a:t>
                      </a:r>
                      <a:endParaRPr b="1" sz="900">
                        <a:solidFill>
                          <a:srgbClr val="008080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4D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4D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4D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4D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475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000">
                          <a:solidFill>
                            <a:srgbClr val="272F36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Random Forest</a:t>
                      </a:r>
                      <a:endParaRPr sz="1000" u="none" cap="none" strike="noStrike">
                        <a:solidFill>
                          <a:srgbClr val="272F36"/>
                        </a:solidFill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4D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4D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4D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4D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008080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97.81 %</a:t>
                      </a:r>
                      <a:endParaRPr sz="1000">
                        <a:solidFill>
                          <a:srgbClr val="008080"/>
                        </a:solidFill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4D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4D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4D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4D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008080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97.92 %</a:t>
                      </a:r>
                      <a:endParaRPr sz="1000">
                        <a:solidFill>
                          <a:srgbClr val="008080"/>
                        </a:solidFill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4D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4D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4D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4D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—---</a:t>
                      </a:r>
                      <a:endParaRPr sz="1000">
                        <a:solidFill>
                          <a:srgbClr val="008080"/>
                        </a:solidFill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4D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4D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4D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4D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—---</a:t>
                      </a:r>
                      <a:endParaRPr sz="1000">
                        <a:solidFill>
                          <a:srgbClr val="008080"/>
                        </a:solidFill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4D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4D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4D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4D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00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000">
                          <a:solidFill>
                            <a:srgbClr val="272F36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XGBoost</a:t>
                      </a:r>
                      <a:endParaRPr sz="1000" u="none" cap="none" strike="noStrike">
                        <a:solidFill>
                          <a:srgbClr val="272F36"/>
                        </a:solidFill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4D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4D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4D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4D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008080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98.73 %</a:t>
                      </a:r>
                      <a:endParaRPr b="1" sz="1000">
                        <a:solidFill>
                          <a:srgbClr val="008080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4D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4D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4D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4D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008080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98.74 %</a:t>
                      </a:r>
                      <a:endParaRPr b="1" sz="1000">
                        <a:solidFill>
                          <a:srgbClr val="008080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4D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4D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4D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4D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—---</a:t>
                      </a:r>
                      <a:endParaRPr sz="1000">
                        <a:solidFill>
                          <a:srgbClr val="008080"/>
                        </a:solidFill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4D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4D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4D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4D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—---</a:t>
                      </a:r>
                      <a:endParaRPr sz="1000">
                        <a:solidFill>
                          <a:srgbClr val="008080"/>
                        </a:solidFill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4D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4D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4D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4D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5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000">
                          <a:solidFill>
                            <a:srgbClr val="272F36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Decision Tree</a:t>
                      </a:r>
                      <a:endParaRPr sz="1000">
                        <a:solidFill>
                          <a:srgbClr val="272F36"/>
                        </a:solidFill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4D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4D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4D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4D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008080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95.90 %</a:t>
                      </a:r>
                      <a:endParaRPr sz="1000">
                        <a:solidFill>
                          <a:srgbClr val="008080"/>
                        </a:solidFill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4D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4D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4D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4D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000">
                          <a:solidFill>
                            <a:srgbClr val="008080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96.25 %</a:t>
                      </a:r>
                      <a:endParaRPr sz="1000">
                        <a:solidFill>
                          <a:srgbClr val="008080"/>
                        </a:solidFill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4D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4D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4D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4D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72F36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—---</a:t>
                      </a:r>
                      <a:endParaRPr sz="1000">
                        <a:solidFill>
                          <a:srgbClr val="272F36"/>
                        </a:solidFill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4D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4D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4D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4D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72F36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—---</a:t>
                      </a:r>
                      <a:endParaRPr sz="1000">
                        <a:solidFill>
                          <a:srgbClr val="272F36"/>
                        </a:solidFill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4D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4D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4D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4D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5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72F36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Logistic Regression</a:t>
                      </a:r>
                      <a:endParaRPr sz="1000">
                        <a:solidFill>
                          <a:srgbClr val="272F36"/>
                        </a:solidFill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4D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4D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4D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4D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008080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80.05</a:t>
                      </a:r>
                      <a:r>
                        <a:rPr lang="en" sz="1000">
                          <a:solidFill>
                            <a:srgbClr val="008080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 %</a:t>
                      </a:r>
                      <a:endParaRPr sz="1000">
                        <a:solidFill>
                          <a:srgbClr val="008080"/>
                        </a:solidFill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4D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4D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4D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4D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008080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35.60</a:t>
                      </a:r>
                      <a:r>
                        <a:rPr lang="en" sz="1000">
                          <a:solidFill>
                            <a:srgbClr val="008080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 % </a:t>
                      </a:r>
                      <a:endParaRPr sz="1000">
                        <a:solidFill>
                          <a:srgbClr val="008080"/>
                        </a:solidFill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4D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4D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4D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4D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72F36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83.78%</a:t>
                      </a:r>
                      <a:endParaRPr sz="1000">
                        <a:solidFill>
                          <a:srgbClr val="272F36"/>
                        </a:solidFill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4D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4D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4D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4D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72F36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89.35%</a:t>
                      </a:r>
                      <a:endParaRPr sz="1000">
                        <a:solidFill>
                          <a:srgbClr val="272F36"/>
                        </a:solidFill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4D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4D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4D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4D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6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72F36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Bagging</a:t>
                      </a:r>
                      <a:endParaRPr sz="1000">
                        <a:solidFill>
                          <a:srgbClr val="272F36"/>
                        </a:solidFill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4D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4D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4D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4D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008080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97.60%</a:t>
                      </a:r>
                      <a:endParaRPr sz="1000">
                        <a:solidFill>
                          <a:srgbClr val="008080"/>
                        </a:solidFill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4D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4D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4D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4D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008080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97.84%</a:t>
                      </a:r>
                      <a:endParaRPr sz="1000">
                        <a:solidFill>
                          <a:srgbClr val="008080"/>
                        </a:solidFill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4D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4D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4D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4D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72F36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—---</a:t>
                      </a:r>
                      <a:endParaRPr sz="1000">
                        <a:solidFill>
                          <a:srgbClr val="008080"/>
                        </a:solidFill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4D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4D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4D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4D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72F36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—---</a:t>
                      </a:r>
                      <a:endParaRPr sz="1000">
                        <a:solidFill>
                          <a:srgbClr val="008080"/>
                        </a:solidFill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4D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4D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4D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4D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6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72F36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ADA</a:t>
                      </a:r>
                      <a:r>
                        <a:rPr lang="en" sz="1000">
                          <a:solidFill>
                            <a:srgbClr val="272F36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Boost</a:t>
                      </a:r>
                      <a:endParaRPr sz="1000">
                        <a:solidFill>
                          <a:srgbClr val="272F36"/>
                        </a:solidFill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4D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4D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4D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4D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008080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96.02%</a:t>
                      </a:r>
                      <a:endParaRPr sz="1000">
                        <a:solidFill>
                          <a:srgbClr val="008080"/>
                        </a:solidFill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4D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4D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4D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4D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008080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96.43%</a:t>
                      </a:r>
                      <a:endParaRPr sz="1000">
                        <a:solidFill>
                          <a:srgbClr val="008080"/>
                        </a:solidFill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4D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4D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4D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4D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72F36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—---</a:t>
                      </a:r>
                      <a:endParaRPr sz="1000">
                        <a:solidFill>
                          <a:srgbClr val="008080"/>
                        </a:solidFill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4D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4D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4D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4D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72F36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—---</a:t>
                      </a:r>
                      <a:endParaRPr sz="1000">
                        <a:solidFill>
                          <a:srgbClr val="008080"/>
                        </a:solidFill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4D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4D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4D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4D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5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72F36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SVM</a:t>
                      </a:r>
                      <a:endParaRPr sz="1000">
                        <a:solidFill>
                          <a:srgbClr val="272F36"/>
                        </a:solidFill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4D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4D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4D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4D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008080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64.44%</a:t>
                      </a:r>
                      <a:endParaRPr sz="1000">
                        <a:solidFill>
                          <a:srgbClr val="008080"/>
                        </a:solidFill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4D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4D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4D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4D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008080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24.87%</a:t>
                      </a:r>
                      <a:endParaRPr sz="1000">
                        <a:solidFill>
                          <a:srgbClr val="008080"/>
                        </a:solidFill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4D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4D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4D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4D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008080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78.49%</a:t>
                      </a:r>
                      <a:endParaRPr sz="1000">
                        <a:solidFill>
                          <a:srgbClr val="008080"/>
                        </a:solidFill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4D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4D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4D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4D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008080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24.87%</a:t>
                      </a:r>
                      <a:endParaRPr sz="1000">
                        <a:solidFill>
                          <a:srgbClr val="008080"/>
                        </a:solidFill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4D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4D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4D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4D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3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Voting </a:t>
            </a:r>
            <a:r>
              <a:rPr lang="en"/>
              <a:t>Classifier and Performance Metrics</a:t>
            </a:r>
            <a:endParaRPr/>
          </a:p>
        </p:txBody>
      </p:sp>
      <p:sp>
        <p:nvSpPr>
          <p:cNvPr id="415" name="Google Shape;415;p34"/>
          <p:cNvSpPr txBox="1"/>
          <p:nvPr>
            <p:ph idx="1" type="body"/>
          </p:nvPr>
        </p:nvSpPr>
        <p:spPr>
          <a:xfrm>
            <a:off x="1233750" y="1302675"/>
            <a:ext cx="7170600" cy="264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162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Poppins Medium"/>
              <a:buChar char="●"/>
            </a:pPr>
            <a:r>
              <a:rPr lang="en" sz="115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Combined individual fine tuned classifiers using </a:t>
            </a:r>
            <a:r>
              <a:rPr lang="en" sz="1350">
                <a:solidFill>
                  <a:srgbClr val="00808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Voting Classifier</a:t>
            </a:r>
            <a:endParaRPr sz="1350">
              <a:solidFill>
                <a:srgbClr val="008080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chemeClr val="dk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01625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Poppins Medium"/>
              <a:buChar char="●"/>
            </a:pPr>
            <a:r>
              <a:rPr lang="en" sz="115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Enhanced model performance by</a:t>
            </a:r>
            <a:r>
              <a:rPr lang="en" sz="1350">
                <a:solidFill>
                  <a:srgbClr val="00808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taking a vote of each classifier and selecting the prediction having highest vote.</a:t>
            </a:r>
            <a:endParaRPr sz="1150">
              <a:solidFill>
                <a:schemeClr val="dk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chemeClr val="dk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01625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Poppins Medium"/>
              <a:buChar char="●"/>
            </a:pPr>
            <a:r>
              <a:rPr lang="en" sz="115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Evaluated the voterclassifier model using </a:t>
            </a:r>
            <a:r>
              <a:rPr lang="en" sz="1350">
                <a:solidFill>
                  <a:srgbClr val="00808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performance metrics</a:t>
            </a:r>
            <a:r>
              <a:rPr lang="en" sz="115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: </a:t>
            </a:r>
            <a:endParaRPr sz="1150">
              <a:solidFill>
                <a:schemeClr val="dk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0162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Poppins Medium"/>
              <a:buAutoNum type="arabicPeriod"/>
            </a:pPr>
            <a:r>
              <a:rPr lang="en" sz="115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Precision </a:t>
            </a:r>
            <a:endParaRPr sz="1150">
              <a:solidFill>
                <a:schemeClr val="dk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0162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Poppins Medium"/>
              <a:buAutoNum type="arabicPeriod"/>
            </a:pPr>
            <a:r>
              <a:rPr lang="en" sz="115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Recall</a:t>
            </a:r>
            <a:endParaRPr sz="1150">
              <a:solidFill>
                <a:schemeClr val="dk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0162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Poppins Medium"/>
              <a:buAutoNum type="arabicPeriod"/>
            </a:pPr>
            <a:r>
              <a:rPr lang="en" sz="115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F1-Score </a:t>
            </a:r>
            <a:endParaRPr sz="1150">
              <a:solidFill>
                <a:schemeClr val="dk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0162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Poppins Medium"/>
              <a:buAutoNum type="arabicPeriod"/>
            </a:pPr>
            <a:r>
              <a:rPr lang="en" sz="115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Accuracy</a:t>
            </a:r>
            <a:endParaRPr sz="1150">
              <a:solidFill>
                <a:schemeClr val="dk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chemeClr val="dk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35"/>
          <p:cNvSpPr txBox="1"/>
          <p:nvPr>
            <p:ph type="title"/>
          </p:nvPr>
        </p:nvSpPr>
        <p:spPr>
          <a:xfrm>
            <a:off x="1195875" y="57160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Voting Classifier and Performance Metrics</a:t>
            </a:r>
            <a:endParaRPr/>
          </a:p>
        </p:txBody>
      </p:sp>
      <p:pic>
        <p:nvPicPr>
          <p:cNvPr id="421" name="Google Shape;42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9850" y="1702000"/>
            <a:ext cx="3276525" cy="1843050"/>
          </a:xfrm>
          <a:prstGeom prst="rect">
            <a:avLst/>
          </a:prstGeom>
          <a:noFill/>
          <a:ln>
            <a:noFill/>
          </a:ln>
        </p:spPr>
      </p:pic>
      <p:sp>
        <p:nvSpPr>
          <p:cNvPr id="422" name="Google Shape;422;p35"/>
          <p:cNvSpPr txBox="1"/>
          <p:nvPr/>
        </p:nvSpPr>
        <p:spPr>
          <a:xfrm>
            <a:off x="1143800" y="3687125"/>
            <a:ext cx="3012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Test Accuracy: 97.93% </a:t>
            </a:r>
            <a:endParaRPr b="1" sz="10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F1 Score: 97.89%</a:t>
            </a:r>
            <a:endParaRPr b="1" sz="10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423" name="Google Shape;423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38525" y="1702000"/>
            <a:ext cx="3276525" cy="1843050"/>
          </a:xfrm>
          <a:prstGeom prst="rect">
            <a:avLst/>
          </a:prstGeom>
          <a:noFill/>
          <a:ln>
            <a:noFill/>
          </a:ln>
        </p:spPr>
      </p:pic>
      <p:sp>
        <p:nvSpPr>
          <p:cNvPr id="424" name="Google Shape;424;p35"/>
          <p:cNvSpPr txBox="1"/>
          <p:nvPr/>
        </p:nvSpPr>
        <p:spPr>
          <a:xfrm>
            <a:off x="5570625" y="3676150"/>
            <a:ext cx="3012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Test Accuracy: 98.35%</a:t>
            </a:r>
            <a:endParaRPr b="1" sz="10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F1 Score: </a:t>
            </a:r>
            <a:r>
              <a:rPr b="1" lang="en" sz="1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98.32%</a:t>
            </a:r>
            <a:endParaRPr b="1" sz="10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25" name="Google Shape;425;p35"/>
          <p:cNvSpPr txBox="1"/>
          <p:nvPr/>
        </p:nvSpPr>
        <p:spPr>
          <a:xfrm>
            <a:off x="1076814" y="1285200"/>
            <a:ext cx="3402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8080"/>
                </a:solidFill>
                <a:latin typeface="Nunito"/>
                <a:ea typeface="Nunito"/>
                <a:cs typeface="Nunito"/>
                <a:sym typeface="Nunito"/>
              </a:rPr>
              <a:t>Base Model Voter Classifier</a:t>
            </a:r>
            <a:endParaRPr b="1" sz="1000">
              <a:solidFill>
                <a:srgbClr val="00808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8080"/>
                </a:solidFill>
                <a:latin typeface="Nunito"/>
                <a:ea typeface="Nunito"/>
                <a:cs typeface="Nunito"/>
                <a:sym typeface="Nunito"/>
              </a:rPr>
              <a:t>(XGB, Bagging, Random Forest)</a:t>
            </a:r>
            <a:endParaRPr b="1" sz="1000">
              <a:solidFill>
                <a:srgbClr val="00808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26" name="Google Shape;426;p35"/>
          <p:cNvSpPr txBox="1"/>
          <p:nvPr/>
        </p:nvSpPr>
        <p:spPr>
          <a:xfrm>
            <a:off x="5438525" y="1240300"/>
            <a:ext cx="3276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8080"/>
                </a:solidFill>
                <a:latin typeface="Nunito"/>
                <a:ea typeface="Nunito"/>
                <a:cs typeface="Nunito"/>
                <a:sym typeface="Nunito"/>
              </a:rPr>
              <a:t>Fine-tuned</a:t>
            </a:r>
            <a:r>
              <a:rPr b="1" lang="en" sz="1000">
                <a:solidFill>
                  <a:srgbClr val="008080"/>
                </a:solidFill>
                <a:latin typeface="Nunito"/>
                <a:ea typeface="Nunito"/>
                <a:cs typeface="Nunito"/>
                <a:sym typeface="Nunito"/>
              </a:rPr>
              <a:t> Model Voter Classifier </a:t>
            </a:r>
            <a:endParaRPr b="1" sz="1000">
              <a:solidFill>
                <a:srgbClr val="00808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8080"/>
                </a:solidFill>
                <a:latin typeface="Nunito"/>
                <a:ea typeface="Nunito"/>
                <a:cs typeface="Nunito"/>
                <a:sym typeface="Nunito"/>
              </a:rPr>
              <a:t>(XGB, Bagging, Random Forest)</a:t>
            </a:r>
            <a:endParaRPr b="1" sz="10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3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SMOTE </a:t>
            </a:r>
            <a:endParaRPr/>
          </a:p>
        </p:txBody>
      </p:sp>
      <p:pic>
        <p:nvPicPr>
          <p:cNvPr id="432" name="Google Shape;43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76700" y="153700"/>
            <a:ext cx="4589375" cy="12033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33" name="Google Shape;433;p36"/>
          <p:cNvGraphicFramePr/>
          <p:nvPr/>
        </p:nvGraphicFramePr>
        <p:xfrm>
          <a:off x="2305638" y="151973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{AE836167-EA60-48F5-A470-614FC06BB7B5}</a:tableStyleId>
              </a:tblPr>
              <a:tblGrid>
                <a:gridCol w="894850"/>
                <a:gridCol w="723325"/>
                <a:gridCol w="680700"/>
              </a:tblGrid>
              <a:tr h="500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" sz="900">
                          <a:solidFill>
                            <a:srgbClr val="008080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Classifiers</a:t>
                      </a:r>
                      <a:endParaRPr b="1" sz="900" u="none" cap="none" strike="noStrike">
                        <a:solidFill>
                          <a:srgbClr val="008080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4D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4D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4D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4D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rgbClr val="008080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Test Accuracy (%)</a:t>
                      </a:r>
                      <a:endParaRPr b="1" sz="800">
                        <a:solidFill>
                          <a:srgbClr val="008080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4D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4D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4D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" sz="900">
                          <a:solidFill>
                            <a:srgbClr val="008080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F1 Score</a:t>
                      </a:r>
                      <a:endParaRPr b="1" sz="900">
                        <a:solidFill>
                          <a:srgbClr val="008080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" sz="900">
                          <a:solidFill>
                            <a:srgbClr val="008080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(%)</a:t>
                      </a:r>
                      <a:endParaRPr b="1" sz="900">
                        <a:solidFill>
                          <a:srgbClr val="008080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4D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4D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4D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403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000">
                          <a:solidFill>
                            <a:srgbClr val="272F36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Random Forest</a:t>
                      </a:r>
                      <a:endParaRPr sz="1000" u="none" cap="none" strike="noStrike">
                        <a:solidFill>
                          <a:srgbClr val="272F36"/>
                        </a:solidFill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4D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4D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4D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97.81 %</a:t>
                      </a:r>
                      <a:endParaRPr sz="1000"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97.92 %</a:t>
                      </a:r>
                      <a:endParaRPr sz="1000"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1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000">
                          <a:solidFill>
                            <a:srgbClr val="272F36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XGBoost</a:t>
                      </a:r>
                      <a:endParaRPr sz="1000" u="none" cap="none" strike="noStrike">
                        <a:solidFill>
                          <a:srgbClr val="272F36"/>
                        </a:solidFill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4D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4D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4D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98.73 %</a:t>
                      </a:r>
                      <a:endParaRPr sz="1000"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98.74 %</a:t>
                      </a:r>
                      <a:endParaRPr sz="1000"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3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000">
                          <a:solidFill>
                            <a:srgbClr val="272F36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Decision Tree</a:t>
                      </a:r>
                      <a:endParaRPr sz="1000">
                        <a:solidFill>
                          <a:srgbClr val="272F36"/>
                        </a:solidFill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4D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4D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4D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95.90 %</a:t>
                      </a:r>
                      <a:endParaRPr sz="1000"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000"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96.25 %</a:t>
                      </a:r>
                      <a:endParaRPr sz="1000"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3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72F36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Logistic Regression</a:t>
                      </a:r>
                      <a:endParaRPr sz="1000">
                        <a:solidFill>
                          <a:srgbClr val="272F36"/>
                        </a:solidFill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4D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4D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4D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70.74 %</a:t>
                      </a:r>
                      <a:endParaRPr sz="1000"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30.53 % </a:t>
                      </a:r>
                      <a:endParaRPr sz="1000"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7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72F36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Bagging</a:t>
                      </a:r>
                      <a:endParaRPr sz="1000">
                        <a:solidFill>
                          <a:srgbClr val="272F36"/>
                        </a:solidFill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4D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4D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4D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97.60%</a:t>
                      </a:r>
                      <a:endParaRPr sz="1000"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97.84%</a:t>
                      </a:r>
                      <a:endParaRPr sz="1000"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7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72F36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ADA</a:t>
                      </a:r>
                      <a:r>
                        <a:rPr lang="en" sz="1000">
                          <a:solidFill>
                            <a:srgbClr val="272F36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Boost</a:t>
                      </a:r>
                      <a:endParaRPr sz="1000">
                        <a:solidFill>
                          <a:srgbClr val="272F36"/>
                        </a:solidFill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4D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4D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4D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96.02%</a:t>
                      </a:r>
                      <a:endParaRPr sz="1000"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96.43%</a:t>
                      </a:r>
                      <a:endParaRPr sz="1000"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7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72F36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SVM</a:t>
                      </a:r>
                      <a:endParaRPr sz="1000">
                        <a:solidFill>
                          <a:srgbClr val="272F36"/>
                        </a:solidFill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4D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4D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4D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64.44%</a:t>
                      </a:r>
                      <a:endParaRPr sz="1000"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24.87%</a:t>
                      </a:r>
                      <a:endParaRPr sz="1000"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34" name="Google Shape;434;p36"/>
          <p:cNvGraphicFramePr/>
          <p:nvPr/>
        </p:nvGraphicFramePr>
        <p:xfrm>
          <a:off x="4972963" y="151973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{AE836167-EA60-48F5-A470-614FC06BB7B5}</a:tableStyleId>
              </a:tblPr>
              <a:tblGrid>
                <a:gridCol w="894850"/>
                <a:gridCol w="723325"/>
                <a:gridCol w="680700"/>
              </a:tblGrid>
              <a:tr h="500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" sz="900">
                          <a:solidFill>
                            <a:srgbClr val="008080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Classifiers with SMOTE</a:t>
                      </a:r>
                      <a:endParaRPr b="1" sz="900" u="none" cap="none" strike="noStrike">
                        <a:solidFill>
                          <a:srgbClr val="008080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4D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4D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4D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4D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rgbClr val="008080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Test Accuracy (%)</a:t>
                      </a:r>
                      <a:endParaRPr b="1" sz="800">
                        <a:solidFill>
                          <a:srgbClr val="008080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4D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4D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4D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4D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" sz="900">
                          <a:solidFill>
                            <a:srgbClr val="008080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F1 Score</a:t>
                      </a:r>
                      <a:endParaRPr b="1" sz="900">
                        <a:solidFill>
                          <a:srgbClr val="008080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" sz="900">
                          <a:solidFill>
                            <a:srgbClr val="008080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(%)</a:t>
                      </a:r>
                      <a:endParaRPr b="1" sz="900">
                        <a:solidFill>
                          <a:srgbClr val="008080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4D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4D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4D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4D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403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000">
                          <a:solidFill>
                            <a:srgbClr val="272F36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Random Forest</a:t>
                      </a:r>
                      <a:endParaRPr sz="1000" u="none" cap="none" strike="noStrike">
                        <a:solidFill>
                          <a:srgbClr val="272F36"/>
                        </a:solidFill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4D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4D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4D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4D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008080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97.96 %</a:t>
                      </a:r>
                      <a:endParaRPr sz="1000">
                        <a:solidFill>
                          <a:srgbClr val="008080"/>
                        </a:solidFill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4D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4D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4D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4D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008080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98.03 %</a:t>
                      </a:r>
                      <a:endParaRPr sz="1000">
                        <a:solidFill>
                          <a:srgbClr val="008080"/>
                        </a:solidFill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4D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4D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4D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4D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1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000">
                          <a:solidFill>
                            <a:srgbClr val="272F36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XGBoost</a:t>
                      </a:r>
                      <a:endParaRPr sz="1000" u="none" cap="none" strike="noStrike">
                        <a:solidFill>
                          <a:srgbClr val="272F36"/>
                        </a:solidFill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4D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4D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4D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4D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accent2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98.44</a:t>
                      </a:r>
                      <a:r>
                        <a:rPr lang="en" sz="1000">
                          <a:solidFill>
                            <a:schemeClr val="accent2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%</a:t>
                      </a:r>
                      <a:endParaRPr sz="1000">
                        <a:solidFill>
                          <a:schemeClr val="accent2"/>
                        </a:solidFill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4D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4D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4D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4D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accent2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98.36</a:t>
                      </a:r>
                      <a:r>
                        <a:rPr lang="en" sz="1000">
                          <a:solidFill>
                            <a:schemeClr val="accent2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 %</a:t>
                      </a:r>
                      <a:endParaRPr sz="1000">
                        <a:solidFill>
                          <a:schemeClr val="accent2"/>
                        </a:solidFill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4D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4D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4D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4D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3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000">
                          <a:solidFill>
                            <a:srgbClr val="272F36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Decision Tree</a:t>
                      </a:r>
                      <a:endParaRPr sz="1000">
                        <a:solidFill>
                          <a:srgbClr val="272F36"/>
                        </a:solidFill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4D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4D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4D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4D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accent2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95.68 %</a:t>
                      </a:r>
                      <a:endParaRPr sz="1000">
                        <a:solidFill>
                          <a:schemeClr val="accent2"/>
                        </a:solidFill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4D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4D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4D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4D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accent2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93.49 %</a:t>
                      </a:r>
                      <a:endParaRPr sz="1000">
                        <a:solidFill>
                          <a:schemeClr val="accent2"/>
                        </a:solidFill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4D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4D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4D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4D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3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72F36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Logistic Regression</a:t>
                      </a:r>
                      <a:endParaRPr sz="1000">
                        <a:solidFill>
                          <a:srgbClr val="272F36"/>
                        </a:solidFill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4D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4D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4D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4D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008080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78.89 %</a:t>
                      </a:r>
                      <a:endParaRPr sz="1000">
                        <a:solidFill>
                          <a:srgbClr val="008080"/>
                        </a:solidFill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4D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4D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4D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4D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008080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34.63 % </a:t>
                      </a:r>
                      <a:endParaRPr sz="1000">
                        <a:solidFill>
                          <a:srgbClr val="008080"/>
                        </a:solidFill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4D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4D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4D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4D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7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72F36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Bagging</a:t>
                      </a:r>
                      <a:endParaRPr sz="1000">
                        <a:solidFill>
                          <a:srgbClr val="272F36"/>
                        </a:solidFill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4D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4D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4D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4D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008080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97.60</a:t>
                      </a:r>
                      <a:r>
                        <a:rPr lang="en" sz="1000">
                          <a:solidFill>
                            <a:srgbClr val="008080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%</a:t>
                      </a:r>
                      <a:endParaRPr sz="1000">
                        <a:solidFill>
                          <a:srgbClr val="008080"/>
                        </a:solidFill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4D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4D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4D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4D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008080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97.88</a:t>
                      </a:r>
                      <a:r>
                        <a:rPr lang="en" sz="1000">
                          <a:solidFill>
                            <a:srgbClr val="008080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%</a:t>
                      </a:r>
                      <a:endParaRPr sz="1000">
                        <a:solidFill>
                          <a:srgbClr val="008080"/>
                        </a:solidFill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4D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4D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4D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4D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7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72F36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ADA</a:t>
                      </a:r>
                      <a:r>
                        <a:rPr lang="en" sz="1000">
                          <a:solidFill>
                            <a:srgbClr val="272F36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Boost</a:t>
                      </a:r>
                      <a:endParaRPr sz="1000">
                        <a:solidFill>
                          <a:srgbClr val="272F36"/>
                        </a:solidFill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4D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4D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4D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4D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008080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95.15</a:t>
                      </a:r>
                      <a:r>
                        <a:rPr lang="en" sz="1000">
                          <a:solidFill>
                            <a:srgbClr val="008080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%</a:t>
                      </a:r>
                      <a:endParaRPr sz="1000">
                        <a:solidFill>
                          <a:srgbClr val="008080"/>
                        </a:solidFill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4D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4D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4D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4D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008080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95.66</a:t>
                      </a:r>
                      <a:r>
                        <a:rPr lang="en" sz="1000">
                          <a:solidFill>
                            <a:srgbClr val="008080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%</a:t>
                      </a:r>
                      <a:endParaRPr sz="1000">
                        <a:solidFill>
                          <a:srgbClr val="008080"/>
                        </a:solidFill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4D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4D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4D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4D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7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72F36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SVM</a:t>
                      </a:r>
                      <a:endParaRPr sz="1000">
                        <a:solidFill>
                          <a:srgbClr val="272F36"/>
                        </a:solidFill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4D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4D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4D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4D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accent2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62.57</a:t>
                      </a:r>
                      <a:r>
                        <a:rPr lang="en" sz="1000">
                          <a:solidFill>
                            <a:schemeClr val="accent2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%</a:t>
                      </a:r>
                      <a:endParaRPr sz="1000">
                        <a:solidFill>
                          <a:schemeClr val="accent2"/>
                        </a:solidFill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4D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4D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4D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4D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008080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31.17</a:t>
                      </a:r>
                      <a:r>
                        <a:rPr lang="en" sz="1000">
                          <a:solidFill>
                            <a:srgbClr val="008080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%</a:t>
                      </a:r>
                      <a:endParaRPr sz="1000">
                        <a:solidFill>
                          <a:srgbClr val="008080"/>
                        </a:solidFill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4D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4D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4D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4D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37"/>
          <p:cNvSpPr/>
          <p:nvPr/>
        </p:nvSpPr>
        <p:spPr>
          <a:xfrm>
            <a:off x="20125" y="10050"/>
            <a:ext cx="9144000" cy="5179800"/>
          </a:xfrm>
          <a:prstGeom prst="rect">
            <a:avLst/>
          </a:prstGeom>
          <a:solidFill>
            <a:srgbClr val="FFF2CC">
              <a:alpha val="603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40" name="Google Shape;440;p37"/>
          <p:cNvSpPr txBox="1"/>
          <p:nvPr>
            <p:ph type="title"/>
          </p:nvPr>
        </p:nvSpPr>
        <p:spPr>
          <a:xfrm>
            <a:off x="3583500" y="2291850"/>
            <a:ext cx="1977000" cy="5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20"/>
              <a:t>Thank You</a:t>
            </a:r>
            <a:endParaRPr sz="272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2" name="Google Shape;292;p15"/>
          <p:cNvPicPr preferRelativeResize="0"/>
          <p:nvPr/>
        </p:nvPicPr>
        <p:blipFill>
          <a:blip r:embed="rId3">
            <a:alphaModFix amt="27000"/>
          </a:blip>
          <a:stretch>
            <a:fillRect/>
          </a:stretch>
        </p:blipFill>
        <p:spPr>
          <a:xfrm>
            <a:off x="-6" y="2679575"/>
            <a:ext cx="1789051" cy="2463924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294" name="Google Shape;294;p15"/>
          <p:cNvSpPr txBox="1"/>
          <p:nvPr>
            <p:ph idx="1" type="body"/>
          </p:nvPr>
        </p:nvSpPr>
        <p:spPr>
          <a:xfrm>
            <a:off x="1239575" y="1245775"/>
            <a:ext cx="7459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oppins Medium"/>
              <a:buChar char="●"/>
            </a:pPr>
            <a:r>
              <a:rPr lang="en" sz="115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Analyzing Kickstarter campaigns dataset to</a:t>
            </a:r>
            <a:r>
              <a:rPr lang="en" sz="150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">
                <a:solidFill>
                  <a:srgbClr val="00808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predict the success</a:t>
            </a:r>
            <a:r>
              <a:rPr lang="en" sz="150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" sz="115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of a campaign using only information from project launch </a:t>
            </a:r>
            <a:endParaRPr sz="1150">
              <a:solidFill>
                <a:schemeClr val="dk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2385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oppins Medium"/>
              <a:buChar char="●"/>
            </a:pPr>
            <a:r>
              <a:rPr lang="en" sz="115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Investigating the</a:t>
            </a:r>
            <a:r>
              <a:rPr lang="en" sz="150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">
                <a:solidFill>
                  <a:srgbClr val="00808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relationship</a:t>
            </a:r>
            <a:r>
              <a:rPr lang="en" sz="150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" sz="115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between funding and GDP (Add-on)</a:t>
            </a:r>
            <a:endParaRPr sz="1150">
              <a:solidFill>
                <a:schemeClr val="dk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pic>
        <p:nvPicPr>
          <p:cNvPr id="295" name="Google Shape;29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79401" y="3204050"/>
            <a:ext cx="1139750" cy="1939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" y="3720375"/>
            <a:ext cx="2444974" cy="101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1" name="Google Shape;301;p16"/>
          <p:cNvPicPr preferRelativeResize="0"/>
          <p:nvPr/>
        </p:nvPicPr>
        <p:blipFill>
          <a:blip r:embed="rId3">
            <a:alphaModFix amt="16000"/>
          </a:blip>
          <a:stretch>
            <a:fillRect/>
          </a:stretch>
        </p:blipFill>
        <p:spPr>
          <a:xfrm flipH="1">
            <a:off x="5567152" y="3040150"/>
            <a:ext cx="3403023" cy="2010575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</p:txBody>
      </p:sp>
      <p:sp>
        <p:nvSpPr>
          <p:cNvPr id="303" name="Google Shape;303;p16"/>
          <p:cNvSpPr txBox="1"/>
          <p:nvPr>
            <p:ph idx="1" type="body"/>
          </p:nvPr>
        </p:nvSpPr>
        <p:spPr>
          <a:xfrm>
            <a:off x="1303800" y="142860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/>
          </a:bodyPr>
          <a:lstStyle/>
          <a:p>
            <a:pPr indent="-288131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1081"/>
              <a:buFont typeface="Poppins Medium"/>
              <a:buChar char="●"/>
            </a:pPr>
            <a:r>
              <a:rPr lang="en" sz="185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Importance of understanding</a:t>
            </a:r>
            <a:r>
              <a:rPr lang="en" sz="150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" sz="2050">
                <a:solidFill>
                  <a:srgbClr val="00808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factors contributing</a:t>
            </a:r>
            <a:r>
              <a:rPr lang="en" sz="150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" sz="185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to successful crowdfunding campaigns</a:t>
            </a:r>
            <a:endParaRPr sz="1850">
              <a:solidFill>
                <a:schemeClr val="dk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288131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81081"/>
              <a:buFont typeface="Poppins Medium"/>
              <a:buChar char="●"/>
            </a:pPr>
            <a:r>
              <a:rPr lang="en" sz="185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Analyzing </a:t>
            </a:r>
            <a:r>
              <a:rPr lang="en" sz="185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GDP</a:t>
            </a:r>
            <a:r>
              <a:rPr lang="en" sz="185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impact on funding to better understand the</a:t>
            </a:r>
            <a:r>
              <a:rPr lang="en" sz="150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" sz="2150">
                <a:solidFill>
                  <a:srgbClr val="00808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economic landscape</a:t>
            </a:r>
            <a:endParaRPr sz="2150">
              <a:solidFill>
                <a:srgbClr val="008080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288131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73170"/>
              <a:buFont typeface="Poppins Medium"/>
              <a:buChar char="●"/>
            </a:pPr>
            <a:r>
              <a:rPr lang="en" sz="2050">
                <a:solidFill>
                  <a:srgbClr val="00808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Improving prediction models</a:t>
            </a:r>
            <a:r>
              <a:rPr lang="en" sz="150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" sz="205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for future campaigns</a:t>
            </a:r>
            <a:endParaRPr sz="2050">
              <a:solidFill>
                <a:schemeClr val="dk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endParaRPr/>
          </a:p>
        </p:txBody>
      </p:sp>
      <p:sp>
        <p:nvSpPr>
          <p:cNvPr id="309" name="Google Shape;309;p17"/>
          <p:cNvSpPr txBox="1"/>
          <p:nvPr>
            <p:ph idx="1" type="body"/>
          </p:nvPr>
        </p:nvSpPr>
        <p:spPr>
          <a:xfrm>
            <a:off x="1303800" y="120692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16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Poppins Medium"/>
              <a:buChar char="●"/>
            </a:pPr>
            <a:r>
              <a:rPr lang="en" sz="115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Kickstarter campaigns dataset as of </a:t>
            </a:r>
            <a:r>
              <a:rPr lang="en">
                <a:solidFill>
                  <a:srgbClr val="00808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February 1st, 2017</a:t>
            </a:r>
            <a:r>
              <a:rPr lang="en" sz="115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, containing </a:t>
            </a:r>
            <a:r>
              <a:rPr lang="en">
                <a:solidFill>
                  <a:srgbClr val="00808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20,632</a:t>
            </a:r>
            <a:r>
              <a:rPr lang="en" sz="115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records with attributes such as funding goal, project name, blurb, pledged amount, backers, state, deadlines, and more</a:t>
            </a:r>
            <a:endParaRPr sz="1150">
              <a:solidFill>
                <a:schemeClr val="dk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chemeClr val="dk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8080"/>
              </a:buClr>
              <a:buSzPts val="1050"/>
              <a:buFont typeface="Poppins Medium"/>
              <a:buChar char="●"/>
            </a:pPr>
            <a:r>
              <a:rPr lang="en" sz="1050">
                <a:solidFill>
                  <a:srgbClr val="00808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Source: Kaggle (</a:t>
            </a:r>
            <a:r>
              <a:rPr lang="en" sz="1050">
                <a:solidFill>
                  <a:srgbClr val="00808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https://www.kaggle.com/datasets/sripaadsrinivasan/kickstarter-campaigns-dataset</a:t>
            </a:r>
            <a:r>
              <a:rPr lang="en" sz="1050">
                <a:solidFill>
                  <a:srgbClr val="00808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)</a:t>
            </a:r>
            <a:endParaRPr sz="1050">
              <a:solidFill>
                <a:srgbClr val="008080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chemeClr val="dk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01625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Poppins Medium"/>
              <a:buChar char="●"/>
            </a:pPr>
            <a:r>
              <a:rPr lang="en" sz="115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Additional data: GDP for respective countries and years</a:t>
            </a:r>
            <a:endParaRPr sz="1150">
              <a:solidFill>
                <a:schemeClr val="dk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chemeClr val="dk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8080"/>
              </a:buClr>
              <a:buSzPts val="1050"/>
              <a:buFont typeface="Poppins Medium"/>
              <a:buChar char="●"/>
            </a:pPr>
            <a:r>
              <a:rPr lang="en" sz="1050">
                <a:solidFill>
                  <a:srgbClr val="00808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Source: World Bank (https://data.worldbank.org/indicator/NY.GDP.MKTP.CD)</a:t>
            </a:r>
            <a:endParaRPr sz="1500">
              <a:solidFill>
                <a:schemeClr val="dk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4" name="Google Shape;31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1" cy="47192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9" name="Google Shape;31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19569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4" name="Google Shape;32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4600" y="152400"/>
            <a:ext cx="7734811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GDP vs Funding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30" name="Google Shape;33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5500" y="1597875"/>
            <a:ext cx="4398262" cy="3240825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21"/>
          <p:cNvSpPr txBox="1"/>
          <p:nvPr/>
        </p:nvSpPr>
        <p:spPr>
          <a:xfrm>
            <a:off x="5491100" y="2165350"/>
            <a:ext cx="3222300" cy="22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For </a:t>
            </a:r>
            <a:r>
              <a:rPr b="1" lang="en" sz="1600">
                <a:solidFill>
                  <a:srgbClr val="008080"/>
                </a:solidFill>
                <a:latin typeface="Poppins"/>
                <a:ea typeface="Poppins"/>
                <a:cs typeface="Poppins"/>
                <a:sym typeface="Poppins"/>
              </a:rPr>
              <a:t>2015</a:t>
            </a:r>
            <a:r>
              <a:rPr lang="en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, a bar plot of total Kickstarter funding is shown alongside a line plot of GDP (in trillions) for all countries, highlighting the </a:t>
            </a:r>
            <a:r>
              <a:rPr lang="en" sz="1600">
                <a:solidFill>
                  <a:srgbClr val="00808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relationship</a:t>
            </a:r>
            <a:r>
              <a:rPr lang="en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between each country's </a:t>
            </a:r>
            <a:r>
              <a:rPr lang="en" sz="1600">
                <a:solidFill>
                  <a:srgbClr val="00808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economic performance</a:t>
            </a:r>
            <a:r>
              <a:rPr lang="en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and </a:t>
            </a:r>
            <a:r>
              <a:rPr lang="en" sz="1600">
                <a:solidFill>
                  <a:srgbClr val="00808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crowdfunding activity</a:t>
            </a:r>
            <a:r>
              <a:rPr lang="en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.</a:t>
            </a:r>
            <a:endParaRPr>
              <a:solidFill>
                <a:schemeClr val="dk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