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70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57" r:id="rId11"/>
    <p:sldId id="264" r:id="rId12"/>
    <p:sldId id="267" r:id="rId13"/>
    <p:sldId id="265" r:id="rId14"/>
    <p:sldId id="266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B40050-4C4B-4F9D-8A3B-0BF0E558B23D}" v="58" dt="2023-03-20T10:54:03.7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191" autoAdjust="0"/>
    <p:restoredTop sz="94660"/>
  </p:normalViewPr>
  <p:slideViewPr>
    <p:cSldViewPr snapToGrid="0">
      <p:cViewPr varScale="1">
        <p:scale>
          <a:sx n="75" d="100"/>
          <a:sy n="75" d="100"/>
        </p:scale>
        <p:origin x="-28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526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923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995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399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465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880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794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168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204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818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970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009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lang="en-US" sz="5400" b="1" kern="1200" spc="3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5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 spc="2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5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 spc="2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5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 spc="2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5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 spc="2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5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 spc="2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59001"/>
            <a:ext cx="5537200" cy="2057399"/>
          </a:xfrm>
        </p:spPr>
        <p:txBody>
          <a:bodyPr/>
          <a:lstStyle/>
          <a:p>
            <a:pPr>
              <a:buNone/>
            </a:pPr>
            <a:r>
              <a:rPr lang="en-IN" sz="2800" b="1" dirty="0" smtClean="0"/>
              <a:t>Name: </a:t>
            </a:r>
            <a:r>
              <a:rPr lang="en-IN" sz="2800" b="1" dirty="0" err="1" smtClean="0"/>
              <a:t>Darsh</a:t>
            </a:r>
            <a:r>
              <a:rPr lang="en-IN" sz="2800" b="1" dirty="0" smtClean="0"/>
              <a:t> </a:t>
            </a:r>
            <a:r>
              <a:rPr lang="en-IN" sz="2800" b="1" dirty="0" err="1" smtClean="0"/>
              <a:t>Dake</a:t>
            </a:r>
            <a:endParaRPr lang="en-IN" sz="2800" b="1" dirty="0" smtClean="0"/>
          </a:p>
          <a:p>
            <a:pPr>
              <a:buNone/>
            </a:pPr>
            <a:r>
              <a:rPr lang="en-IN" sz="2800" b="1" dirty="0" smtClean="0"/>
              <a:t>Roll no.: ML-A-009</a:t>
            </a:r>
          </a:p>
          <a:p>
            <a:pPr>
              <a:buNone/>
            </a:pPr>
            <a:r>
              <a:rPr lang="en-IN" sz="2800" b="1" dirty="0" err="1" smtClean="0"/>
              <a:t>Enrollment</a:t>
            </a:r>
            <a:r>
              <a:rPr lang="en-IN" sz="2800" b="1" dirty="0" smtClean="0"/>
              <a:t> no.: 200103062012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D7BDA416-AC4E-4E2A-A8F0-90079E8DFB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8766" y="1924636"/>
            <a:ext cx="11232847" cy="2839976"/>
          </a:xfrm>
        </p:spPr>
        <p:txBody>
          <a:bodyPr anchor="t">
            <a:noAutofit/>
          </a:bodyPr>
          <a:lstStyle/>
          <a:p>
            <a:pPr algn="ctr">
              <a:lnSpc>
                <a:spcPct val="113999"/>
              </a:lnSpc>
            </a:pPr>
            <a:r>
              <a:rPr lang="en-US" sz="9600" u="sng" dirty="0">
                <a:latin typeface="Aharoni"/>
                <a:cs typeface="Angsana New"/>
              </a:rPr>
              <a:t>EC2</a:t>
            </a:r>
            <a:r>
              <a:rPr lang="en-US" sz="8000" dirty="0">
                <a:latin typeface="Aharoni"/>
                <a:cs typeface="Angsana New"/>
              </a:rPr>
              <a:t/>
            </a:r>
            <a:br>
              <a:rPr lang="en-US" sz="8000" dirty="0">
                <a:latin typeface="Aharoni"/>
                <a:cs typeface="Angsana New"/>
              </a:rPr>
            </a:br>
            <a:r>
              <a:rPr lang="en-US" sz="4800" dirty="0">
                <a:latin typeface="Aharoni"/>
                <a:cs typeface="Aharoni"/>
              </a:rPr>
              <a:t>Elastic Compute Cloud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xmlns="" val="199833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6901"/>
            <a:ext cx="10515600" cy="5580062"/>
          </a:xfrm>
        </p:spPr>
        <p:txBody>
          <a:bodyPr/>
          <a:lstStyle/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It is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one of the core service provided by AWS which provides compute capacity in the cloud. </a:t>
            </a: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In older days, setting up server was time consuming. AWS EC2 brought revolution by providing virtual machine in the cloud.</a:t>
            </a: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We can scale computing capacity up and down as per computing requirement. 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Users can choose from a variety of instance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types like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computing power, memory, and storage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capacity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also can choose OS and software stack they want.</a:t>
            </a: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It provides user with various features to manage instance like ability to launch, stop and terminate instance, monitor its performance etc. </a:t>
            </a: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It also provides security groups which acts like virtual firewalls to control traffic.</a:t>
            </a: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It is designed to be highly scalable, flexible and cost-efficient, user only pay for resources they use. It also integrates with other AWS services like S3, EBS etc.</a:t>
            </a: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EC2 instance is highly secured as no one can access the instance without the private key generated during creation of the instance.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IN" dirty="0" smtClean="0">
                <a:latin typeface="Calibri" pitchFamily="34" charset="0"/>
                <a:cs typeface="Calibri" pitchFamily="34" charset="0"/>
              </a:rPr>
            </a:b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5400" y="1269999"/>
            <a:ext cx="4787900" cy="4856163"/>
          </a:xfrm>
        </p:spPr>
        <p:txBody>
          <a:bodyPr/>
          <a:lstStyle/>
          <a:p>
            <a:r>
              <a:rPr lang="en-US" dirty="0" smtClean="0"/>
              <a:t>They are </a:t>
            </a:r>
            <a:r>
              <a:rPr lang="en-US" dirty="0" smtClean="0"/>
              <a:t>physical machines that are owned and managed by the user</a:t>
            </a:r>
            <a:r>
              <a:rPr lang="en-US" dirty="0" smtClean="0"/>
              <a:t>.</a:t>
            </a:r>
          </a:p>
          <a:p>
            <a:r>
              <a:rPr lang="en-IN" dirty="0" smtClean="0"/>
              <a:t>They </a:t>
            </a:r>
            <a:r>
              <a:rPr lang="en-US" dirty="0" smtClean="0"/>
              <a:t>require additional physical hardware and configuration to scale</a:t>
            </a:r>
            <a:r>
              <a:rPr lang="en-US" dirty="0" smtClean="0"/>
              <a:t>.</a:t>
            </a:r>
          </a:p>
          <a:p>
            <a:r>
              <a:rPr lang="en-IN" dirty="0" smtClean="0"/>
              <a:t>High </a:t>
            </a:r>
            <a:r>
              <a:rPr lang="en-IN" dirty="0" err="1" smtClean="0"/>
              <a:t>CapEx</a:t>
            </a:r>
            <a:r>
              <a:rPr lang="en-IN" dirty="0" smtClean="0"/>
              <a:t> and </a:t>
            </a:r>
            <a:r>
              <a:rPr lang="en-IN" dirty="0" err="1" smtClean="0"/>
              <a:t>OpEx</a:t>
            </a:r>
            <a:r>
              <a:rPr lang="en-IN" dirty="0" smtClean="0"/>
              <a:t> cost.</a:t>
            </a:r>
          </a:p>
          <a:p>
            <a:r>
              <a:rPr lang="en-US" dirty="0" smtClean="0"/>
              <a:t>It requires regular </a:t>
            </a:r>
            <a:r>
              <a:rPr lang="en-US" dirty="0" smtClean="0"/>
              <a:t>maintenance and </a:t>
            </a:r>
            <a:r>
              <a:rPr lang="en-US" dirty="0" smtClean="0"/>
              <a:t>up</a:t>
            </a:r>
            <a:r>
              <a:rPr lang="en-US" dirty="0" smtClean="0"/>
              <a:t>dates manually.</a:t>
            </a:r>
            <a:endParaRPr lang="en-US" dirty="0" smtClean="0"/>
          </a:p>
          <a:p>
            <a:r>
              <a:rPr lang="en-US" dirty="0" smtClean="0"/>
              <a:t>Typically </a:t>
            </a:r>
            <a:r>
              <a:rPr lang="en-US" dirty="0" smtClean="0"/>
              <a:t>located on-premises and require physical </a:t>
            </a:r>
            <a:r>
              <a:rPr lang="en-US" dirty="0" smtClean="0"/>
              <a:t>access.</a:t>
            </a:r>
          </a:p>
          <a:p>
            <a:r>
              <a:rPr lang="en-US" dirty="0" smtClean="0"/>
              <a:t>May </a:t>
            </a:r>
            <a:r>
              <a:rPr lang="en-US" dirty="0" smtClean="0"/>
              <a:t>require additional security measures</a:t>
            </a:r>
            <a:endParaRPr lang="en-IN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17499"/>
            <a:ext cx="10515600" cy="64770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marL="228600" marR="0" lvl="0" indent="-22860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tabLst/>
              <a:defRPr/>
            </a:pPr>
            <a:r>
              <a:rPr kumimoji="0" lang="en-IN" sz="3200" b="1" i="0" u="none" strike="noStrike" kern="1200" cap="none" spc="2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Comparing</a:t>
            </a:r>
            <a:r>
              <a:rPr kumimoji="0" lang="en-IN" sz="3200" b="1" i="0" u="none" strike="noStrike" kern="1200" cap="none" spc="2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EC2 and Traditional Servers</a:t>
            </a:r>
            <a:endParaRPr kumimoji="0" lang="en-IN" sz="3200" b="1" i="0" u="none" strike="noStrike" kern="1200" cap="none" spc="2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269999"/>
            <a:ext cx="4787900" cy="48561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marL="228600" marR="0" lvl="0" indent="-22860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2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EC2</a:t>
            </a:r>
            <a:r>
              <a:rPr kumimoji="0" lang="en-IN" sz="2000" b="0" i="0" u="none" strike="noStrike" kern="1200" cap="none" spc="2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cloud based solution for computing resources.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000" spc="20" baseline="0" dirty="0" smtClean="0"/>
              <a:t>We can scale</a:t>
            </a:r>
            <a:r>
              <a:rPr lang="en-IN" sz="2000" spc="20" dirty="0" smtClean="0"/>
              <a:t> resources as per requirement.</a:t>
            </a:r>
          </a:p>
          <a:p>
            <a:pPr marL="228600" marR="0" lvl="0" indent="-22860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2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Only</a:t>
            </a:r>
            <a:r>
              <a:rPr kumimoji="0" lang="en-IN" sz="2000" b="0" i="0" u="none" strike="noStrike" kern="1200" cap="none" spc="2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pay for resources we use.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000" spc="20" baseline="0" dirty="0" smtClean="0"/>
              <a:t>AWS handles most maintenance</a:t>
            </a:r>
            <a:r>
              <a:rPr lang="en-IN" sz="2000" spc="20" dirty="0" smtClean="0"/>
              <a:t> tasks.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2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</a:t>
            </a:r>
            <a:r>
              <a:rPr kumimoji="0" lang="en-IN" sz="2000" b="0" i="0" u="none" strike="noStrike" kern="1200" cap="none" spc="2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 accessed from anywhere with internet connection.</a:t>
            </a:r>
          </a:p>
          <a:p>
            <a:pPr marL="228600" marR="0" lvl="0" indent="-22860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000" spc="20" dirty="0" smtClean="0"/>
              <a:t>Offers wide range of security features.</a:t>
            </a:r>
            <a:endParaRPr kumimoji="0" lang="en-IN" sz="2000" b="0" i="0" u="none" strike="noStrike" kern="1200" cap="none" spc="2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6901"/>
            <a:ext cx="10515600" cy="5580062"/>
          </a:xfrm>
        </p:spPr>
        <p:txBody>
          <a:bodyPr/>
          <a:lstStyle/>
          <a:p>
            <a:r>
              <a:rPr lang="en-IN" dirty="0" smtClean="0"/>
              <a:t>Process to create EC2 instance.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Click on Launch Instance.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Give Name and Description to the instance.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Select OS and AMI(Amazon Machine Image) and </a:t>
            </a:r>
            <a:r>
              <a:rPr lang="en-IN" dirty="0" err="1" smtClean="0"/>
              <a:t>Archietecture</a:t>
            </a:r>
            <a:r>
              <a:rPr lang="en-IN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Choose the type of instance.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Select the key pair or create one.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Configure the network settings and security group.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Configure the storage.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At last configure the Advance Settings if needed.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0799"/>
            <a:ext cx="10515600" cy="4856163"/>
          </a:xfrm>
        </p:spPr>
        <p:txBody>
          <a:bodyPr/>
          <a:lstStyle/>
          <a:p>
            <a:r>
              <a:rPr lang="en-IN" dirty="0" smtClean="0"/>
              <a:t>EC2 can be scaled up and down as per required computing capacity.</a:t>
            </a:r>
          </a:p>
          <a:p>
            <a:r>
              <a:rPr lang="en-IN" dirty="0" smtClean="0"/>
              <a:t>It provides security features like </a:t>
            </a:r>
            <a:r>
              <a:rPr lang="en-US" dirty="0" smtClean="0"/>
              <a:t>firewalls, virtual private networks (VPNs), </a:t>
            </a:r>
            <a:r>
              <a:rPr lang="en-US" dirty="0" smtClean="0"/>
              <a:t>encryption, Security Groups etc.</a:t>
            </a:r>
          </a:p>
          <a:p>
            <a:r>
              <a:rPr lang="en-US" dirty="0" smtClean="0"/>
              <a:t>Provides ability to assign static IP address to the instance.</a:t>
            </a:r>
          </a:p>
          <a:p>
            <a:r>
              <a:rPr lang="en-IN" dirty="0" smtClean="0"/>
              <a:t>Provides wide range of instance types with different configurations of  CPU, GPU, Memory, Storage etc. </a:t>
            </a:r>
          </a:p>
          <a:p>
            <a:r>
              <a:rPr lang="en-IN" dirty="0" smtClean="0"/>
              <a:t>EC2 charges of only the resources that we use for particular time. </a:t>
            </a:r>
          </a:p>
          <a:p>
            <a:r>
              <a:rPr lang="en-IN" dirty="0" smtClean="0"/>
              <a:t>EC2 instance can be integrated with other AWS services like S3, RDS etc.</a:t>
            </a:r>
          </a:p>
          <a:p>
            <a:r>
              <a:rPr lang="en-US" dirty="0" smtClean="0"/>
              <a:t>EC2 instances can be launched quickly and easily using pre-built Amazon Machine Images (AMIs).</a:t>
            </a:r>
            <a:endParaRPr lang="en-IN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17499"/>
            <a:ext cx="10515600" cy="64770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marL="228600" marR="0" lvl="0" indent="-22860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tabLst/>
              <a:defRPr/>
            </a:pPr>
            <a:r>
              <a:rPr kumimoji="0" lang="en-IN" sz="3200" b="1" i="0" u="none" strike="noStrike" kern="1200" cap="none" spc="2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Key</a:t>
            </a:r>
            <a:r>
              <a:rPr kumimoji="0" lang="en-IN" sz="3200" b="1" i="0" u="none" strike="noStrike" kern="1200" cap="none" spc="2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Features of EC2</a:t>
            </a:r>
            <a:endParaRPr kumimoji="0" lang="en-IN" sz="3200" b="1" i="0" u="none" strike="noStrike" kern="1200" cap="none" spc="2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D7BDA416-AC4E-4E2A-A8F0-90079E8DFB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8766" y="2394536"/>
            <a:ext cx="11232847" cy="1707564"/>
          </a:xfrm>
        </p:spPr>
        <p:txBody>
          <a:bodyPr anchor="t">
            <a:noAutofit/>
          </a:bodyPr>
          <a:lstStyle/>
          <a:p>
            <a:pPr algn="ctr">
              <a:lnSpc>
                <a:spcPct val="113999"/>
              </a:lnSpc>
            </a:pPr>
            <a:r>
              <a:rPr lang="en-IN" sz="9600" dirty="0" smtClean="0">
                <a:cs typeface="Angsana New"/>
              </a:rPr>
              <a:t>Thank You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xmlns="" val="199833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D7BDA416-AC4E-4E2A-A8F0-90079E8DFB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8766" y="1924636"/>
            <a:ext cx="11232847" cy="2839976"/>
          </a:xfrm>
        </p:spPr>
        <p:txBody>
          <a:bodyPr anchor="t">
            <a:noAutofit/>
          </a:bodyPr>
          <a:lstStyle/>
          <a:p>
            <a:pPr algn="ctr"/>
            <a:r>
              <a:rPr sz="9600" u="sng" smtClean="0"/>
              <a:t>IAM</a:t>
            </a:r>
            <a:r>
              <a:rPr lang="en-US" sz="8000" dirty="0">
                <a:latin typeface="Aharoni"/>
                <a:cs typeface="Angsana New"/>
              </a:rPr>
              <a:t/>
            </a:r>
            <a:br>
              <a:rPr lang="en-US" sz="8000" dirty="0">
                <a:latin typeface="Aharoni"/>
                <a:cs typeface="Angsana New"/>
              </a:rPr>
            </a:br>
            <a:r>
              <a:rPr lang="en-US" sz="4800" dirty="0">
                <a:latin typeface="Aharoni"/>
                <a:cs typeface="Aharoni"/>
              </a:rPr>
              <a:t>Identity and Access Management</a:t>
            </a:r>
            <a:r>
              <a:rPr lang="en-US" sz="4800" dirty="0">
                <a:latin typeface="Aharoni"/>
                <a:cs typeface="Angsana New"/>
              </a:rPr>
              <a:t> 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xmlns="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6901"/>
            <a:ext cx="10515600" cy="5580062"/>
          </a:xfrm>
        </p:spPr>
        <p:txBody>
          <a:bodyPr/>
          <a:lstStyle/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It is a service that help us to securely manage access of our AWS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resources.</a:t>
            </a: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It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allows us to create and manage users, user groups and roles which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helps manage access to different parts of AWS platform.</a:t>
            </a: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Using IAM, we can manage permission to AWS resources which users can access. Hence we can control the authentication and authorization to use resource.</a:t>
            </a: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For example, if user has permission to access Lambda service then and then only user can access Lambda dashboard or else error message will be shown.</a:t>
            </a: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Policies are there to control the access to the resources under specified conditions.</a:t>
            </a: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IAM helps to create multiple users with their own security credentials, controlled and billed to single AWS account. </a:t>
            </a: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It helps us to give specific service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access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to user which user need rather then giving full access. </a:t>
            </a: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It also provide Multi Factor Authentication (MFA) which adds extra layer of security.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IN" dirty="0" smtClean="0">
                <a:latin typeface="Calibri" pitchFamily="34" charset="0"/>
                <a:cs typeface="Calibri" pitchFamily="34" charset="0"/>
              </a:rPr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6901"/>
            <a:ext cx="10515600" cy="5580062"/>
          </a:xfrm>
        </p:spPr>
        <p:txBody>
          <a:bodyPr/>
          <a:lstStyle/>
          <a:p>
            <a:r>
              <a:rPr lang="en-IN" dirty="0" smtClean="0"/>
              <a:t>When we open the IAM dashboard, we get 3 security recommendations: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 smtClean="0"/>
              <a:t>Root user has MFA:</a:t>
            </a:r>
            <a:r>
              <a:rPr lang="en-IN" dirty="0" smtClean="0"/>
              <a:t> It means that if MFA is active then during log in along with username and password, we need to enter 6-digit MFA code available from </a:t>
            </a:r>
            <a:r>
              <a:rPr lang="en-IN" dirty="0" smtClean="0"/>
              <a:t>G</a:t>
            </a:r>
            <a:r>
              <a:rPr lang="en-IN" dirty="0" smtClean="0"/>
              <a:t>oogle Authenticator to log in to our account.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IN" b="1" dirty="0" smtClean="0"/>
              <a:t>Root user has no active access keys:</a:t>
            </a:r>
            <a:r>
              <a:rPr lang="en-IN" dirty="0" smtClean="0"/>
              <a:t> Access keys are used for programmatic access through API or CLI. When generated for user they consist of access key id and secret access key.</a:t>
            </a:r>
            <a:r>
              <a:rPr lang="en-IN" dirty="0" smtClean="0"/>
              <a:t> </a:t>
            </a:r>
            <a:r>
              <a:rPr lang="en-IN" dirty="0" smtClean="0"/>
              <a:t>So having no active access key means no programmatic access to AWS resources which reduces risk of unauthorized access.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Update your access permissions for AWS Billing, Cost Management, and Account </a:t>
            </a:r>
            <a:r>
              <a:rPr lang="en-US" b="1" dirty="0" smtClean="0"/>
              <a:t>consoles</a:t>
            </a:r>
            <a:r>
              <a:rPr lang="en-IN" b="1" dirty="0" smtClean="0"/>
              <a:t>:</a:t>
            </a:r>
            <a:r>
              <a:rPr lang="en-IN" dirty="0" smtClean="0"/>
              <a:t> As root user, it has all access to all resources. So access Billing Console, Cost Management through root user posses security risk. So AWS  suggests to create a separate IAM user </a:t>
            </a:r>
            <a:r>
              <a:rPr lang="en-US" dirty="0" smtClean="0"/>
              <a:t>with restricted permissions for accessing these consoles</a:t>
            </a:r>
            <a:r>
              <a:rPr lang="en-IN" dirty="0" smtClean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0799"/>
            <a:ext cx="10515600" cy="4856163"/>
          </a:xfrm>
        </p:spPr>
        <p:txBody>
          <a:bodyPr/>
          <a:lstStyle/>
          <a:p>
            <a:r>
              <a:rPr lang="en-IN" dirty="0" smtClean="0"/>
              <a:t>It is collection of IAM users that can be managed as a single entity.</a:t>
            </a:r>
          </a:p>
          <a:p>
            <a:r>
              <a:rPr lang="en-IN" dirty="0" smtClean="0"/>
              <a:t>We can assign permissions to multiple users at once. </a:t>
            </a:r>
          </a:p>
          <a:p>
            <a:r>
              <a:rPr lang="en-IN" dirty="0" smtClean="0"/>
              <a:t>All the permissions assigned to user group are inherited by users inside the group.</a:t>
            </a:r>
          </a:p>
          <a:p>
            <a:r>
              <a:rPr lang="en-IN" dirty="0" smtClean="0"/>
              <a:t>So when dealing with large number of users, it become easy to manage the permissions of each user rather than individually assigning the permission.</a:t>
            </a:r>
          </a:p>
          <a:p>
            <a:r>
              <a:rPr lang="en-IN" dirty="0" smtClean="0"/>
              <a:t>To create user group, Create User Group, Give name and description, Attach the policies, Add user to the group and hence created. </a:t>
            </a:r>
          </a:p>
          <a:p>
            <a:r>
              <a:rPr lang="en-IN" dirty="0" smtClean="0"/>
              <a:t>For example, all different teams working on a project like frontend, backend, </a:t>
            </a:r>
            <a:r>
              <a:rPr lang="en-IN" dirty="0" err="1" smtClean="0"/>
              <a:t>devops</a:t>
            </a:r>
            <a:r>
              <a:rPr lang="en-IN" dirty="0" smtClean="0"/>
              <a:t> etc are the user groups, we attach the policies which each group requires and add individual member to the group.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17499"/>
            <a:ext cx="10515600" cy="64770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marL="228600" marR="0" lvl="0" indent="-22860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tabLst/>
              <a:defRPr/>
            </a:pPr>
            <a:r>
              <a:rPr kumimoji="0" lang="en-IN" sz="3200" b="1" i="0" u="none" strike="noStrike" kern="1200" cap="none" spc="2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 Groups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0799"/>
            <a:ext cx="10515600" cy="4856163"/>
          </a:xfrm>
        </p:spPr>
        <p:txBody>
          <a:bodyPr/>
          <a:lstStyle/>
          <a:p>
            <a:r>
              <a:rPr lang="en-IN" dirty="0" smtClean="0"/>
              <a:t>A user represents an individual who will be accessing AWS resources.</a:t>
            </a:r>
          </a:p>
          <a:p>
            <a:r>
              <a:rPr lang="en-IN" dirty="0" smtClean="0"/>
              <a:t>Various permissions can be assigned to use various services based on policies they are associated with the account.</a:t>
            </a:r>
          </a:p>
          <a:p>
            <a:r>
              <a:rPr lang="en-IN" dirty="0" smtClean="0"/>
              <a:t>Unique credentials for each user generated by IAM. Also MFA can be enable to add extra security.</a:t>
            </a:r>
          </a:p>
          <a:p>
            <a:r>
              <a:rPr lang="en-IN" dirty="0" smtClean="0"/>
              <a:t>It helps to ensure that only authorized individual can access AWS resources of an organisation.</a:t>
            </a:r>
          </a:p>
          <a:p>
            <a:r>
              <a:rPr lang="en-IN" dirty="0" smtClean="0"/>
              <a:t>To create user, give name to user, attach policies or add to a group, and created.</a:t>
            </a:r>
            <a:r>
              <a:rPr lang="en-IN" dirty="0" smtClean="0"/>
              <a:t> </a:t>
            </a:r>
            <a:r>
              <a:rPr lang="en-IN" dirty="0" smtClean="0"/>
              <a:t>Log in credentials are given once also we can now enable MFA for IAM user.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17499"/>
            <a:ext cx="10515600" cy="64770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marL="228600" marR="0" lvl="0" indent="-22860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tabLst/>
              <a:defRPr/>
            </a:pPr>
            <a:r>
              <a:rPr kumimoji="0" lang="en-IN" sz="3200" b="1" i="0" u="none" strike="noStrike" kern="1200" cap="none" spc="2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0799"/>
            <a:ext cx="10515600" cy="4856163"/>
          </a:xfrm>
        </p:spPr>
        <p:txBody>
          <a:bodyPr/>
          <a:lstStyle/>
          <a:p>
            <a:r>
              <a:rPr lang="en-IN" dirty="0" smtClean="0"/>
              <a:t>It is set of permissions for AWS services, users etc to perform any action. </a:t>
            </a:r>
          </a:p>
          <a:p>
            <a:r>
              <a:rPr lang="en-IN" dirty="0" smtClean="0"/>
              <a:t>We can create a role by attaching a policy to it. </a:t>
            </a:r>
          </a:p>
          <a:p>
            <a:r>
              <a:rPr lang="en-IN" dirty="0" smtClean="0"/>
              <a:t>For example, we need to create a role with </a:t>
            </a:r>
            <a:r>
              <a:rPr lang="en-US" dirty="0" err="1" smtClean="0"/>
              <a:t>AWSLambda_FullAccess</a:t>
            </a:r>
            <a:r>
              <a:rPr lang="en-US" dirty="0" smtClean="0"/>
              <a:t> policy to create Lambda function in IAM user account or else we get an error.</a:t>
            </a:r>
          </a:p>
          <a:p>
            <a:r>
              <a:rPr lang="en-IN" dirty="0" smtClean="0"/>
              <a:t>AWS provide two roles when we create account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AWSServiceRoleForSupport</a:t>
            </a:r>
            <a:r>
              <a:rPr lang="en-US" dirty="0" smtClean="0"/>
              <a:t> its purpose is to provide Support to assist customers in order to diagnose and resolve issue.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AWSServiceRoleForTrustedAdvisor</a:t>
            </a:r>
            <a:r>
              <a:rPr lang="en-US" dirty="0" smtClean="0"/>
              <a:t> it help to optimize </a:t>
            </a:r>
            <a:r>
              <a:rPr lang="en-US" dirty="0" err="1" smtClean="0"/>
              <a:t>infrastructre</a:t>
            </a:r>
            <a:r>
              <a:rPr lang="en-US" dirty="0" smtClean="0"/>
              <a:t> and resource for better performance, security, and cost efficiency. </a:t>
            </a:r>
            <a:endParaRPr lang="en-IN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17499"/>
            <a:ext cx="10515600" cy="64770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marL="228600" marR="0" lvl="0" indent="-22860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tabLst/>
              <a:defRPr/>
            </a:pPr>
            <a:r>
              <a:rPr kumimoji="0" lang="en-IN" sz="3200" b="1" i="0" u="none" strike="noStrike" kern="1200" cap="none" spc="2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Roles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0799"/>
            <a:ext cx="10515600" cy="4856163"/>
          </a:xfrm>
        </p:spPr>
        <p:txBody>
          <a:bodyPr/>
          <a:lstStyle/>
          <a:p>
            <a:r>
              <a:rPr lang="en-IN" dirty="0" smtClean="0"/>
              <a:t>It is a JSON document containing one or more statements. </a:t>
            </a:r>
          </a:p>
          <a:p>
            <a:r>
              <a:rPr lang="en-IN" dirty="0" smtClean="0"/>
              <a:t>These statements can grant permission to access resource like EC2 instance, S3 bucket etc.</a:t>
            </a:r>
          </a:p>
          <a:p>
            <a:r>
              <a:rPr lang="en-IN" dirty="0" smtClean="0"/>
              <a:t>They are attached to users, user groups or roles to control the access of resources.</a:t>
            </a:r>
          </a:p>
          <a:p>
            <a:r>
              <a:rPr lang="en-IN" dirty="0" smtClean="0"/>
              <a:t>Policies attach to user or group determine what action perform on resource. </a:t>
            </a:r>
          </a:p>
          <a:p>
            <a:r>
              <a:rPr lang="en-IN" dirty="0" smtClean="0"/>
              <a:t>Policies attach to role determine what action perform by entity that has that role.</a:t>
            </a:r>
          </a:p>
          <a:p>
            <a:r>
              <a:rPr lang="en-IN" dirty="0" smtClean="0"/>
              <a:t>We can also create custom policy.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17499"/>
            <a:ext cx="10515600" cy="64770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marL="228600" marR="0" lvl="0" indent="-22860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tabLst/>
              <a:defRPr/>
            </a:pPr>
            <a:r>
              <a:rPr lang="en-IN" sz="3200" b="1" spc="20" dirty="0" err="1" smtClean="0"/>
              <a:t>Polici</a:t>
            </a:r>
            <a:r>
              <a:rPr kumimoji="0" lang="en-IN" sz="3200" b="1" i="0" u="none" strike="noStrike" kern="1200" cap="none" spc="2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</a:t>
            </a:r>
            <a:endParaRPr kumimoji="0" lang="en-IN" sz="3200" b="1" i="0" u="none" strike="noStrike" kern="1200" cap="none" spc="2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0799"/>
            <a:ext cx="10515600" cy="4856163"/>
          </a:xfrm>
        </p:spPr>
        <p:txBody>
          <a:bodyPr/>
          <a:lstStyle/>
          <a:p>
            <a:r>
              <a:rPr lang="en-IN" dirty="0" smtClean="0"/>
              <a:t>It </a:t>
            </a:r>
            <a:r>
              <a:rPr lang="en-US" dirty="0" smtClean="0"/>
              <a:t>control who can access your AWS resources and what actions they can perform</a:t>
            </a:r>
            <a:r>
              <a:rPr lang="en-US" dirty="0" smtClean="0"/>
              <a:t>.</a:t>
            </a:r>
          </a:p>
          <a:p>
            <a:r>
              <a:rPr lang="en-IN" dirty="0" smtClean="0"/>
              <a:t>It allows to control various services and ensures only authorized user uses resources.</a:t>
            </a:r>
          </a:p>
          <a:p>
            <a:r>
              <a:rPr lang="en-US" dirty="0" smtClean="0"/>
              <a:t>It help share resources </a:t>
            </a:r>
            <a:r>
              <a:rPr lang="en-US" dirty="0" smtClean="0"/>
              <a:t>securely with other </a:t>
            </a:r>
            <a:r>
              <a:rPr lang="en-US" dirty="0" smtClean="0"/>
              <a:t>users, </a:t>
            </a:r>
            <a:r>
              <a:rPr lang="en-US" dirty="0" smtClean="0"/>
              <a:t>both within and outside </a:t>
            </a:r>
            <a:r>
              <a:rPr lang="en-US" dirty="0" smtClean="0"/>
              <a:t>your organization.</a:t>
            </a:r>
          </a:p>
          <a:p>
            <a:r>
              <a:rPr lang="en-IN" dirty="0" smtClean="0"/>
              <a:t>Set the policies to limit amount of resources user can access.</a:t>
            </a:r>
          </a:p>
          <a:p>
            <a:r>
              <a:rPr lang="en-IN" dirty="0" smtClean="0"/>
              <a:t>It also help to avoid </a:t>
            </a:r>
            <a:r>
              <a:rPr lang="en-US" dirty="0" smtClean="0"/>
              <a:t>excessive </a:t>
            </a:r>
            <a:r>
              <a:rPr lang="en-US" dirty="0" smtClean="0"/>
              <a:t>usage of the resources or service.</a:t>
            </a:r>
          </a:p>
          <a:p>
            <a:r>
              <a:rPr lang="en-IN" dirty="0" smtClean="0"/>
              <a:t>It help to optimize the cost by providing the detailed report of each users usage.</a:t>
            </a:r>
          </a:p>
          <a:p>
            <a:r>
              <a:rPr lang="en-IN" dirty="0" smtClean="0"/>
              <a:t>It provides various tools for monitoring and reporting </a:t>
            </a:r>
            <a:r>
              <a:rPr lang="en-US" dirty="0" smtClean="0"/>
              <a:t>with regulatory requirements and industry best </a:t>
            </a:r>
            <a:r>
              <a:rPr lang="en-US" dirty="0" smtClean="0"/>
              <a:t>practices.</a:t>
            </a:r>
            <a:endParaRPr lang="en-IN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17499"/>
            <a:ext cx="10515600" cy="64770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marL="228600" marR="0" lvl="0" indent="-22860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tabLst/>
              <a:defRPr/>
            </a:pPr>
            <a:r>
              <a:rPr lang="en-IN" sz="3200" b="1" spc="20" dirty="0" smtClean="0"/>
              <a:t>Why use IAM</a:t>
            </a:r>
            <a:endParaRPr kumimoji="0" lang="en-IN" sz="3200" b="1" i="0" u="none" strike="noStrike" kern="1200" cap="none" spc="2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Malgun Gothic"/>
        <a:ea typeface=""/>
        <a:cs typeface=""/>
      </a:majorFont>
      <a:minorFont>
        <a:latin typeface="Malgun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deVTI" id="{1194088A-B135-4437-9FD8-7466BBC13A13}" vid="{B787DE2F-1995-45D8-A8E2-6B5CC521AC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1052</TotalTime>
  <Words>1318</Words>
  <Application>Microsoft Office PowerPoint</Application>
  <PresentationFormat>Custom</PresentationFormat>
  <Paragraphs>91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FadeVTI</vt:lpstr>
      <vt:lpstr>Slide 1</vt:lpstr>
      <vt:lpstr>IAM Identity and Access Management </vt:lpstr>
      <vt:lpstr>Slide 3</vt:lpstr>
      <vt:lpstr>Slide 4</vt:lpstr>
      <vt:lpstr>Slide 5</vt:lpstr>
      <vt:lpstr>Slide 6</vt:lpstr>
      <vt:lpstr>Slide 7</vt:lpstr>
      <vt:lpstr>Slide 8</vt:lpstr>
      <vt:lpstr>Slide 9</vt:lpstr>
      <vt:lpstr>EC2 Elastic Compute Cloud</vt:lpstr>
      <vt:lpstr>Slide 11</vt:lpstr>
      <vt:lpstr>Slide 12</vt:lpstr>
      <vt:lpstr>Slide 13</vt:lpstr>
      <vt:lpstr>Slide 14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sony</cp:lastModifiedBy>
  <cp:revision>73</cp:revision>
  <dcterms:created xsi:type="dcterms:W3CDTF">2023-03-20T10:45:03Z</dcterms:created>
  <dcterms:modified xsi:type="dcterms:W3CDTF">2023-03-21T04:28:30Z</dcterms:modified>
</cp:coreProperties>
</file>