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70" r:id="rId2"/>
    <p:sldId id="256" r:id="rId3"/>
    <p:sldId id="258" r:id="rId4"/>
    <p:sldId id="271" r:id="rId5"/>
    <p:sldId id="272" r:id="rId6"/>
    <p:sldId id="273" r:id="rId7"/>
    <p:sldId id="274" r:id="rId8"/>
    <p:sldId id="275" r:id="rId9"/>
    <p:sldId id="257" r:id="rId10"/>
    <p:sldId id="264" r:id="rId11"/>
    <p:sldId id="276" r:id="rId12"/>
    <p:sldId id="265" r:id="rId13"/>
    <p:sldId id="27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40050-4C4B-4F9D-8A3B-0BF0E558B23D}" v="58" dt="2023-03-20T10:54:03.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191" autoAdjust="0"/>
    <p:restoredTop sz="94660"/>
  </p:normalViewPr>
  <p:slideViewPr>
    <p:cSldViewPr snapToGrid="0">
      <p:cViewPr varScale="1">
        <p:scale>
          <a:sx n="75" d="100"/>
          <a:sy n="75" d="100"/>
        </p:scale>
        <p:origin x="-28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xmlns=""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301F80F6-1855-44E9-BA95-5E00A06E786D}"/>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5" name="Footer Placeholder 4">
            <a:extLst>
              <a:ext uri="{FF2B5EF4-FFF2-40B4-BE49-F238E27FC236}">
                <a16:creationId xmlns:a16="http://schemas.microsoft.com/office/drawing/2014/main" xmlns=""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9CCE6A8-0665-4714-B241-6AFBA8C6F8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407526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D3C727-C0C7-4BBA-9CF5-6C1FAC76B10C}"/>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5" name="Footer Placeholder 4">
            <a:extLst>
              <a:ext uri="{FF2B5EF4-FFF2-40B4-BE49-F238E27FC236}">
                <a16:creationId xmlns:a16="http://schemas.microsoft.com/office/drawing/2014/main" xmlns=""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45F941-E847-4C51-97D6-21066B26EB2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157923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73C8B53C-3084-4BC0-A80E-DB41C04C6258}"/>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5" name="Footer Placeholder 4">
            <a:extLst>
              <a:ext uri="{FF2B5EF4-FFF2-40B4-BE49-F238E27FC236}">
                <a16:creationId xmlns:a16="http://schemas.microsoft.com/office/drawing/2014/main" xmlns=""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3578F-39AE-4F6F-9614-32EF672E616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51995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5F28C09-A717-49AB-B60E-433BC469258F}"/>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5" name="Footer Placeholder 4">
            <a:extLst>
              <a:ext uri="{FF2B5EF4-FFF2-40B4-BE49-F238E27FC236}">
                <a16:creationId xmlns:a16="http://schemas.microsoft.com/office/drawing/2014/main" xmlns=""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ACA1EB-7AC7-4F86-90C0-AA980D88722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15399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B6274BF-C1CD-4709-B0A0-E9407DBEA73C}"/>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5" name="Footer Placeholder 4">
            <a:extLst>
              <a:ext uri="{FF2B5EF4-FFF2-40B4-BE49-F238E27FC236}">
                <a16:creationId xmlns:a16="http://schemas.microsoft.com/office/drawing/2014/main" xmlns=""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CA668A-35AE-4CDF-AC4C-2BEEA9EE80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205465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740577D-22F7-4958-BB3D-6C9265EA1964}"/>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6" name="Footer Placeholder 5">
            <a:extLst>
              <a:ext uri="{FF2B5EF4-FFF2-40B4-BE49-F238E27FC236}">
                <a16:creationId xmlns:a16="http://schemas.microsoft.com/office/drawing/2014/main" xmlns=""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87887BD-93E9-4181-9D7F-940C3E1730F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158880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B9187B8-AC48-4FE7-8658-8A31E37311F6}"/>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8" name="Footer Placeholder 7">
            <a:extLst>
              <a:ext uri="{FF2B5EF4-FFF2-40B4-BE49-F238E27FC236}">
                <a16:creationId xmlns:a16="http://schemas.microsoft.com/office/drawing/2014/main" xmlns=""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2F9D1CF-F964-4405-8677-5F9E2A02878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77794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04E6313-506F-4456-B3D9-D9655538F9FB}"/>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4" name="Footer Placeholder 3">
            <a:extLst>
              <a:ext uri="{FF2B5EF4-FFF2-40B4-BE49-F238E27FC236}">
                <a16:creationId xmlns:a16="http://schemas.microsoft.com/office/drawing/2014/main" xmlns=""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29C8A3C-8C01-4039-B47B-57D8497587A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231168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0892633-8C77-419D-B24D-2B3D44DBA556}"/>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3" name="Footer Placeholder 2">
            <a:extLst>
              <a:ext uri="{FF2B5EF4-FFF2-40B4-BE49-F238E27FC236}">
                <a16:creationId xmlns:a16="http://schemas.microsoft.com/office/drawing/2014/main" xmlns=""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0A3DEF9-802F-444E-92D2-397862EEAB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294204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xmlns="" id="{E9149BC5-FF58-463A-B4FA-F0F912F1234F}"/>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6" name="Footer Placeholder 5">
            <a:extLst>
              <a:ext uri="{FF2B5EF4-FFF2-40B4-BE49-F238E27FC236}">
                <a16:creationId xmlns:a16="http://schemas.microsoft.com/office/drawing/2014/main" xmlns=""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0D4C41C-C368-475C-BDC1-DC5B29C7800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125818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xmlns=""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xmlns="" id="{11295030-39C7-4814-A766-1A3E094EBA15}"/>
              </a:ext>
            </a:extLst>
          </p:cNvPr>
          <p:cNvSpPr>
            <a:spLocks noGrp="1"/>
          </p:cNvSpPr>
          <p:nvPr>
            <p:ph type="dt" sz="half" idx="10"/>
          </p:nvPr>
        </p:nvSpPr>
        <p:spPr/>
        <p:txBody>
          <a:bodyPr/>
          <a:lstStyle/>
          <a:p>
            <a:fld id="{FD2766A6-3C10-4AB8-86A1-BB1F0CDA7EFE}" type="datetimeFigureOut">
              <a:rPr lang="en-US" smtClean="0"/>
              <a:pPr/>
              <a:t>3/21/2023</a:t>
            </a:fld>
            <a:endParaRPr lang="en-US"/>
          </a:p>
        </p:txBody>
      </p:sp>
      <p:sp>
        <p:nvSpPr>
          <p:cNvPr id="6" name="Footer Placeholder 5">
            <a:extLst>
              <a:ext uri="{FF2B5EF4-FFF2-40B4-BE49-F238E27FC236}">
                <a16:creationId xmlns:a16="http://schemas.microsoft.com/office/drawing/2014/main" xmlns=""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1CFF531-02C2-4C1D-A692-7040378066C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83970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B6818BD-D734-48A1-8CC0-609D11E5560E}"/>
              </a:ext>
            </a:extLst>
          </p:cNvPr>
          <p:cNvSpPr>
            <a:spLocks noGrp="1"/>
          </p:cNvSpPr>
          <p:nvPr>
            <p:ph type="title"/>
          </p:nvPr>
        </p:nvSpPr>
        <p:spPr>
          <a:xfrm>
            <a:off x="838200" y="365125"/>
            <a:ext cx="10515600" cy="1325563"/>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a16="http://schemas.microsoft.com/office/drawing/2014/main" xmlns="" id="{AF9D215A-D2A1-4903-A905-F8B06EF41B4F}"/>
              </a:ext>
            </a:extLst>
          </p:cNvPr>
          <p:cNvSpPr>
            <a:spLocks noGrp="1"/>
          </p:cNvSpPr>
          <p:nvPr>
            <p:ph type="body" idx="1"/>
          </p:nvPr>
        </p:nvSpPr>
        <p:spPr>
          <a:xfrm>
            <a:off x="838200" y="1940875"/>
            <a:ext cx="10515600" cy="4236087"/>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942B88A-7A1D-4AA1-8536-28DC13DBA5BE}"/>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900">
                <a:solidFill>
                  <a:schemeClr val="tx1">
                    <a:tint val="75000"/>
                  </a:schemeClr>
                </a:solidFill>
              </a:defRPr>
            </a:lvl1pPr>
          </a:lstStyle>
          <a:p>
            <a:fld id="{FD2766A6-3C10-4AB8-86A1-BB1F0CDA7EFE}" type="datetimeFigureOut">
              <a:rPr lang="en-US" smtClean="0"/>
              <a:pPr/>
              <a:t>3/21/2023</a:t>
            </a:fld>
            <a:endParaRPr lang="en-US" dirty="0"/>
          </a:p>
        </p:txBody>
      </p:sp>
      <p:sp>
        <p:nvSpPr>
          <p:cNvPr id="5" name="Footer Placeholder 4">
            <a:extLst>
              <a:ext uri="{FF2B5EF4-FFF2-40B4-BE49-F238E27FC236}">
                <a16:creationId xmlns:a16="http://schemas.microsoft.com/office/drawing/2014/main" xmlns="" id="{B37FE925-0C4B-4BAE-9799-3A9D46D92067}"/>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7ADAD54-E5C5-4D48-8592-BB22F0A851EB}"/>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xmlns="" val="388009583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4000"/>
        </a:lnSpc>
        <a:spcBef>
          <a:spcPct val="0"/>
        </a:spcBef>
        <a:buNone/>
        <a:defRPr lang="en-US" sz="5400" b="1" kern="1200" spc="3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5000"/>
        </a:lnSpc>
        <a:spcBef>
          <a:spcPts val="1000"/>
        </a:spcBef>
        <a:buClr>
          <a:schemeClr val="tx2"/>
        </a:buClr>
        <a:buFont typeface="Arial" panose="020B0604020202020204" pitchFamily="34" charset="0"/>
        <a:buChar char="•"/>
        <a:defRPr sz="2000" kern="1200" spc="20">
          <a:solidFill>
            <a:schemeClr val="tx1"/>
          </a:solidFill>
          <a:latin typeface="+mn-lt"/>
          <a:ea typeface="+mn-ea"/>
          <a:cs typeface="+mn-cs"/>
        </a:defRPr>
      </a:lvl1pPr>
      <a:lvl2pPr marL="685800" indent="-228600" algn="l" defTabSz="914400" rtl="0" eaLnBrk="1" latinLnBrk="0" hangingPunct="1">
        <a:lnSpc>
          <a:spcPct val="115000"/>
        </a:lnSpc>
        <a:spcBef>
          <a:spcPts val="500"/>
        </a:spcBef>
        <a:buClr>
          <a:schemeClr val="tx2"/>
        </a:buClr>
        <a:buFont typeface="Arial" panose="020B0604020202020204" pitchFamily="34" charset="0"/>
        <a:buChar char="•"/>
        <a:defRPr sz="1800" kern="1200" spc="20">
          <a:solidFill>
            <a:schemeClr val="tx1"/>
          </a:solidFill>
          <a:latin typeface="+mn-lt"/>
          <a:ea typeface="+mn-ea"/>
          <a:cs typeface="+mn-cs"/>
        </a:defRPr>
      </a:lvl2pPr>
      <a:lvl3pPr marL="1143000" indent="-228600" algn="l" defTabSz="914400" rtl="0" eaLnBrk="1" latinLnBrk="0" hangingPunct="1">
        <a:lnSpc>
          <a:spcPct val="115000"/>
        </a:lnSpc>
        <a:spcBef>
          <a:spcPts val="500"/>
        </a:spcBef>
        <a:buClr>
          <a:schemeClr val="tx2"/>
        </a:buClr>
        <a:buFont typeface="Arial" panose="020B0604020202020204" pitchFamily="34" charset="0"/>
        <a:buChar char="•"/>
        <a:defRPr sz="1600" kern="1200" spc="20">
          <a:solidFill>
            <a:schemeClr val="tx1"/>
          </a:solidFill>
          <a:latin typeface="+mn-lt"/>
          <a:ea typeface="+mn-ea"/>
          <a:cs typeface="+mn-cs"/>
        </a:defRPr>
      </a:lvl3pPr>
      <a:lvl4pPr marL="1600200" indent="-228600" algn="l" defTabSz="914400" rtl="0" eaLnBrk="1" latinLnBrk="0" hangingPunct="1">
        <a:lnSpc>
          <a:spcPct val="115000"/>
        </a:lnSpc>
        <a:spcBef>
          <a:spcPts val="500"/>
        </a:spcBef>
        <a:buClr>
          <a:schemeClr val="tx2"/>
        </a:buClr>
        <a:buFont typeface="Arial" panose="020B0604020202020204" pitchFamily="34" charset="0"/>
        <a:buChar char="•"/>
        <a:defRPr sz="1400" kern="1200" spc="20">
          <a:solidFill>
            <a:schemeClr val="tx1"/>
          </a:solidFill>
          <a:latin typeface="+mn-lt"/>
          <a:ea typeface="+mn-ea"/>
          <a:cs typeface="+mn-cs"/>
        </a:defRPr>
      </a:lvl4pPr>
      <a:lvl5pPr marL="2057400" indent="-228600" algn="l" defTabSz="914400" rtl="0" eaLnBrk="1" latinLnBrk="0" hangingPunct="1">
        <a:lnSpc>
          <a:spcPct val="115000"/>
        </a:lnSpc>
        <a:spcBef>
          <a:spcPts val="500"/>
        </a:spcBef>
        <a:buClr>
          <a:schemeClr val="tx2"/>
        </a:buClr>
        <a:buFont typeface="Arial" panose="020B0604020202020204" pitchFamily="34" charset="0"/>
        <a:buChar char="•"/>
        <a:defRPr sz="1400" kern="1200" spc="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9001"/>
            <a:ext cx="5537200" cy="2057399"/>
          </a:xfrm>
        </p:spPr>
        <p:txBody>
          <a:bodyPr/>
          <a:lstStyle/>
          <a:p>
            <a:pPr>
              <a:buNone/>
            </a:pPr>
            <a:r>
              <a:rPr lang="en-IN" sz="2800" b="1" dirty="0" smtClean="0"/>
              <a:t>Name: </a:t>
            </a:r>
            <a:r>
              <a:rPr lang="en-IN" sz="2800" b="1" dirty="0" err="1" smtClean="0"/>
              <a:t>Darsh</a:t>
            </a:r>
            <a:r>
              <a:rPr lang="en-IN" sz="2800" b="1" dirty="0" smtClean="0"/>
              <a:t> </a:t>
            </a:r>
            <a:r>
              <a:rPr lang="en-IN" sz="2800" b="1" dirty="0" err="1" smtClean="0"/>
              <a:t>Dake</a:t>
            </a:r>
            <a:endParaRPr lang="en-IN" sz="2800" b="1" dirty="0" smtClean="0"/>
          </a:p>
          <a:p>
            <a:pPr>
              <a:buNone/>
            </a:pPr>
            <a:r>
              <a:rPr lang="en-IN" sz="2800" b="1" dirty="0" smtClean="0"/>
              <a:t>Roll no.: ML-A-009</a:t>
            </a:r>
          </a:p>
          <a:p>
            <a:pPr>
              <a:buNone/>
            </a:pPr>
            <a:r>
              <a:rPr lang="en-IN" sz="2800" b="1" dirty="0" err="1" smtClean="0"/>
              <a:t>Enrollment</a:t>
            </a:r>
            <a:r>
              <a:rPr lang="en-IN" sz="2800" b="1" dirty="0" smtClean="0"/>
              <a:t> no.: 200103062012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6901"/>
            <a:ext cx="10515600" cy="5580062"/>
          </a:xfrm>
        </p:spPr>
        <p:txBody>
          <a:bodyPr/>
          <a:lstStyle/>
          <a:p>
            <a:r>
              <a:rPr lang="en-IN" dirty="0" smtClean="0">
                <a:latin typeface="Calibri" pitchFamily="34" charset="0"/>
                <a:cs typeface="Calibri" pitchFamily="34" charset="0"/>
              </a:rPr>
              <a:t>It is an object storage service which provides availability</a:t>
            </a:r>
            <a:r>
              <a:rPr lang="en-IN" dirty="0" smtClean="0">
                <a:latin typeface="Calibri" pitchFamily="34" charset="0"/>
                <a:cs typeface="Calibri" pitchFamily="34" charset="0"/>
              </a:rPr>
              <a:t> </a:t>
            </a:r>
            <a:r>
              <a:rPr lang="en-IN" dirty="0" smtClean="0">
                <a:latin typeface="Calibri" pitchFamily="34" charset="0"/>
                <a:cs typeface="Calibri" pitchFamily="34" charset="0"/>
              </a:rPr>
              <a:t>and security of data, scalability and  performance.</a:t>
            </a:r>
          </a:p>
          <a:p>
            <a:r>
              <a:rPr lang="en-US" dirty="0" smtClean="0">
                <a:latin typeface="Calibri" pitchFamily="34" charset="0"/>
                <a:cs typeface="Calibri" pitchFamily="34" charset="0"/>
              </a:rPr>
              <a:t>It </a:t>
            </a:r>
            <a:r>
              <a:rPr lang="en-US" dirty="0" smtClean="0">
                <a:latin typeface="Calibri" pitchFamily="34" charset="0"/>
                <a:cs typeface="Calibri" pitchFamily="34" charset="0"/>
              </a:rPr>
              <a:t>provides </a:t>
            </a:r>
            <a:r>
              <a:rPr lang="en-US" dirty="0" smtClean="0">
                <a:latin typeface="Calibri" pitchFamily="34" charset="0"/>
                <a:cs typeface="Calibri" pitchFamily="34" charset="0"/>
              </a:rPr>
              <a:t>r</a:t>
            </a:r>
            <a:r>
              <a:rPr lang="en-US" dirty="0" smtClean="0">
                <a:latin typeface="Calibri" pitchFamily="34" charset="0"/>
                <a:cs typeface="Calibri" pitchFamily="34" charset="0"/>
              </a:rPr>
              <a:t>eliable </a:t>
            </a:r>
            <a:r>
              <a:rPr lang="en-US" dirty="0" smtClean="0">
                <a:latin typeface="Calibri" pitchFamily="34" charset="0"/>
                <a:cs typeface="Calibri" pitchFamily="34" charset="0"/>
              </a:rPr>
              <a:t>and cost-effective way to store and retrieve large </a:t>
            </a:r>
            <a:r>
              <a:rPr lang="en-US" dirty="0" smtClean="0">
                <a:latin typeface="Calibri" pitchFamily="34" charset="0"/>
                <a:cs typeface="Calibri" pitchFamily="34" charset="0"/>
              </a:rPr>
              <a:t>amount </a:t>
            </a:r>
            <a:r>
              <a:rPr lang="en-US" dirty="0" smtClean="0">
                <a:latin typeface="Calibri" pitchFamily="34" charset="0"/>
                <a:cs typeface="Calibri" pitchFamily="34" charset="0"/>
              </a:rPr>
              <a:t>of data from </a:t>
            </a:r>
            <a:r>
              <a:rPr lang="en-US" dirty="0" smtClean="0">
                <a:latin typeface="Calibri" pitchFamily="34" charset="0"/>
                <a:cs typeface="Calibri" pitchFamily="34" charset="0"/>
              </a:rPr>
              <a:t>anywhere, anytime with </a:t>
            </a:r>
            <a:r>
              <a:rPr lang="en-US" dirty="0" smtClean="0">
                <a:latin typeface="Calibri" pitchFamily="34" charset="0"/>
                <a:cs typeface="Calibri" pitchFamily="34" charset="0"/>
              </a:rPr>
              <a:t>internet.</a:t>
            </a:r>
            <a:r>
              <a:rPr lang="en-IN" dirty="0" smtClean="0">
                <a:latin typeface="Calibri" pitchFamily="34" charset="0"/>
                <a:cs typeface="Calibri" pitchFamily="34" charset="0"/>
              </a:rPr>
              <a:t> </a:t>
            </a:r>
          </a:p>
          <a:p>
            <a:r>
              <a:rPr lang="en-IN" dirty="0" smtClean="0">
                <a:latin typeface="Calibri" pitchFamily="34" charset="0"/>
                <a:cs typeface="Calibri" pitchFamily="34" charset="0"/>
              </a:rPr>
              <a:t>It can be easily integrated with other services as well as third party applications.</a:t>
            </a:r>
          </a:p>
          <a:p>
            <a:r>
              <a:rPr lang="en-US" dirty="0" smtClean="0">
                <a:latin typeface="Calibri" pitchFamily="34" charset="0"/>
                <a:cs typeface="Calibri" pitchFamily="34" charset="0"/>
              </a:rPr>
              <a:t>Data in S3 </a:t>
            </a:r>
            <a:r>
              <a:rPr lang="en-US" dirty="0" smtClean="0">
                <a:latin typeface="Calibri" pitchFamily="34" charset="0"/>
                <a:cs typeface="Calibri" pitchFamily="34" charset="0"/>
              </a:rPr>
              <a:t>is automatically replicated across multiple geographically distributed data centers, ensuring that your data is highly available and durable. </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It provides different storage classes depending on data access patterns and cost.</a:t>
            </a:r>
          </a:p>
          <a:p>
            <a:r>
              <a:rPr lang="en-US" dirty="0" smtClean="0">
                <a:latin typeface="Calibri" pitchFamily="34" charset="0"/>
                <a:cs typeface="Calibri" pitchFamily="34" charset="0"/>
              </a:rPr>
              <a:t>It can handle millions of requests in second so we can use it with application having high traffic volumes.</a:t>
            </a:r>
          </a:p>
          <a:p>
            <a:r>
              <a:rPr lang="en-US" dirty="0" smtClean="0">
                <a:latin typeface="Calibri" pitchFamily="34" charset="0"/>
                <a:cs typeface="Calibri" pitchFamily="34" charset="0"/>
              </a:rPr>
              <a:t>Hence </a:t>
            </a:r>
            <a:r>
              <a:rPr lang="en-US" dirty="0" smtClean="0">
                <a:latin typeface="Calibri" pitchFamily="34" charset="0"/>
                <a:cs typeface="Calibri" pitchFamily="34" charset="0"/>
              </a:rPr>
              <a:t>we can store</a:t>
            </a:r>
            <a:r>
              <a:rPr lang="en-US" dirty="0" smtClean="0">
                <a:latin typeface="Calibri" pitchFamily="34" charset="0"/>
                <a:cs typeface="Calibri" pitchFamily="34" charset="0"/>
              </a:rPr>
              <a:t>, </a:t>
            </a:r>
            <a:r>
              <a:rPr lang="en-US" dirty="0" smtClean="0">
                <a:latin typeface="Calibri" pitchFamily="34" charset="0"/>
                <a:cs typeface="Calibri" pitchFamily="34" charset="0"/>
              </a:rPr>
              <a:t>manage </a:t>
            </a:r>
            <a:r>
              <a:rPr lang="en-US" dirty="0" smtClean="0">
                <a:latin typeface="Calibri" pitchFamily="34" charset="0"/>
                <a:cs typeface="Calibri" pitchFamily="34" charset="0"/>
              </a:rPr>
              <a:t>and safeguard your data on the cloud with the help of S3, a very </a:t>
            </a:r>
            <a:r>
              <a:rPr lang="en-US" dirty="0" smtClean="0">
                <a:latin typeface="Calibri" pitchFamily="34" charset="0"/>
                <a:cs typeface="Calibri" pitchFamily="34" charset="0"/>
              </a:rPr>
              <a:t>reliable and </a:t>
            </a:r>
            <a:r>
              <a:rPr lang="en-US" dirty="0" smtClean="0">
                <a:latin typeface="Calibri" pitchFamily="34" charset="0"/>
                <a:cs typeface="Calibri" pitchFamily="34" charset="0"/>
              </a:rPr>
              <a:t>affordable cloud-based storage service. </a:t>
            </a:r>
            <a:r>
              <a:rPr lang="en-IN" dirty="0" smtClean="0">
                <a:latin typeface="Calibri" pitchFamily="34" charset="0"/>
                <a:cs typeface="Calibri" pitchFamily="34" charset="0"/>
              </a:rPr>
              <a:t/>
            </a:r>
            <a:br>
              <a:rPr lang="en-IN" dirty="0" smtClean="0">
                <a:latin typeface="Calibri" pitchFamily="34" charset="0"/>
                <a:cs typeface="Calibri" pitchFamily="34" charset="0"/>
              </a:rPr>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r>
              <a:rPr lang="en-US" dirty="0" smtClean="0">
                <a:latin typeface="Calibri" pitchFamily="34" charset="0"/>
                <a:cs typeface="Calibri" pitchFamily="34" charset="0"/>
              </a:rPr>
              <a:t>It provides server-side </a:t>
            </a:r>
            <a:r>
              <a:rPr lang="en-US" dirty="0" smtClean="0">
                <a:latin typeface="Calibri" pitchFamily="34" charset="0"/>
                <a:cs typeface="Calibri" pitchFamily="34" charset="0"/>
              </a:rPr>
              <a:t>encryption, access controls, and bucket policies, to </a:t>
            </a:r>
            <a:r>
              <a:rPr lang="en-US" dirty="0" smtClean="0">
                <a:latin typeface="Calibri" pitchFamily="34" charset="0"/>
                <a:cs typeface="Calibri" pitchFamily="34" charset="0"/>
              </a:rPr>
              <a:t>help protect data.</a:t>
            </a:r>
          </a:p>
          <a:p>
            <a:r>
              <a:rPr lang="en-US" dirty="0" smtClean="0">
                <a:latin typeface="Calibri" pitchFamily="34" charset="0"/>
                <a:cs typeface="Calibri" pitchFamily="34" charset="0"/>
              </a:rPr>
              <a:t>We can store </a:t>
            </a:r>
            <a:r>
              <a:rPr lang="en-US" dirty="0" smtClean="0">
                <a:latin typeface="Calibri" pitchFamily="34" charset="0"/>
                <a:cs typeface="Calibri" pitchFamily="34" charset="0"/>
              </a:rPr>
              <a:t>multiple versions of an </a:t>
            </a:r>
            <a:r>
              <a:rPr lang="en-US" dirty="0" smtClean="0">
                <a:latin typeface="Calibri" pitchFamily="34" charset="0"/>
                <a:cs typeface="Calibri" pitchFamily="34" charset="0"/>
              </a:rPr>
              <a:t>object</a:t>
            </a:r>
            <a:r>
              <a:rPr lang="en-US" dirty="0" smtClean="0">
                <a:latin typeface="Calibri" pitchFamily="34" charset="0"/>
                <a:cs typeface="Calibri" pitchFamily="34" charset="0"/>
              </a:rPr>
              <a:t> </a:t>
            </a:r>
            <a:r>
              <a:rPr lang="en-US" dirty="0" smtClean="0">
                <a:latin typeface="Calibri" pitchFamily="34" charset="0"/>
                <a:cs typeface="Calibri" pitchFamily="34" charset="0"/>
              </a:rPr>
              <a:t>which is helpful </a:t>
            </a:r>
            <a:r>
              <a:rPr lang="en-US" dirty="0" smtClean="0">
                <a:latin typeface="Calibri" pitchFamily="34" charset="0"/>
                <a:cs typeface="Calibri" pitchFamily="34" charset="0"/>
              </a:rPr>
              <a:t>for data </a:t>
            </a:r>
            <a:r>
              <a:rPr lang="en-US" dirty="0" smtClean="0">
                <a:latin typeface="Calibri" pitchFamily="34" charset="0"/>
                <a:cs typeface="Calibri" pitchFamily="34" charset="0"/>
              </a:rPr>
              <a:t>backup process.</a:t>
            </a:r>
          </a:p>
          <a:p>
            <a:r>
              <a:rPr lang="en-IN" dirty="0" smtClean="0">
                <a:latin typeface="Calibri" pitchFamily="34" charset="0"/>
                <a:cs typeface="Calibri" pitchFamily="34" charset="0"/>
              </a:rPr>
              <a:t>It provides lifecycle policies so we can make transition of object from one storage class to another and also delete after specified amount of time.</a:t>
            </a:r>
          </a:p>
          <a:p>
            <a:r>
              <a:rPr lang="en-US" dirty="0" smtClean="0">
                <a:latin typeface="Calibri" pitchFamily="34" charset="0"/>
                <a:cs typeface="Calibri" pitchFamily="34" charset="0"/>
              </a:rPr>
              <a:t>It replicates </a:t>
            </a:r>
            <a:r>
              <a:rPr lang="en-US" dirty="0" smtClean="0">
                <a:latin typeface="Calibri" pitchFamily="34" charset="0"/>
                <a:cs typeface="Calibri" pitchFamily="34" charset="0"/>
              </a:rPr>
              <a:t>data across different AWS </a:t>
            </a:r>
            <a:r>
              <a:rPr lang="en-US" dirty="0" smtClean="0">
                <a:latin typeface="Calibri" pitchFamily="34" charset="0"/>
                <a:cs typeface="Calibri" pitchFamily="34" charset="0"/>
              </a:rPr>
              <a:t>regions helping in data </a:t>
            </a:r>
            <a:r>
              <a:rPr lang="en-US" dirty="0" smtClean="0">
                <a:latin typeface="Calibri" pitchFamily="34" charset="0"/>
                <a:cs typeface="Calibri" pitchFamily="34" charset="0"/>
              </a:rPr>
              <a:t>durability and availability</a:t>
            </a:r>
            <a:r>
              <a:rPr lang="en-US" dirty="0" smtClean="0">
                <a:latin typeface="Calibri" pitchFamily="34" charset="0"/>
                <a:cs typeface="Calibri" pitchFamily="34" charset="0"/>
              </a:rPr>
              <a:t>.</a:t>
            </a:r>
          </a:p>
          <a:p>
            <a:r>
              <a:rPr lang="en-IN" dirty="0" smtClean="0">
                <a:latin typeface="Calibri" pitchFamily="34" charset="0"/>
                <a:cs typeface="Calibri" pitchFamily="34" charset="0"/>
              </a:rPr>
              <a:t>It keeps log of all requests so we can know who accessing resource and when.</a:t>
            </a:r>
          </a:p>
          <a:p>
            <a:r>
              <a:rPr lang="en-IN" dirty="0" smtClean="0">
                <a:latin typeface="Calibri" pitchFamily="34" charset="0"/>
                <a:cs typeface="Calibri" pitchFamily="34" charset="0"/>
              </a:rPr>
              <a:t>It can handle any amount of data from few gigabytes to multiple terabytes.</a:t>
            </a:r>
          </a:p>
          <a:p>
            <a:r>
              <a:rPr lang="en-IN" dirty="0" smtClean="0">
                <a:latin typeface="Calibri" pitchFamily="34" charset="0"/>
                <a:cs typeface="Calibri" pitchFamily="34" charset="0"/>
              </a:rPr>
              <a:t>Its free tier includes 5GB of storage, 20000 GET and 200 POST, PUT, COPY, LIST requests per month.</a:t>
            </a:r>
          </a:p>
          <a:p>
            <a:r>
              <a:rPr lang="en-US" dirty="0" smtClean="0">
                <a:latin typeface="Calibri" pitchFamily="34" charset="0"/>
                <a:cs typeface="Calibri" pitchFamily="34" charset="0"/>
              </a:rPr>
              <a:t>It is </a:t>
            </a:r>
            <a:r>
              <a:rPr lang="en-US" dirty="0" smtClean="0">
                <a:latin typeface="Calibri" pitchFamily="34" charset="0"/>
                <a:cs typeface="Calibri" pitchFamily="34" charset="0"/>
              </a:rPr>
              <a:t>designed to deliver 99.999999999% </a:t>
            </a:r>
            <a:r>
              <a:rPr lang="en-US" dirty="0" smtClean="0">
                <a:latin typeface="Calibri" pitchFamily="34" charset="0"/>
                <a:cs typeface="Calibri" pitchFamily="34" charset="0"/>
              </a:rPr>
              <a:t>durability.</a:t>
            </a:r>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kumimoji="0" lang="en-IN" sz="3200" b="1" i="0" u="none" strike="noStrike" kern="1200" cap="none" spc="20" normalizeH="0" baseline="0" noProof="0" dirty="0" smtClean="0">
                <a:ln>
                  <a:noFill/>
                </a:ln>
                <a:solidFill>
                  <a:schemeClr val="tx1"/>
                </a:solidFill>
                <a:effectLst/>
                <a:uLnTx/>
                <a:uFillTx/>
                <a:latin typeface="+mn-lt"/>
                <a:ea typeface="+mn-ea"/>
                <a:cs typeface="+mn-cs"/>
              </a:rPr>
              <a:t>Key</a:t>
            </a:r>
            <a:r>
              <a:rPr kumimoji="0" lang="en-IN" sz="3200" b="1" i="0" u="none" strike="noStrike" kern="1200" cap="none" spc="20" normalizeH="0" noProof="0" dirty="0" smtClean="0">
                <a:ln>
                  <a:noFill/>
                </a:ln>
                <a:solidFill>
                  <a:schemeClr val="tx1"/>
                </a:solidFill>
                <a:effectLst/>
                <a:uLnTx/>
                <a:uFillTx/>
                <a:latin typeface="+mn-lt"/>
                <a:ea typeface="+mn-ea"/>
                <a:cs typeface="+mn-cs"/>
              </a:rPr>
              <a:t> Features of </a:t>
            </a:r>
            <a:r>
              <a:rPr kumimoji="0" lang="en-IN" sz="3200" b="1" i="0" u="none" strike="noStrike" kern="1200" cap="none" spc="20" normalizeH="0" noProof="0" dirty="0" smtClean="0">
                <a:ln>
                  <a:noFill/>
                </a:ln>
                <a:solidFill>
                  <a:schemeClr val="tx1"/>
                </a:solidFill>
                <a:effectLst/>
                <a:uLnTx/>
                <a:uFillTx/>
                <a:latin typeface="+mn-lt"/>
                <a:ea typeface="+mn-ea"/>
                <a:cs typeface="+mn-cs"/>
              </a:rPr>
              <a:t>S3</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6901"/>
            <a:ext cx="10515600" cy="5580062"/>
          </a:xfrm>
        </p:spPr>
        <p:txBody>
          <a:bodyPr/>
          <a:lstStyle/>
          <a:p>
            <a:r>
              <a:rPr lang="en-IN" dirty="0" smtClean="0"/>
              <a:t>Process to create </a:t>
            </a:r>
            <a:r>
              <a:rPr lang="en-IN" dirty="0" smtClean="0"/>
              <a:t>S3 bucket.</a:t>
            </a:r>
          </a:p>
          <a:p>
            <a:pPr marL="457200" indent="-457200">
              <a:buFont typeface="+mj-lt"/>
              <a:buAutoNum type="arabicPeriod"/>
            </a:pPr>
            <a:r>
              <a:rPr lang="en-IN" dirty="0" smtClean="0"/>
              <a:t>Click on Create Bucket.</a:t>
            </a:r>
          </a:p>
          <a:p>
            <a:pPr marL="457200" indent="-457200">
              <a:buFont typeface="+mj-lt"/>
              <a:buAutoNum type="arabicPeriod"/>
            </a:pPr>
            <a:r>
              <a:rPr lang="en-IN" dirty="0" smtClean="0"/>
              <a:t>Give Bucket unique name and Select region.</a:t>
            </a:r>
          </a:p>
          <a:p>
            <a:pPr marL="457200" indent="-457200">
              <a:buFont typeface="+mj-lt"/>
              <a:buAutoNum type="arabicPeriod"/>
            </a:pPr>
            <a:r>
              <a:rPr lang="en-IN" dirty="0" smtClean="0"/>
              <a:t>Configure ACL.</a:t>
            </a:r>
          </a:p>
          <a:p>
            <a:pPr marL="457200" indent="-457200">
              <a:buFont typeface="+mj-lt"/>
              <a:buAutoNum type="arabicPeriod"/>
            </a:pPr>
            <a:r>
              <a:rPr lang="en-IN" dirty="0" smtClean="0"/>
              <a:t>Grant/Revoke Public Access for the bucket.</a:t>
            </a:r>
          </a:p>
          <a:p>
            <a:pPr marL="457200" indent="-457200">
              <a:buFont typeface="+mj-lt"/>
              <a:buAutoNum type="arabicPeriod"/>
            </a:pPr>
            <a:r>
              <a:rPr lang="en-IN" dirty="0" smtClean="0"/>
              <a:t>Enable/Disable Bucket Versioning.</a:t>
            </a:r>
          </a:p>
          <a:p>
            <a:pPr marL="457200" indent="-457200">
              <a:buFont typeface="+mj-lt"/>
              <a:buAutoNum type="arabicPeriod"/>
            </a:pPr>
            <a:r>
              <a:rPr lang="en-IN" dirty="0" smtClean="0"/>
              <a:t>Enable/Disable </a:t>
            </a:r>
            <a:r>
              <a:rPr lang="en-IN" dirty="0" smtClean="0"/>
              <a:t>Bucket Key.</a:t>
            </a:r>
          </a:p>
          <a:p>
            <a:pPr marL="457200" indent="-457200">
              <a:buFont typeface="+mj-lt"/>
              <a:buAutoNum type="arabicPeriod"/>
            </a:pPr>
            <a:r>
              <a:rPr lang="en-IN" dirty="0" smtClean="0"/>
              <a:t>Configure Advanced Settings if needed.</a:t>
            </a:r>
          </a:p>
          <a:p>
            <a:pPr marL="457200" indent="-457200">
              <a:buFont typeface="+mj-lt"/>
              <a:buAutoNum type="arabicPeriod"/>
            </a:pPr>
            <a:r>
              <a:rPr lang="en-IN" dirty="0" smtClean="0"/>
              <a:t>Your Bucket is created. Add policy according to your need.</a:t>
            </a:r>
          </a:p>
          <a:p>
            <a:pPr marL="457200" indent="-457200">
              <a:buFont typeface="+mj-lt"/>
              <a:buAutoNum type="arabicPeriod"/>
            </a:pPr>
            <a:r>
              <a:rPr lang="en-IN" dirty="0" smtClean="0"/>
              <a:t>You can now upload any type of file to your bucket.</a:t>
            </a:r>
            <a:endParaRPr lang="en-I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r>
              <a:rPr lang="en-IN" dirty="0" smtClean="0">
                <a:latin typeface="Calibri" pitchFamily="34" charset="0"/>
                <a:cs typeface="Calibri" pitchFamily="34" charset="0"/>
              </a:rPr>
              <a:t>Scalable – store and retrieve unlimited amount of data.</a:t>
            </a:r>
          </a:p>
          <a:p>
            <a:r>
              <a:rPr lang="en-IN" dirty="0" smtClean="0">
                <a:latin typeface="Calibri" pitchFamily="34" charset="0"/>
                <a:cs typeface="Calibri" pitchFamily="34" charset="0"/>
              </a:rPr>
              <a:t>Durable – data is protected from hardware failures and natural disasters.</a:t>
            </a:r>
          </a:p>
          <a:p>
            <a:r>
              <a:rPr lang="en-IN" dirty="0" smtClean="0">
                <a:latin typeface="Calibri" pitchFamily="34" charset="0"/>
                <a:cs typeface="Calibri" pitchFamily="34" charset="0"/>
              </a:rPr>
              <a:t>Reliable – no data loss</a:t>
            </a:r>
          </a:p>
          <a:p>
            <a:r>
              <a:rPr lang="en-IN" dirty="0" smtClean="0">
                <a:latin typeface="Calibri" pitchFamily="34" charset="0"/>
                <a:cs typeface="Calibri" pitchFamily="34" charset="0"/>
              </a:rPr>
              <a:t>Security – provides wide range of security features.</a:t>
            </a:r>
          </a:p>
          <a:p>
            <a:r>
              <a:rPr lang="en-IN" dirty="0" smtClean="0">
                <a:latin typeface="Calibri" pitchFamily="34" charset="0"/>
                <a:cs typeface="Calibri" pitchFamily="34" charset="0"/>
              </a:rPr>
              <a:t>Cost-effective – uses pay-as-you-go model</a:t>
            </a:r>
          </a:p>
          <a:p>
            <a:r>
              <a:rPr lang="en-IN" dirty="0" smtClean="0">
                <a:latin typeface="Calibri" pitchFamily="34" charset="0"/>
                <a:cs typeface="Calibri" pitchFamily="34" charset="0"/>
              </a:rPr>
              <a:t>Performance – easily </a:t>
            </a:r>
            <a:r>
              <a:rPr lang="en-IN" dirty="0" smtClean="0">
                <a:latin typeface="Calibri" pitchFamily="34" charset="0"/>
                <a:cs typeface="Calibri" pitchFamily="34" charset="0"/>
              </a:rPr>
              <a:t>i</a:t>
            </a:r>
            <a:r>
              <a:rPr lang="en-IN" dirty="0" smtClean="0">
                <a:latin typeface="Calibri" pitchFamily="34" charset="0"/>
                <a:cs typeface="Calibri" pitchFamily="34" charset="0"/>
              </a:rPr>
              <a:t>ntegrated with other AWS services.</a:t>
            </a:r>
          </a:p>
          <a:p>
            <a:r>
              <a:rPr lang="en-IN" dirty="0" smtClean="0">
                <a:latin typeface="Calibri" pitchFamily="34" charset="0"/>
                <a:cs typeface="Calibri" pitchFamily="34" charset="0"/>
              </a:rPr>
              <a:t>Versioning – supports multiple version of same object.</a:t>
            </a:r>
          </a:p>
          <a:p>
            <a:r>
              <a:rPr lang="en-IN" dirty="0" smtClean="0">
                <a:latin typeface="Calibri" pitchFamily="34" charset="0"/>
                <a:cs typeface="Calibri" pitchFamily="34" charset="0"/>
              </a:rPr>
              <a:t>Integration – supports high data transfer rates and low latency.</a:t>
            </a:r>
          </a:p>
          <a:p>
            <a:r>
              <a:rPr lang="en-IN" dirty="0" smtClean="0">
                <a:latin typeface="Calibri" pitchFamily="34" charset="0"/>
                <a:cs typeface="Calibri" pitchFamily="34" charset="0"/>
              </a:rPr>
              <a:t>Lifecycle Management – provides lifecycle management policies.</a:t>
            </a:r>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kumimoji="0" lang="en-IN" sz="3200" b="1" i="0" u="none" strike="noStrike" kern="1200" cap="none" spc="20" normalizeH="0" noProof="0" dirty="0" smtClean="0">
                <a:ln>
                  <a:noFill/>
                </a:ln>
                <a:solidFill>
                  <a:schemeClr val="tx1"/>
                </a:solidFill>
                <a:effectLst/>
                <a:uLnTx/>
                <a:uFillTx/>
                <a:latin typeface="+mn-lt"/>
                <a:ea typeface="+mn-ea"/>
                <a:cs typeface="+mn-cs"/>
              </a:rPr>
              <a:t>Terms that S3 known for</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7BDA416-AC4E-4E2A-A8F0-90079E8DFB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8766" y="2394536"/>
            <a:ext cx="11232847" cy="1707564"/>
          </a:xfrm>
        </p:spPr>
        <p:txBody>
          <a:bodyPr anchor="t">
            <a:noAutofit/>
          </a:bodyPr>
          <a:lstStyle/>
          <a:p>
            <a:pPr algn="ctr">
              <a:lnSpc>
                <a:spcPct val="113999"/>
              </a:lnSpc>
            </a:pPr>
            <a:r>
              <a:rPr lang="en-IN" sz="9600" dirty="0" smtClean="0">
                <a:cs typeface="Angsana New"/>
              </a:rPr>
              <a:t>Thank You</a:t>
            </a:r>
            <a:endParaRPr lang="en-US" sz="4800" dirty="0"/>
          </a:p>
        </p:txBody>
      </p:sp>
    </p:spTree>
    <p:extLst>
      <p:ext uri="{BB962C8B-B14F-4D97-AF65-F5344CB8AC3E}">
        <p14:creationId xmlns:p14="http://schemas.microsoft.com/office/powerpoint/2010/main" xmlns="" val="1998333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7BDA416-AC4E-4E2A-A8F0-90079E8DFB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8766" y="2267536"/>
            <a:ext cx="11232847" cy="1859964"/>
          </a:xfrm>
        </p:spPr>
        <p:txBody>
          <a:bodyPr numCol="1" anchor="t">
            <a:noAutofit/>
          </a:bodyPr>
          <a:lstStyle/>
          <a:p>
            <a:pPr algn="ctr"/>
            <a:r>
              <a:rPr sz="9600" u="sng" smtClean="0"/>
              <a:t>Lambda</a:t>
            </a:r>
            <a:r>
              <a:rPr lang="en-US" sz="4800" dirty="0">
                <a:latin typeface="Aharoni"/>
                <a:cs typeface="Angsana New"/>
              </a:rPr>
              <a:t> </a:t>
            </a:r>
            <a:endParaRPr lang="en-US" sz="4800" dirty="0"/>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6901"/>
            <a:ext cx="10515600" cy="5580062"/>
          </a:xfrm>
        </p:spPr>
        <p:txBody>
          <a:bodyPr/>
          <a:lstStyle/>
          <a:p>
            <a:r>
              <a:rPr lang="en-IN" dirty="0" smtClean="0">
                <a:latin typeface="Calibri" pitchFamily="34" charset="0"/>
                <a:cs typeface="Calibri" pitchFamily="34" charset="0"/>
              </a:rPr>
              <a:t>AWS Lambda function is </a:t>
            </a:r>
            <a:r>
              <a:rPr lang="en-US" dirty="0" err="1" smtClean="0">
                <a:latin typeface="Calibri" pitchFamily="34" charset="0"/>
                <a:cs typeface="Calibri" pitchFamily="34" charset="0"/>
              </a:rPr>
              <a:t>serverless</a:t>
            </a:r>
            <a:r>
              <a:rPr lang="en-US" dirty="0" smtClean="0">
                <a:latin typeface="Calibri" pitchFamily="34" charset="0"/>
                <a:cs typeface="Calibri" pitchFamily="34" charset="0"/>
              </a:rPr>
              <a:t> computing service which allows to run code without having provision or manage servers.</a:t>
            </a:r>
          </a:p>
          <a:p>
            <a:r>
              <a:rPr lang="en-IN" dirty="0" smtClean="0">
                <a:latin typeface="Calibri" pitchFamily="34" charset="0"/>
                <a:cs typeface="Calibri" pitchFamily="34" charset="0"/>
              </a:rPr>
              <a:t>They are generally used for doing specific tasks when triggered,  processing data, integrating other AWS services and building </a:t>
            </a:r>
            <a:r>
              <a:rPr lang="en-IN" dirty="0" err="1" smtClean="0">
                <a:latin typeface="Calibri" pitchFamily="34" charset="0"/>
                <a:cs typeface="Calibri" pitchFamily="34" charset="0"/>
              </a:rPr>
              <a:t>serverless</a:t>
            </a:r>
            <a:r>
              <a:rPr lang="en-IN" dirty="0" smtClean="0">
                <a:latin typeface="Calibri" pitchFamily="34" charset="0"/>
                <a:cs typeface="Calibri" pitchFamily="34" charset="0"/>
              </a:rPr>
              <a:t> applications.</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Provide various programming language support like .NET, .NET Core, Go, Java, Node.js, Python, Ruby etc.</a:t>
            </a:r>
          </a:p>
          <a:p>
            <a:r>
              <a:rPr lang="en-US" dirty="0" smtClean="0">
                <a:latin typeface="Calibri" pitchFamily="34" charset="0"/>
                <a:cs typeface="Calibri" pitchFamily="34" charset="0"/>
              </a:rPr>
              <a:t>Also support both x86_64 and arm64 architecture.</a:t>
            </a:r>
          </a:p>
          <a:p>
            <a:r>
              <a:rPr lang="en-US" dirty="0" smtClean="0">
                <a:latin typeface="Calibri" pitchFamily="34" charset="0"/>
                <a:cs typeface="Calibri" pitchFamily="34" charset="0"/>
              </a:rPr>
              <a:t>You can trigger the lambda function through different ways like through API Gateway, S3, SNS(Simple Notification Service), </a:t>
            </a:r>
            <a:r>
              <a:rPr lang="en-US" dirty="0" err="1" smtClean="0">
                <a:latin typeface="Calibri" pitchFamily="34" charset="0"/>
                <a:cs typeface="Calibri" pitchFamily="34" charset="0"/>
              </a:rPr>
              <a:t>Alexa</a:t>
            </a:r>
            <a:r>
              <a:rPr lang="en-US" dirty="0" smtClean="0">
                <a:latin typeface="Calibri" pitchFamily="34" charset="0"/>
                <a:cs typeface="Calibri" pitchFamily="34" charset="0"/>
              </a:rPr>
              <a:t>, </a:t>
            </a:r>
            <a:r>
              <a:rPr lang="en-US" dirty="0" err="1" smtClean="0">
                <a:latin typeface="Calibri" pitchFamily="34" charset="0"/>
                <a:cs typeface="Calibri" pitchFamily="34" charset="0"/>
              </a:rPr>
              <a:t>DynamoDB</a:t>
            </a:r>
            <a:r>
              <a:rPr lang="en-US" dirty="0" smtClean="0">
                <a:latin typeface="Calibri" pitchFamily="34" charset="0"/>
                <a:cs typeface="Calibri" pitchFamily="34" charset="0"/>
              </a:rPr>
              <a:t> etc.</a:t>
            </a:r>
          </a:p>
          <a:p>
            <a:r>
              <a:rPr lang="en-US" dirty="0" smtClean="0">
                <a:latin typeface="Calibri" pitchFamily="34" charset="0"/>
                <a:cs typeface="Calibri" pitchFamily="34" charset="0"/>
              </a:rPr>
              <a:t>Lambda runs your code on a highly available and managed compute infrastructure, handling all administration tasks such as maintenance, provisioning, scaling, and logging. </a:t>
            </a:r>
          </a:p>
          <a:p>
            <a:r>
              <a:rPr lang="en-US" dirty="0" smtClean="0">
                <a:latin typeface="Calibri" pitchFamily="34" charset="0"/>
                <a:cs typeface="Calibri" pitchFamily="34" charset="0"/>
              </a:rPr>
              <a:t>Pay only for the compute time that is being consumed. There is no charge when your code is not running. </a:t>
            </a:r>
            <a:r>
              <a:rPr lang="en-IN" dirty="0" smtClean="0">
                <a:latin typeface="Calibri" pitchFamily="34" charset="0"/>
                <a:cs typeface="Calibri" pitchFamily="34" charset="0"/>
              </a:rPr>
              <a:t/>
            </a:r>
            <a:br>
              <a:rPr lang="en-IN" dirty="0" smtClean="0">
                <a:latin typeface="Calibri" pitchFamily="34" charset="0"/>
                <a:cs typeface="Calibri" pitchFamily="34" charset="0"/>
              </a:rPr>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r>
              <a:rPr lang="en-IN" dirty="0" smtClean="0"/>
              <a:t>It provides memory between 128MB to 10240 MB to run code in CPU and </a:t>
            </a:r>
            <a:r>
              <a:rPr lang="en-US" dirty="0" smtClean="0"/>
              <a:t>Ephemeral storage ( /</a:t>
            </a:r>
            <a:r>
              <a:rPr lang="en-US" dirty="0" err="1" smtClean="0"/>
              <a:t>tmp</a:t>
            </a:r>
            <a:r>
              <a:rPr lang="en-US" dirty="0" smtClean="0"/>
              <a:t> folder ) to store data till function being executing from 512MB to 10240 MB.</a:t>
            </a:r>
          </a:p>
          <a:p>
            <a:r>
              <a:rPr lang="en-US" dirty="0" smtClean="0"/>
              <a:t>Lambda has a fast startup time, allowing it to quickly respond to incoming requests.</a:t>
            </a:r>
          </a:p>
          <a:p>
            <a:r>
              <a:rPr lang="en-IN" dirty="0" smtClean="0"/>
              <a:t>Easy to deploy the code and easy to run the code.</a:t>
            </a:r>
          </a:p>
          <a:p>
            <a:r>
              <a:rPr lang="en-IN" dirty="0" smtClean="0"/>
              <a:t>Layers feature to attach third party libraries and use them in code.</a:t>
            </a:r>
          </a:p>
          <a:p>
            <a:r>
              <a:rPr lang="en-IN" dirty="0" smtClean="0"/>
              <a:t>Code only runs when we click test or trigger and charged only till code being executed.</a:t>
            </a:r>
          </a:p>
          <a:p>
            <a:r>
              <a:rPr lang="en-US" dirty="0" smtClean="0"/>
              <a:t>The AWS Free Tier includes 1 million free requests per month and 400,000 GB-seconds of compute time per month for AWS Lambda.</a:t>
            </a:r>
            <a:endParaRPr lang="en-IN" dirty="0" smtClean="0"/>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kumimoji="0" lang="en-IN" sz="3200" b="1" i="0" u="none" strike="noStrike" kern="1200" cap="none" spc="20" normalizeH="0" baseline="0" noProof="0" dirty="0" smtClean="0">
                <a:ln>
                  <a:noFill/>
                </a:ln>
                <a:solidFill>
                  <a:schemeClr val="tx1"/>
                </a:solidFill>
                <a:effectLst/>
                <a:uLnTx/>
                <a:uFillTx/>
                <a:latin typeface="+mn-lt"/>
                <a:ea typeface="+mn-ea"/>
                <a:cs typeface="+mn-cs"/>
              </a:rPr>
              <a:t>Key</a:t>
            </a:r>
            <a:r>
              <a:rPr kumimoji="0" lang="en-IN" sz="3200" b="1" i="0" u="none" strike="noStrike" kern="1200" cap="none" spc="20" normalizeH="0" noProof="0" dirty="0" smtClean="0">
                <a:ln>
                  <a:noFill/>
                </a:ln>
                <a:solidFill>
                  <a:schemeClr val="tx1"/>
                </a:solidFill>
                <a:effectLst/>
                <a:uLnTx/>
                <a:uFillTx/>
                <a:latin typeface="+mn-lt"/>
                <a:ea typeface="+mn-ea"/>
                <a:cs typeface="+mn-cs"/>
              </a:rPr>
              <a:t> Features of Lambda</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buFont typeface="+mj-lt"/>
              <a:buAutoNum type="arabicPeriod"/>
            </a:pPr>
            <a:r>
              <a:rPr lang="en-IN" dirty="0" smtClean="0">
                <a:latin typeface="Calibri" pitchFamily="34" charset="0"/>
                <a:cs typeface="Calibri" pitchFamily="34" charset="0"/>
              </a:rPr>
              <a:t>File processing: S3 trigger to process file in real-time after upload.</a:t>
            </a:r>
          </a:p>
          <a:p>
            <a:pPr marL="457200" indent="-457200">
              <a:buFont typeface="+mj-lt"/>
              <a:buAutoNum type="arabicPeriod"/>
            </a:pPr>
            <a:r>
              <a:rPr lang="en-IN" dirty="0" smtClean="0">
                <a:latin typeface="Calibri" pitchFamily="34" charset="0"/>
                <a:cs typeface="Calibri" pitchFamily="34" charset="0"/>
              </a:rPr>
              <a:t>Stream processing: With Kinesis to process real-time streaming data for activity tracing, transaction processing, data cleaning and metering etc.</a:t>
            </a:r>
          </a:p>
          <a:p>
            <a:pPr marL="457200" indent="-457200">
              <a:buFont typeface="+mj-lt"/>
              <a:buAutoNum type="arabicPeriod"/>
            </a:pPr>
            <a:r>
              <a:rPr lang="en-IN" dirty="0" smtClean="0">
                <a:latin typeface="Calibri" pitchFamily="34" charset="0"/>
                <a:cs typeface="Calibri" pitchFamily="34" charset="0"/>
              </a:rPr>
              <a:t>Web applications: </a:t>
            </a:r>
            <a:r>
              <a:rPr lang="en-IN" dirty="0" err="1" smtClean="0">
                <a:latin typeface="Calibri" pitchFamily="34" charset="0"/>
                <a:cs typeface="Calibri" pitchFamily="34" charset="0"/>
              </a:rPr>
              <a:t>Serverless</a:t>
            </a:r>
            <a:r>
              <a:rPr lang="en-IN" dirty="0" smtClean="0">
                <a:latin typeface="Calibri" pitchFamily="34" charset="0"/>
                <a:cs typeface="Calibri" pitchFamily="34" charset="0"/>
              </a:rPr>
              <a:t> which scale and run across multiple data centres.</a:t>
            </a:r>
          </a:p>
          <a:p>
            <a:pPr marL="457200" indent="-457200">
              <a:buFont typeface="+mj-lt"/>
              <a:buAutoNum type="arabicPeriod"/>
            </a:pPr>
            <a:r>
              <a:rPr lang="en-IN" dirty="0" smtClean="0">
                <a:latin typeface="Calibri" pitchFamily="34" charset="0"/>
                <a:cs typeface="Calibri" pitchFamily="34" charset="0"/>
              </a:rPr>
              <a:t>Scheduled tasks: Like data backup, report generation, system maintenance etc.</a:t>
            </a:r>
          </a:p>
          <a:p>
            <a:pPr marL="457200" indent="-457200">
              <a:buFont typeface="+mj-lt"/>
              <a:buAutoNum type="arabicPeriod"/>
            </a:pPr>
            <a:r>
              <a:rPr lang="en-IN" dirty="0" smtClean="0">
                <a:latin typeface="Calibri" pitchFamily="34" charset="0"/>
                <a:cs typeface="Calibri" pitchFamily="34" charset="0"/>
              </a:rPr>
              <a:t>Integrate with other AWS services: </a:t>
            </a:r>
            <a:r>
              <a:rPr lang="en-US" dirty="0" smtClean="0">
                <a:latin typeface="Calibri" pitchFamily="34" charset="0"/>
                <a:cs typeface="Calibri" pitchFamily="34" charset="0"/>
              </a:rPr>
              <a:t>such as Amazon </a:t>
            </a:r>
            <a:r>
              <a:rPr lang="en-US" dirty="0" err="1" smtClean="0">
                <a:latin typeface="Calibri" pitchFamily="34" charset="0"/>
                <a:cs typeface="Calibri" pitchFamily="34" charset="0"/>
              </a:rPr>
              <a:t>DynamoDB</a:t>
            </a:r>
            <a:r>
              <a:rPr lang="en-US" dirty="0" smtClean="0">
                <a:latin typeface="Calibri" pitchFamily="34" charset="0"/>
                <a:cs typeface="Calibri" pitchFamily="34" charset="0"/>
              </a:rPr>
              <a:t>, Amazon SQS, or AWS Step Functions.</a:t>
            </a:r>
          </a:p>
          <a:p>
            <a:pPr marL="457200" indent="-457200">
              <a:buFont typeface="+mj-lt"/>
              <a:buAutoNum type="arabicPeriod"/>
            </a:pPr>
            <a:r>
              <a:rPr lang="en-IN" dirty="0" err="1" smtClean="0">
                <a:latin typeface="Calibri" pitchFamily="34" charset="0"/>
                <a:cs typeface="Calibri" pitchFamily="34" charset="0"/>
              </a:rPr>
              <a:t>Chatbots</a:t>
            </a:r>
            <a:r>
              <a:rPr lang="en-IN" dirty="0" smtClean="0">
                <a:latin typeface="Calibri" pitchFamily="34" charset="0"/>
                <a:cs typeface="Calibri" pitchFamily="34" charset="0"/>
              </a:rPr>
              <a:t>: Used built conversational interface to process user requests.</a:t>
            </a:r>
          </a:p>
          <a:p>
            <a:pPr marL="457200" indent="-457200">
              <a:buFont typeface="+mj-lt"/>
              <a:buAutoNum type="arabicPeriod"/>
            </a:pPr>
            <a:r>
              <a:rPr lang="en-US" dirty="0" err="1" smtClean="0">
                <a:latin typeface="Calibri" pitchFamily="34" charset="0"/>
                <a:cs typeface="Calibri" pitchFamily="34" charset="0"/>
              </a:rPr>
              <a:t>IoT</a:t>
            </a:r>
            <a:r>
              <a:rPr lang="en-US" dirty="0" smtClean="0">
                <a:latin typeface="Calibri" pitchFamily="34" charset="0"/>
                <a:cs typeface="Calibri" pitchFamily="34" charset="0"/>
              </a:rPr>
              <a:t> applications: Collecting, processing, and analyzing data from </a:t>
            </a:r>
            <a:r>
              <a:rPr lang="en-US" dirty="0" err="1" smtClean="0">
                <a:latin typeface="Calibri" pitchFamily="34" charset="0"/>
                <a:cs typeface="Calibri" pitchFamily="34" charset="0"/>
              </a:rPr>
              <a:t>IoT</a:t>
            </a:r>
            <a:r>
              <a:rPr lang="en-US" dirty="0" smtClean="0">
                <a:latin typeface="Calibri" pitchFamily="34" charset="0"/>
                <a:cs typeface="Calibri" pitchFamily="34" charset="0"/>
              </a:rPr>
              <a:t> devices.</a:t>
            </a:r>
          </a:p>
          <a:p>
            <a:pPr marL="457200" indent="-457200">
              <a:buFont typeface="+mj-lt"/>
              <a:buAutoNum type="arabicPeriod"/>
            </a:pPr>
            <a:r>
              <a:rPr lang="en-IN" dirty="0" smtClean="0">
                <a:latin typeface="Calibri" pitchFamily="34" charset="0"/>
                <a:cs typeface="Calibri" pitchFamily="34" charset="0"/>
              </a:rPr>
              <a:t>Backend services: </a:t>
            </a:r>
            <a:r>
              <a:rPr lang="en-US" dirty="0" smtClean="0">
                <a:latin typeface="Calibri" pitchFamily="34" charset="0"/>
                <a:cs typeface="Calibri" pitchFamily="34" charset="0"/>
              </a:rPr>
              <a:t>Building </a:t>
            </a:r>
            <a:r>
              <a:rPr lang="en-US" dirty="0" err="1" smtClean="0">
                <a:latin typeface="Calibri" pitchFamily="34" charset="0"/>
                <a:cs typeface="Calibri" pitchFamily="34" charset="0"/>
              </a:rPr>
              <a:t>serverless</a:t>
            </a:r>
            <a:r>
              <a:rPr lang="en-US" dirty="0" smtClean="0">
                <a:latin typeface="Calibri" pitchFamily="34" charset="0"/>
                <a:cs typeface="Calibri" pitchFamily="34" charset="0"/>
              </a:rPr>
              <a:t> APIs, </a:t>
            </a:r>
            <a:r>
              <a:rPr lang="en-US" dirty="0" err="1" smtClean="0">
                <a:latin typeface="Calibri" pitchFamily="34" charset="0"/>
                <a:cs typeface="Calibri" pitchFamily="34" charset="0"/>
              </a:rPr>
              <a:t>microservices</a:t>
            </a:r>
            <a:r>
              <a:rPr lang="en-US" dirty="0" smtClean="0">
                <a:latin typeface="Calibri" pitchFamily="34" charset="0"/>
                <a:cs typeface="Calibri" pitchFamily="34" charset="0"/>
              </a:rPr>
              <a:t>, etc to handle compute aspects.</a:t>
            </a:r>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kumimoji="0" lang="en-IN" sz="3200" b="1" i="0" u="none" strike="noStrike" kern="1200" cap="none" spc="20" normalizeH="0" noProof="0" dirty="0" smtClean="0">
                <a:ln>
                  <a:noFill/>
                </a:ln>
                <a:solidFill>
                  <a:schemeClr val="tx1"/>
                </a:solidFill>
                <a:effectLst/>
                <a:uLnTx/>
                <a:uFillTx/>
                <a:latin typeface="+mn-lt"/>
                <a:ea typeface="+mn-ea"/>
                <a:cs typeface="+mn-cs"/>
              </a:rPr>
              <a:t>When we can use Lambda</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r>
              <a:rPr lang="en-IN" dirty="0" smtClean="0">
                <a:latin typeface="Calibri" pitchFamily="34" charset="0"/>
                <a:cs typeface="Calibri" pitchFamily="34" charset="0"/>
              </a:rPr>
              <a:t>Click on Create Function in Lambda Dashboard.</a:t>
            </a:r>
          </a:p>
          <a:p>
            <a:pPr marL="457200" indent="-457200"/>
            <a:r>
              <a:rPr lang="en-IN" dirty="0" smtClean="0">
                <a:latin typeface="Calibri" pitchFamily="34" charset="0"/>
                <a:cs typeface="Calibri" pitchFamily="34" charset="0"/>
              </a:rPr>
              <a:t>Give function a name, Select Runtime(</a:t>
            </a:r>
            <a:r>
              <a:rPr lang="en-IN" dirty="0" err="1" smtClean="0">
                <a:latin typeface="Calibri" pitchFamily="34" charset="0"/>
                <a:cs typeface="Calibri" pitchFamily="34" charset="0"/>
              </a:rPr>
              <a:t>eg</a:t>
            </a:r>
            <a:r>
              <a:rPr lang="en-IN" dirty="0" smtClean="0">
                <a:latin typeface="Calibri" pitchFamily="34" charset="0"/>
                <a:cs typeface="Calibri" pitchFamily="34" charset="0"/>
              </a:rPr>
              <a:t>. Python, Java, Go, etc.) and Architecture(</a:t>
            </a:r>
            <a:r>
              <a:rPr lang="en-IN" dirty="0" err="1" smtClean="0">
                <a:latin typeface="Calibri" pitchFamily="34" charset="0"/>
                <a:cs typeface="Calibri" pitchFamily="34" charset="0"/>
              </a:rPr>
              <a:t>eg</a:t>
            </a:r>
            <a:r>
              <a:rPr lang="en-IN" dirty="0" smtClean="0">
                <a:latin typeface="Calibri" pitchFamily="34" charset="0"/>
                <a:cs typeface="Calibri" pitchFamily="34" charset="0"/>
              </a:rPr>
              <a:t>. X86_64 or arm64).</a:t>
            </a:r>
          </a:p>
          <a:p>
            <a:pPr marL="457200" indent="-457200"/>
            <a:r>
              <a:rPr lang="en-IN" dirty="0" smtClean="0">
                <a:latin typeface="Calibri" pitchFamily="34" charset="0"/>
                <a:cs typeface="Calibri" pitchFamily="34" charset="0"/>
              </a:rPr>
              <a:t>Attach a role and Configure Advanced settings if needed.</a:t>
            </a:r>
          </a:p>
          <a:p>
            <a:pPr marL="457200" indent="-457200"/>
            <a:r>
              <a:rPr lang="en-IN" dirty="0" smtClean="0">
                <a:latin typeface="Calibri" pitchFamily="34" charset="0"/>
                <a:cs typeface="Calibri" pitchFamily="34" charset="0"/>
              </a:rPr>
              <a:t>You can add Trigger or Destination if needed.</a:t>
            </a:r>
          </a:p>
          <a:p>
            <a:pPr marL="457200" indent="-457200"/>
            <a:r>
              <a:rPr lang="en-IN" dirty="0" smtClean="0">
                <a:latin typeface="Calibri" pitchFamily="34" charset="0"/>
                <a:cs typeface="Calibri" pitchFamily="34" charset="0"/>
              </a:rPr>
              <a:t>Code , Deploy (to save the code) and Test (to execute the code).</a:t>
            </a:r>
          </a:p>
          <a:p>
            <a:pPr marL="457200" indent="-457200"/>
            <a:r>
              <a:rPr lang="en-IN" dirty="0" smtClean="0">
                <a:latin typeface="Calibri" pitchFamily="34" charset="0"/>
                <a:cs typeface="Calibri" pitchFamily="34" charset="0"/>
              </a:rPr>
              <a:t>Add layer to import libraries.</a:t>
            </a:r>
          </a:p>
          <a:p>
            <a:pPr marL="457200" indent="-457200"/>
            <a:r>
              <a:rPr lang="en-IN" dirty="0" smtClean="0">
                <a:latin typeface="Calibri" pitchFamily="34" charset="0"/>
                <a:cs typeface="Calibri" pitchFamily="34" charset="0"/>
              </a:rPr>
              <a:t>Add event to get JSON formatted response when function completes its execution.</a:t>
            </a:r>
          </a:p>
          <a:p>
            <a:pPr marL="457200" indent="-457200"/>
            <a:r>
              <a:rPr lang="en-IN" dirty="0" smtClean="0">
                <a:latin typeface="Calibri" pitchFamily="34" charset="0"/>
                <a:cs typeface="Calibri" pitchFamily="34" charset="0"/>
              </a:rPr>
              <a:t>Under General Configuration, you can select amount of Memory, Temporary(</a:t>
            </a:r>
            <a:r>
              <a:rPr lang="en-US" dirty="0" smtClean="0">
                <a:latin typeface="Calibri" pitchFamily="34" charset="0"/>
                <a:cs typeface="Calibri" pitchFamily="34" charset="0"/>
              </a:rPr>
              <a:t>Ephemeral</a:t>
            </a:r>
            <a:r>
              <a:rPr lang="en-IN" dirty="0" smtClean="0">
                <a:latin typeface="Calibri" pitchFamily="34" charset="0"/>
                <a:cs typeface="Calibri" pitchFamily="34" charset="0"/>
              </a:rPr>
              <a:t>) Storage and execution timeout of the function. </a:t>
            </a:r>
            <a:endParaRPr lang="en-IN" dirty="0" smtClean="0">
              <a:latin typeface="Calibri" pitchFamily="34" charset="0"/>
              <a:cs typeface="Calibri" pitchFamily="34" charset="0"/>
            </a:endParaRPr>
          </a:p>
          <a:p>
            <a:pPr marL="457200" indent="-457200"/>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kumimoji="0" lang="en-IN" sz="3200" b="1" i="0" u="none" strike="noStrike" kern="1200" cap="none" spc="20" normalizeH="0" baseline="0" noProof="0" dirty="0" smtClean="0">
                <a:ln>
                  <a:noFill/>
                </a:ln>
                <a:solidFill>
                  <a:schemeClr val="tx1"/>
                </a:solidFill>
                <a:effectLst/>
                <a:uLnTx/>
                <a:uFillTx/>
                <a:latin typeface="+mn-lt"/>
                <a:ea typeface="+mn-ea"/>
                <a:cs typeface="+mn-cs"/>
              </a:rPr>
              <a:t>How</a:t>
            </a:r>
            <a:r>
              <a:rPr kumimoji="0" lang="en-IN" sz="3200" b="1" i="0" u="none" strike="noStrike" kern="1200" cap="none" spc="20" normalizeH="0" noProof="0" dirty="0" smtClean="0">
                <a:ln>
                  <a:noFill/>
                </a:ln>
                <a:solidFill>
                  <a:schemeClr val="tx1"/>
                </a:solidFill>
                <a:effectLst/>
                <a:uLnTx/>
                <a:uFillTx/>
                <a:latin typeface="+mn-lt"/>
                <a:ea typeface="+mn-ea"/>
                <a:cs typeface="+mn-cs"/>
              </a:rPr>
              <a:t> to create Lambda function</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r>
              <a:rPr lang="en-IN" dirty="0" smtClean="0">
                <a:latin typeface="Calibri" pitchFamily="34" charset="0"/>
                <a:cs typeface="Calibri" pitchFamily="34" charset="0"/>
              </a:rPr>
              <a:t>It is a zip archive that contains libraries that can be used in multiple lambda functions saving a lot of time. </a:t>
            </a:r>
            <a:r>
              <a:rPr lang="en-IN" dirty="0" smtClean="0">
                <a:latin typeface="Calibri" pitchFamily="34" charset="0"/>
                <a:cs typeface="Calibri" pitchFamily="34" charset="0"/>
              </a:rPr>
              <a:t>Layer has its own versioning which helps to use same name layer with different versions.</a:t>
            </a:r>
          </a:p>
          <a:p>
            <a:pPr marL="457200" indent="-457200"/>
            <a:r>
              <a:rPr lang="en-IN" dirty="0" smtClean="0">
                <a:latin typeface="Calibri" pitchFamily="34" charset="0"/>
                <a:cs typeface="Calibri" pitchFamily="34" charset="0"/>
              </a:rPr>
              <a:t>To attach layer to lambda function, create a layer give name and description.</a:t>
            </a:r>
          </a:p>
          <a:p>
            <a:pPr marL="457200" indent="-457200"/>
            <a:r>
              <a:rPr lang="en-IN" dirty="0" smtClean="0">
                <a:latin typeface="Calibri" pitchFamily="34" charset="0"/>
                <a:cs typeface="Calibri" pitchFamily="34" charset="0"/>
              </a:rPr>
              <a:t>Install libraries in a folder named python (if using python) with command pip install </a:t>
            </a:r>
            <a:r>
              <a:rPr lang="en-IN" dirty="0" err="1" smtClean="0">
                <a:latin typeface="Calibri" pitchFamily="34" charset="0"/>
                <a:cs typeface="Calibri" pitchFamily="34" charset="0"/>
              </a:rPr>
              <a:t>lib_name</a:t>
            </a:r>
            <a:r>
              <a:rPr lang="en-IN" dirty="0" smtClean="0">
                <a:latin typeface="Calibri" pitchFamily="34" charset="0"/>
                <a:cs typeface="Calibri" pitchFamily="34" charset="0"/>
              </a:rPr>
              <a:t> –t . so libraries get installed in specific folder. Zip the folder and upload there.</a:t>
            </a:r>
          </a:p>
          <a:p>
            <a:pPr marL="457200" indent="-457200"/>
            <a:r>
              <a:rPr lang="en-IN" dirty="0" smtClean="0">
                <a:latin typeface="Calibri" pitchFamily="34" charset="0"/>
                <a:cs typeface="Calibri" pitchFamily="34" charset="0"/>
              </a:rPr>
              <a:t>If zip size more than 10MB then upload zip to s3 bucket and give URL there.</a:t>
            </a:r>
          </a:p>
          <a:p>
            <a:pPr marL="457200" indent="-457200"/>
            <a:r>
              <a:rPr lang="en-IN" dirty="0" smtClean="0">
                <a:latin typeface="Calibri" pitchFamily="34" charset="0"/>
                <a:cs typeface="Calibri" pitchFamily="34" charset="0"/>
              </a:rPr>
              <a:t>Select compatible architecture and runtime.</a:t>
            </a:r>
          </a:p>
          <a:p>
            <a:pPr marL="457200" indent="-457200"/>
            <a:r>
              <a:rPr lang="en-IN" dirty="0" smtClean="0">
                <a:latin typeface="Calibri" pitchFamily="34" charset="0"/>
                <a:cs typeface="Calibri" pitchFamily="34" charset="0"/>
              </a:rPr>
              <a:t>Give version to the library. </a:t>
            </a:r>
          </a:p>
          <a:p>
            <a:pPr marL="457200" indent="-457200"/>
            <a:r>
              <a:rPr lang="en-IN" dirty="0" smtClean="0">
                <a:latin typeface="Calibri" pitchFamily="34" charset="0"/>
                <a:cs typeface="Calibri" pitchFamily="34" charset="0"/>
              </a:rPr>
              <a:t>Now Add Library, Select custom library and select name that you gave while creating and select version. Now ready to use, check by importing in your lambda function,</a:t>
            </a:r>
          </a:p>
          <a:p>
            <a:pPr marL="457200" indent="-457200"/>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kumimoji="0" lang="en-IN" sz="3200" b="1" i="0" u="none" strike="noStrike" kern="1200" cap="none" spc="20" normalizeH="0" baseline="0" noProof="0" dirty="0" smtClean="0">
                <a:ln>
                  <a:noFill/>
                </a:ln>
                <a:solidFill>
                  <a:schemeClr val="tx1"/>
                </a:solidFill>
                <a:effectLst/>
                <a:uLnTx/>
                <a:uFillTx/>
                <a:latin typeface="+mn-lt"/>
                <a:ea typeface="+mn-ea"/>
                <a:cs typeface="+mn-cs"/>
              </a:rPr>
              <a:t>Layers</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0799"/>
            <a:ext cx="10515600" cy="4856163"/>
          </a:xfrm>
        </p:spPr>
        <p:txBody>
          <a:bodyPr/>
          <a:lstStyle/>
          <a:p>
            <a:pPr marL="457200" indent="-457200"/>
            <a:r>
              <a:rPr lang="en-IN" dirty="0" smtClean="0">
                <a:latin typeface="Calibri" pitchFamily="34" charset="0"/>
                <a:cs typeface="Calibri" pitchFamily="34" charset="0"/>
              </a:rPr>
              <a:t>Go to API Gateway service, Build a new REST API, give name and description and select the endpoint type.</a:t>
            </a:r>
          </a:p>
          <a:p>
            <a:pPr marL="457200" indent="-457200"/>
            <a:r>
              <a:rPr lang="en-IN" dirty="0" smtClean="0">
                <a:latin typeface="Calibri" pitchFamily="34" charset="0"/>
                <a:cs typeface="Calibri" pitchFamily="34" charset="0"/>
              </a:rPr>
              <a:t>You get a default API (/). Now under Actions select Create Resource give name, </a:t>
            </a:r>
            <a:r>
              <a:rPr lang="en-IN" dirty="0" err="1" smtClean="0">
                <a:latin typeface="Calibri" pitchFamily="34" charset="0"/>
                <a:cs typeface="Calibri" pitchFamily="34" charset="0"/>
              </a:rPr>
              <a:t>url</a:t>
            </a:r>
            <a:r>
              <a:rPr lang="en-IN" dirty="0" smtClean="0">
                <a:latin typeface="Calibri" pitchFamily="34" charset="0"/>
                <a:cs typeface="Calibri" pitchFamily="34" charset="0"/>
              </a:rPr>
              <a:t> name, and enable CORS.</a:t>
            </a:r>
          </a:p>
          <a:p>
            <a:pPr marL="457200" indent="-457200"/>
            <a:r>
              <a:rPr lang="en-IN" dirty="0" smtClean="0">
                <a:latin typeface="Calibri" pitchFamily="34" charset="0"/>
                <a:cs typeface="Calibri" pitchFamily="34" charset="0"/>
              </a:rPr>
              <a:t>Now Selecting new resource, under Actions select Create Method, Select any method GET, POST etc. And Select Lambda as Integration type. Select Lambda region, and give your lambda function name and Select timeout.</a:t>
            </a:r>
          </a:p>
          <a:p>
            <a:pPr marL="457200" indent="-457200"/>
            <a:r>
              <a:rPr lang="en-IN" dirty="0" smtClean="0">
                <a:latin typeface="Calibri" pitchFamily="34" charset="0"/>
                <a:cs typeface="Calibri" pitchFamily="34" charset="0"/>
              </a:rPr>
              <a:t>Hence your Lambda function is attached to the API.</a:t>
            </a:r>
          </a:p>
          <a:p>
            <a:pPr marL="457200" indent="-457200"/>
            <a:r>
              <a:rPr lang="en-IN" dirty="0" smtClean="0">
                <a:latin typeface="Calibri" pitchFamily="34" charset="0"/>
                <a:cs typeface="Calibri" pitchFamily="34" charset="0"/>
              </a:rPr>
              <a:t>Create a mapping template according to your method.</a:t>
            </a:r>
          </a:p>
          <a:p>
            <a:pPr marL="457200" indent="-457200"/>
            <a:r>
              <a:rPr lang="en-IN" dirty="0" smtClean="0">
                <a:latin typeface="Calibri" pitchFamily="34" charset="0"/>
                <a:cs typeface="Calibri" pitchFamily="34" charset="0"/>
              </a:rPr>
              <a:t>Deploy the API and select Stage, there you get your API </a:t>
            </a:r>
            <a:r>
              <a:rPr lang="en-IN" dirty="0" smtClean="0">
                <a:latin typeface="Calibri" pitchFamily="34" charset="0"/>
                <a:cs typeface="Calibri" pitchFamily="34" charset="0"/>
              </a:rPr>
              <a:t>along with resource and method.</a:t>
            </a:r>
          </a:p>
          <a:p>
            <a:pPr marL="457200" indent="-457200"/>
            <a:r>
              <a:rPr lang="en-IN" dirty="0" smtClean="0">
                <a:latin typeface="Calibri" pitchFamily="34" charset="0"/>
                <a:cs typeface="Calibri" pitchFamily="34" charset="0"/>
              </a:rPr>
              <a:t>Copy that API and hit in your browser or in Postman, your lambda function will respond.</a:t>
            </a:r>
            <a:endParaRPr lang="en-IN" dirty="0" smtClean="0">
              <a:latin typeface="Calibri" pitchFamily="34" charset="0"/>
              <a:cs typeface="Calibri" pitchFamily="34" charset="0"/>
            </a:endParaRPr>
          </a:p>
        </p:txBody>
      </p:sp>
      <p:sp>
        <p:nvSpPr>
          <p:cNvPr id="4" name="Content Placeholder 2"/>
          <p:cNvSpPr txBox="1">
            <a:spLocks/>
          </p:cNvSpPr>
          <p:nvPr/>
        </p:nvSpPr>
        <p:spPr>
          <a:xfrm>
            <a:off x="838200" y="317499"/>
            <a:ext cx="10515600" cy="647701"/>
          </a:xfrm>
          <a:prstGeom prst="rect">
            <a:avLst/>
          </a:prstGeom>
        </p:spPr>
        <p:txBody>
          <a:bodyPr lIns="109728" tIns="109728" rIns="109728" bIns="91440"/>
          <a:lstStyle/>
          <a:p>
            <a:pPr marL="228600" marR="0" lvl="0" indent="-228600" algn="l" defTabSz="914400" rtl="0" eaLnBrk="1" fontAlgn="auto" latinLnBrk="0" hangingPunct="1">
              <a:lnSpc>
                <a:spcPct val="115000"/>
              </a:lnSpc>
              <a:spcBef>
                <a:spcPts val="1000"/>
              </a:spcBef>
              <a:spcAft>
                <a:spcPts val="0"/>
              </a:spcAft>
              <a:buClr>
                <a:schemeClr val="tx2"/>
              </a:buClr>
              <a:buSzTx/>
              <a:tabLst/>
              <a:defRPr/>
            </a:pPr>
            <a:r>
              <a:rPr kumimoji="0" lang="en-IN" sz="3200" b="1" i="0" u="none" strike="noStrike" kern="1200" cap="none" spc="20" normalizeH="0" baseline="0" noProof="0" dirty="0" smtClean="0">
                <a:ln>
                  <a:noFill/>
                </a:ln>
                <a:solidFill>
                  <a:schemeClr val="tx1"/>
                </a:solidFill>
                <a:effectLst/>
                <a:uLnTx/>
                <a:uFillTx/>
                <a:latin typeface="+mn-lt"/>
                <a:ea typeface="+mn-ea"/>
                <a:cs typeface="+mn-cs"/>
              </a:rPr>
              <a:t>How to trigger Lambda using API Gateway</a:t>
            </a:r>
            <a:endParaRPr kumimoji="0" lang="en-IN" sz="3200" b="1" i="0" u="none" strike="noStrike" kern="1200" cap="none" spc="2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7BDA416-AC4E-4E2A-A8F0-90079E8DFB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8766" y="1924636"/>
            <a:ext cx="11232847" cy="2839976"/>
          </a:xfrm>
        </p:spPr>
        <p:txBody>
          <a:bodyPr anchor="t">
            <a:noAutofit/>
          </a:bodyPr>
          <a:lstStyle/>
          <a:p>
            <a:pPr algn="ctr">
              <a:lnSpc>
                <a:spcPct val="113999"/>
              </a:lnSpc>
            </a:pPr>
            <a:r>
              <a:rPr lang="en-US" sz="9600" u="sng" dirty="0" smtClean="0">
                <a:latin typeface="Aharoni"/>
                <a:cs typeface="Angsana New"/>
              </a:rPr>
              <a:t>S3</a:t>
            </a:r>
            <a:r>
              <a:rPr lang="en-US" sz="8000" dirty="0">
                <a:latin typeface="Aharoni"/>
                <a:cs typeface="Angsana New"/>
              </a:rPr>
              <a:t/>
            </a:r>
            <a:br>
              <a:rPr lang="en-US" sz="8000" dirty="0">
                <a:latin typeface="Aharoni"/>
                <a:cs typeface="Angsana New"/>
              </a:rPr>
            </a:br>
            <a:r>
              <a:rPr lang="en-US" sz="4800" dirty="0" smtClean="0">
                <a:latin typeface="Aharoni"/>
                <a:cs typeface="Aharoni"/>
              </a:rPr>
              <a:t>Simple Storage Service</a:t>
            </a:r>
            <a:endParaRPr lang="en-US" sz="4800" dirty="0"/>
          </a:p>
        </p:txBody>
      </p:sp>
    </p:spTree>
    <p:extLst>
      <p:ext uri="{BB962C8B-B14F-4D97-AF65-F5344CB8AC3E}">
        <p14:creationId xmlns:p14="http://schemas.microsoft.com/office/powerpoint/2010/main" xmlns="" val="1998333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Malgun Gothic"/>
        <a:ea typeface=""/>
        <a:cs typeface=""/>
      </a:majorFont>
      <a:minorFont>
        <a:latin typeface="Malgun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office theme</Template>
  <TotalTime>1310</TotalTime>
  <Words>1147</Words>
  <Application>Microsoft Office PowerPoint</Application>
  <PresentationFormat>Custom</PresentationFormat>
  <Paragraphs>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FadeVTI</vt:lpstr>
      <vt:lpstr>Slide 1</vt:lpstr>
      <vt:lpstr>Lambda </vt:lpstr>
      <vt:lpstr>Slide 3</vt:lpstr>
      <vt:lpstr>Slide 4</vt:lpstr>
      <vt:lpstr>Slide 5</vt:lpstr>
      <vt:lpstr>Slide 6</vt:lpstr>
      <vt:lpstr>Slide 7</vt:lpstr>
      <vt:lpstr>Slide 8</vt:lpstr>
      <vt:lpstr>S3 Simple Storage Service</vt:lpstr>
      <vt:lpstr>Slide 10</vt:lpstr>
      <vt:lpstr>Slide 11</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sony</cp:lastModifiedBy>
  <cp:revision>105</cp:revision>
  <dcterms:created xsi:type="dcterms:W3CDTF">2023-03-20T10:45:03Z</dcterms:created>
  <dcterms:modified xsi:type="dcterms:W3CDTF">2023-03-21T11:21:41Z</dcterms:modified>
</cp:coreProperties>
</file>