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70" r:id="rId2"/>
    <p:sldId id="256" r:id="rId3"/>
    <p:sldId id="258" r:id="rId4"/>
    <p:sldId id="272" r:id="rId5"/>
    <p:sldId id="273" r:id="rId6"/>
    <p:sldId id="269" r:id="rId7"/>
    <p:sldId id="271"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B40050-4C4B-4F9D-8A3B-0BF0E558B23D}" v="58" dt="2023-03-20T10:54:03.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191" autoAdjust="0"/>
    <p:restoredTop sz="94660"/>
  </p:normalViewPr>
  <p:slideViewPr>
    <p:cSldViewPr snapToGrid="0">
      <p:cViewPr varScale="1">
        <p:scale>
          <a:sx n="75" d="100"/>
          <a:sy n="75" d="100"/>
        </p:scale>
        <p:origin x="-282"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5" name="Footer Placeholder 4">
            <a:extLst>
              <a:ext uri="{FF2B5EF4-FFF2-40B4-BE49-F238E27FC236}">
                <a16:creationId xmlns=""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407526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5" name="Footer Placeholder 4">
            <a:extLst>
              <a:ext uri="{FF2B5EF4-FFF2-40B4-BE49-F238E27FC236}">
                <a16:creationId xmlns=""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157923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5" name="Footer Placeholder 4">
            <a:extLst>
              <a:ext uri="{FF2B5EF4-FFF2-40B4-BE49-F238E27FC236}">
                <a16:creationId xmlns=""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351995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5" name="Footer Placeholder 4">
            <a:extLst>
              <a:ext uri="{FF2B5EF4-FFF2-40B4-BE49-F238E27FC236}">
                <a16:creationId xmlns=""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315399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5" name="Footer Placeholder 4">
            <a:extLst>
              <a:ext uri="{FF2B5EF4-FFF2-40B4-BE49-F238E27FC236}">
                <a16:creationId xmlns=""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205465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6" name="Footer Placeholder 5">
            <a:extLst>
              <a:ext uri="{FF2B5EF4-FFF2-40B4-BE49-F238E27FC236}">
                <a16:creationId xmlns=""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158880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8" name="Footer Placeholder 7">
            <a:extLst>
              <a:ext uri="{FF2B5EF4-FFF2-40B4-BE49-F238E27FC236}">
                <a16:creationId xmlns=""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377794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4" name="Footer Placeholder 3">
            <a:extLst>
              <a:ext uri="{FF2B5EF4-FFF2-40B4-BE49-F238E27FC236}">
                <a16:creationId xmlns=""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231168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3" name="Footer Placeholder 2">
            <a:extLst>
              <a:ext uri="{FF2B5EF4-FFF2-40B4-BE49-F238E27FC236}">
                <a16:creationId xmlns=""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294204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6" name="Footer Placeholder 5">
            <a:extLst>
              <a:ext uri="{FF2B5EF4-FFF2-40B4-BE49-F238E27FC236}">
                <a16:creationId xmlns=""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125818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pPr/>
              <a:t>5/2/2023</a:t>
            </a:fld>
            <a:endParaRPr lang="en-US"/>
          </a:p>
        </p:txBody>
      </p:sp>
      <p:sp>
        <p:nvSpPr>
          <p:cNvPr id="6" name="Footer Placeholder 5">
            <a:extLst>
              <a:ext uri="{FF2B5EF4-FFF2-40B4-BE49-F238E27FC236}">
                <a16:creationId xmlns=""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383970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lIns="109728" tIns="109728" rIns="109728" bIns="91440" anchor="b"/>
          <a:lstStyle/>
          <a:p>
            <a:r>
              <a:rPr lang="en-US" dirty="0"/>
              <a:t>Click to edit Master title style</a:t>
            </a:r>
          </a:p>
        </p:txBody>
      </p:sp>
      <p:sp>
        <p:nvSpPr>
          <p:cNvPr id="3" name="Text Placeholder 2">
            <a:extLst>
              <a:ext uri="{FF2B5EF4-FFF2-40B4-BE49-F238E27FC236}">
                <a16:creationId xmlns=""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900">
                <a:solidFill>
                  <a:schemeClr val="tx1">
                    <a:tint val="75000"/>
                  </a:schemeClr>
                </a:solidFill>
              </a:defRPr>
            </a:lvl1pPr>
          </a:lstStyle>
          <a:p>
            <a:fld id="{FD2766A6-3C10-4AB8-86A1-BB1F0CDA7EFE}" type="datetimeFigureOut">
              <a:rPr lang="en-US" smtClean="0"/>
              <a:pPr/>
              <a:t>5/2/2023</a:t>
            </a:fld>
            <a:endParaRPr lang="en-US" dirty="0"/>
          </a:p>
        </p:txBody>
      </p:sp>
      <p:sp>
        <p:nvSpPr>
          <p:cNvPr id="5" name="Footer Placeholder 4">
            <a:extLst>
              <a:ext uri="{FF2B5EF4-FFF2-40B4-BE49-F238E27FC236}">
                <a16:creationId xmlns=""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 xmlns:p14="http://schemas.microsoft.com/office/powerpoint/2010/main" val="388009583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14000"/>
        </a:lnSpc>
        <a:spcBef>
          <a:spcPct val="0"/>
        </a:spcBef>
        <a:buNone/>
        <a:defRPr lang="en-US" sz="5400" b="1" kern="1200" spc="3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5000"/>
        </a:lnSpc>
        <a:spcBef>
          <a:spcPts val="1000"/>
        </a:spcBef>
        <a:buClr>
          <a:schemeClr val="tx2"/>
        </a:buClr>
        <a:buFont typeface="Arial" panose="020B0604020202020204" pitchFamily="34" charset="0"/>
        <a:buChar char="•"/>
        <a:defRPr sz="2000" kern="1200" spc="20">
          <a:solidFill>
            <a:schemeClr val="tx1"/>
          </a:solidFill>
          <a:latin typeface="+mn-lt"/>
          <a:ea typeface="+mn-ea"/>
          <a:cs typeface="+mn-cs"/>
        </a:defRPr>
      </a:lvl1pPr>
      <a:lvl2pPr marL="685800" indent="-228600" algn="l" defTabSz="914400" rtl="0" eaLnBrk="1" latinLnBrk="0" hangingPunct="1">
        <a:lnSpc>
          <a:spcPct val="115000"/>
        </a:lnSpc>
        <a:spcBef>
          <a:spcPts val="500"/>
        </a:spcBef>
        <a:buClr>
          <a:schemeClr val="tx2"/>
        </a:buClr>
        <a:buFont typeface="Arial" panose="020B0604020202020204" pitchFamily="34" charset="0"/>
        <a:buChar char="•"/>
        <a:defRPr sz="1800" kern="1200" spc="20">
          <a:solidFill>
            <a:schemeClr val="tx1"/>
          </a:solidFill>
          <a:latin typeface="+mn-lt"/>
          <a:ea typeface="+mn-ea"/>
          <a:cs typeface="+mn-cs"/>
        </a:defRPr>
      </a:lvl2pPr>
      <a:lvl3pPr marL="1143000" indent="-228600" algn="l" defTabSz="914400" rtl="0" eaLnBrk="1" latinLnBrk="0" hangingPunct="1">
        <a:lnSpc>
          <a:spcPct val="115000"/>
        </a:lnSpc>
        <a:spcBef>
          <a:spcPts val="500"/>
        </a:spcBef>
        <a:buClr>
          <a:schemeClr val="tx2"/>
        </a:buClr>
        <a:buFont typeface="Arial" panose="020B0604020202020204" pitchFamily="34" charset="0"/>
        <a:buChar char="•"/>
        <a:defRPr sz="1600" kern="1200" spc="20">
          <a:solidFill>
            <a:schemeClr val="tx1"/>
          </a:solidFill>
          <a:latin typeface="+mn-lt"/>
          <a:ea typeface="+mn-ea"/>
          <a:cs typeface="+mn-cs"/>
        </a:defRPr>
      </a:lvl3pPr>
      <a:lvl4pPr marL="1600200" indent="-228600" algn="l" defTabSz="914400" rtl="0" eaLnBrk="1" latinLnBrk="0" hangingPunct="1">
        <a:lnSpc>
          <a:spcPct val="115000"/>
        </a:lnSpc>
        <a:spcBef>
          <a:spcPts val="500"/>
        </a:spcBef>
        <a:buClr>
          <a:schemeClr val="tx2"/>
        </a:buClr>
        <a:buFont typeface="Arial" panose="020B0604020202020204" pitchFamily="34" charset="0"/>
        <a:buChar char="•"/>
        <a:defRPr sz="1400" kern="1200" spc="20">
          <a:solidFill>
            <a:schemeClr val="tx1"/>
          </a:solidFill>
          <a:latin typeface="+mn-lt"/>
          <a:ea typeface="+mn-ea"/>
          <a:cs typeface="+mn-cs"/>
        </a:defRPr>
      </a:lvl4pPr>
      <a:lvl5pPr marL="2057400" indent="-228600" algn="l" defTabSz="914400" rtl="0" eaLnBrk="1" latinLnBrk="0" hangingPunct="1">
        <a:lnSpc>
          <a:spcPct val="115000"/>
        </a:lnSpc>
        <a:spcBef>
          <a:spcPts val="500"/>
        </a:spcBef>
        <a:buClr>
          <a:schemeClr val="tx2"/>
        </a:buClr>
        <a:buFont typeface="Arial" panose="020B0604020202020204" pitchFamily="34" charset="0"/>
        <a:buChar char="•"/>
        <a:defRPr sz="1400" kern="1200" spc="2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9001"/>
            <a:ext cx="5537200" cy="2057399"/>
          </a:xfrm>
        </p:spPr>
        <p:txBody>
          <a:bodyPr/>
          <a:lstStyle/>
          <a:p>
            <a:pPr>
              <a:buNone/>
            </a:pPr>
            <a:r>
              <a:rPr lang="en-IN" sz="2800" b="1" dirty="0" smtClean="0"/>
              <a:t>Name: </a:t>
            </a:r>
            <a:r>
              <a:rPr lang="en-IN" sz="2800" b="1" dirty="0" err="1" smtClean="0"/>
              <a:t>Darsh</a:t>
            </a:r>
            <a:r>
              <a:rPr lang="en-IN" sz="2800" b="1" dirty="0" smtClean="0"/>
              <a:t> </a:t>
            </a:r>
            <a:r>
              <a:rPr lang="en-IN" sz="2800" b="1" dirty="0" err="1" smtClean="0"/>
              <a:t>Dake</a:t>
            </a:r>
            <a:endParaRPr lang="en-IN" sz="2800" b="1" dirty="0" smtClean="0"/>
          </a:p>
          <a:p>
            <a:pPr>
              <a:buNone/>
            </a:pPr>
            <a:r>
              <a:rPr lang="en-IN" sz="2800" b="1" dirty="0" smtClean="0"/>
              <a:t>Roll no.: ML-A-009</a:t>
            </a:r>
          </a:p>
          <a:p>
            <a:pPr>
              <a:buNone/>
            </a:pPr>
            <a:r>
              <a:rPr lang="en-IN" sz="2800" b="1" dirty="0" err="1" smtClean="0"/>
              <a:t>Enrollment</a:t>
            </a:r>
            <a:r>
              <a:rPr lang="en-IN" sz="2800" b="1" dirty="0" smtClean="0"/>
              <a:t> no.: 200103062012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D7BDA416-AC4E-4E2A-A8F0-90079E8DFB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8766" y="2369136"/>
            <a:ext cx="11232847" cy="2839976"/>
          </a:xfrm>
        </p:spPr>
        <p:txBody>
          <a:bodyPr anchor="t">
            <a:noAutofit/>
          </a:bodyPr>
          <a:lstStyle/>
          <a:p>
            <a:pPr algn="ctr"/>
            <a:r>
              <a:rPr sz="9600" u="sng" smtClean="0"/>
              <a:t>Rekognition</a:t>
            </a:r>
            <a:r>
              <a:rPr lang="en-US" sz="4800" dirty="0">
                <a:latin typeface="Aharoni"/>
                <a:cs typeface="Angsana New"/>
              </a:rPr>
              <a:t> </a:t>
            </a:r>
            <a:endParaRPr lang="en-US" sz="4800" dirty="0"/>
          </a:p>
        </p:txBody>
      </p:sp>
    </p:spTree>
    <p:extLst>
      <p:ext uri="{BB962C8B-B14F-4D97-AF65-F5344CB8AC3E}">
        <p14:creationId xmlns="" xmlns:p14="http://schemas.microsoft.com/office/powerpoint/2010/main" val="109857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6901"/>
            <a:ext cx="10515600" cy="5580062"/>
          </a:xfrm>
        </p:spPr>
        <p:txBody>
          <a:bodyPr/>
          <a:lstStyle/>
          <a:p>
            <a:r>
              <a:rPr lang="en-IN" dirty="0" smtClean="0">
                <a:latin typeface="Calibri" pitchFamily="34" charset="0"/>
                <a:cs typeface="Calibri" pitchFamily="34" charset="0"/>
              </a:rPr>
              <a:t>It is cloud based computer vision service offered by AWS which can be used to perform various image and video analysis tasks such as object and scene detection, face detection, face comparison, facial analysis, PPE detection etc.</a:t>
            </a:r>
          </a:p>
          <a:p>
            <a:r>
              <a:rPr lang="en-IN" dirty="0" smtClean="0">
                <a:latin typeface="Calibri" pitchFamily="34" charset="0"/>
                <a:cs typeface="Calibri" pitchFamily="34" charset="0"/>
              </a:rPr>
              <a:t>It uses deep learning to analyze images and videos to detect scene, faces and objects and provides high degree of accuracy.</a:t>
            </a:r>
          </a:p>
          <a:p>
            <a:r>
              <a:rPr lang="en-IN" dirty="0" smtClean="0">
                <a:latin typeface="Calibri" pitchFamily="34" charset="0"/>
                <a:cs typeface="Calibri" pitchFamily="34" charset="0"/>
              </a:rPr>
              <a:t>It can detect and analyze faces from image and video, including facial recognition, emotion detection, gender detection, landmarks of ones face, image quality, even estimates age range, etc.</a:t>
            </a:r>
          </a:p>
          <a:p>
            <a:r>
              <a:rPr lang="en-IN" dirty="0" smtClean="0">
                <a:latin typeface="Calibri" pitchFamily="34" charset="0"/>
                <a:cs typeface="Calibri" pitchFamily="34" charset="0"/>
              </a:rPr>
              <a:t>Also features like celebrity recognition,  text detection from printed and even hand written text, face search for collection of faces, video analysis for frame-by-frame object, face or scene detection, trace them across multiple frames.</a:t>
            </a:r>
          </a:p>
          <a:p>
            <a:r>
              <a:rPr lang="en-IN" dirty="0" smtClean="0">
                <a:latin typeface="Calibri" pitchFamily="34" charset="0"/>
                <a:cs typeface="Calibri" pitchFamily="34" charset="0"/>
              </a:rPr>
              <a:t>It can be useful for developers and businesses to analyze images and videos at minimal pricing and leverage the advances in computer vision without heavy investments on infrastructure or machine learning expertise.</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839788" y="444500"/>
            <a:ext cx="4343400" cy="5424488"/>
          </a:xfrm>
        </p:spPr>
        <p:txBody>
          <a:bodyPr>
            <a:normAutofit fontScale="92500"/>
          </a:bodyPr>
          <a:lstStyle/>
          <a:p>
            <a:pPr algn="ctr"/>
            <a:r>
              <a:rPr lang="en-IN" b="1" i="0" u="sng" dirty="0" smtClean="0">
                <a:latin typeface="Calibri" pitchFamily="34" charset="0"/>
                <a:cs typeface="Calibri" pitchFamily="34" charset="0"/>
              </a:rPr>
              <a:t>Detect Faces</a:t>
            </a:r>
          </a:p>
          <a:p>
            <a:pPr algn="just"/>
            <a:endParaRPr lang="en-IN" sz="2000" i="0" dirty="0">
              <a:latin typeface="Calibri" pitchFamily="34" charset="0"/>
              <a:cs typeface="Calibri" pitchFamily="34" charset="0"/>
            </a:endParaRPr>
          </a:p>
          <a:p>
            <a:pPr algn="just"/>
            <a:r>
              <a:rPr lang="en-IN" sz="2000" i="0" dirty="0" smtClean="0">
                <a:latin typeface="Calibri" pitchFamily="34" charset="0"/>
                <a:cs typeface="Calibri" pitchFamily="34" charset="0"/>
              </a:rPr>
              <a:t>When we use </a:t>
            </a:r>
            <a:r>
              <a:rPr lang="en-IN" sz="2000" i="0" dirty="0" err="1" smtClean="0">
                <a:latin typeface="Calibri" pitchFamily="34" charset="0"/>
                <a:cs typeface="Calibri" pitchFamily="34" charset="0"/>
              </a:rPr>
              <a:t>detect_faces</a:t>
            </a:r>
            <a:r>
              <a:rPr lang="en-IN" sz="2000" i="0" dirty="0" smtClean="0">
                <a:latin typeface="Calibri" pitchFamily="34" charset="0"/>
                <a:cs typeface="Calibri" pitchFamily="34" charset="0"/>
              </a:rPr>
              <a:t>() then it will give response containing location of face with bounding box,  age range, smile, eyeglasses, sunglasses, gender, beard, </a:t>
            </a:r>
            <a:r>
              <a:rPr lang="en-IN" sz="2000" i="0" dirty="0" err="1" smtClean="0">
                <a:latin typeface="Calibri" pitchFamily="34" charset="0"/>
                <a:cs typeface="Calibri" pitchFamily="34" charset="0"/>
              </a:rPr>
              <a:t>mustache</a:t>
            </a:r>
            <a:r>
              <a:rPr lang="en-IN" sz="2000" i="0" dirty="0" smtClean="0">
                <a:latin typeface="Calibri" pitchFamily="34" charset="0"/>
                <a:cs typeface="Calibri" pitchFamily="34" charset="0"/>
              </a:rPr>
              <a:t>, </a:t>
            </a:r>
            <a:r>
              <a:rPr lang="en-IN" sz="2000" i="0" dirty="0" err="1" smtClean="0">
                <a:latin typeface="Calibri" pitchFamily="34" charset="0"/>
                <a:cs typeface="Calibri" pitchFamily="34" charset="0"/>
              </a:rPr>
              <a:t>eyesopen</a:t>
            </a:r>
            <a:r>
              <a:rPr lang="en-IN" sz="2000" i="0" dirty="0" smtClean="0">
                <a:latin typeface="Calibri" pitchFamily="34" charset="0"/>
                <a:cs typeface="Calibri" pitchFamily="34" charset="0"/>
              </a:rPr>
              <a:t>, </a:t>
            </a:r>
            <a:r>
              <a:rPr lang="en-IN" sz="2000" i="0" dirty="0" err="1" smtClean="0">
                <a:latin typeface="Calibri" pitchFamily="34" charset="0"/>
                <a:cs typeface="Calibri" pitchFamily="34" charset="0"/>
              </a:rPr>
              <a:t>mouthopen</a:t>
            </a:r>
            <a:r>
              <a:rPr lang="en-IN" sz="2000" i="0" dirty="0" smtClean="0">
                <a:latin typeface="Calibri" pitchFamily="34" charset="0"/>
                <a:cs typeface="Calibri" pitchFamily="34" charset="0"/>
              </a:rPr>
              <a:t>, emotions, landmarks, pose, quality and confidence.</a:t>
            </a:r>
          </a:p>
          <a:p>
            <a:pPr algn="just"/>
            <a:r>
              <a:rPr lang="en-IN" sz="2000" i="0" dirty="0" smtClean="0">
                <a:latin typeface="Calibri" pitchFamily="34" charset="0"/>
                <a:cs typeface="Calibri" pitchFamily="34" charset="0"/>
              </a:rPr>
              <a:t>We need not to train any </a:t>
            </a:r>
            <a:r>
              <a:rPr lang="en-IN" sz="2000" i="0" dirty="0" err="1" smtClean="0">
                <a:latin typeface="Calibri" pitchFamily="34" charset="0"/>
                <a:cs typeface="Calibri" pitchFamily="34" charset="0"/>
              </a:rPr>
              <a:t>cnn</a:t>
            </a:r>
            <a:r>
              <a:rPr lang="en-IN" sz="2000" i="0" dirty="0" smtClean="0">
                <a:latin typeface="Calibri" pitchFamily="34" charset="0"/>
                <a:cs typeface="Calibri" pitchFamily="34" charset="0"/>
              </a:rPr>
              <a:t> model for it just upload image and call in function and we get our response in </a:t>
            </a:r>
            <a:r>
              <a:rPr lang="en-IN" sz="2000" i="0" dirty="0" err="1" smtClean="0">
                <a:latin typeface="Calibri" pitchFamily="34" charset="0"/>
                <a:cs typeface="Calibri" pitchFamily="34" charset="0"/>
              </a:rPr>
              <a:t>json</a:t>
            </a:r>
            <a:r>
              <a:rPr lang="en-IN" sz="2000" i="0" dirty="0" smtClean="0">
                <a:latin typeface="Calibri" pitchFamily="34" charset="0"/>
                <a:cs typeface="Calibri" pitchFamily="34" charset="0"/>
              </a:rPr>
              <a:t> format which can be easily handled by any programming language.</a:t>
            </a:r>
            <a:endParaRPr lang="en-US" sz="2000" i="0" dirty="0">
              <a:latin typeface="Calibri" pitchFamily="34" charset="0"/>
              <a:cs typeface="Calibri" pitchFamily="34" charset="0"/>
            </a:endParaRPr>
          </a:p>
        </p:txBody>
      </p:sp>
      <p:pic>
        <p:nvPicPr>
          <p:cNvPr id="1026" name="Picture 2"/>
          <p:cNvPicPr>
            <a:picLocks noGrp="1" noChangeAspect="1" noChangeArrowheads="1"/>
          </p:cNvPicPr>
          <p:nvPr>
            <p:ph type="pic" idx="1"/>
          </p:nvPr>
        </p:nvPicPr>
        <p:blipFill>
          <a:blip r:embed="rId2"/>
          <a:srcRect l="3184" r="3184"/>
          <a:stretch>
            <a:fillRect/>
          </a:stretch>
        </p:blipFill>
        <p:spPr bwMode="auto">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491288" y="444500"/>
            <a:ext cx="4811712" cy="5664200"/>
          </a:xfrm>
        </p:spPr>
        <p:txBody>
          <a:bodyPr>
            <a:normAutofit/>
          </a:bodyPr>
          <a:lstStyle/>
          <a:p>
            <a:pPr algn="ctr"/>
            <a:r>
              <a:rPr lang="en-IN" b="1" i="0" u="sng" dirty="0" smtClean="0">
                <a:latin typeface="Calibri" pitchFamily="34" charset="0"/>
                <a:cs typeface="Calibri" pitchFamily="34" charset="0"/>
              </a:rPr>
              <a:t>Compare Faces</a:t>
            </a:r>
          </a:p>
          <a:p>
            <a:pPr algn="just"/>
            <a:endParaRPr lang="en-IN" sz="2000" i="0" dirty="0" smtClean="0">
              <a:latin typeface="Calibri" pitchFamily="34" charset="0"/>
              <a:cs typeface="Calibri" pitchFamily="34" charset="0"/>
            </a:endParaRPr>
          </a:p>
          <a:p>
            <a:pPr algn="just"/>
            <a:r>
              <a:rPr lang="en-IN" sz="2000" i="0" dirty="0" err="1">
                <a:latin typeface="Calibri" pitchFamily="34" charset="0"/>
                <a:cs typeface="Calibri" pitchFamily="34" charset="0"/>
              </a:rPr>
              <a:t>c</a:t>
            </a:r>
            <a:r>
              <a:rPr lang="en-IN" sz="2000" i="0" dirty="0" err="1" smtClean="0">
                <a:latin typeface="Calibri" pitchFamily="34" charset="0"/>
                <a:cs typeface="Calibri" pitchFamily="34" charset="0"/>
              </a:rPr>
              <a:t>ompare_faces</a:t>
            </a:r>
            <a:r>
              <a:rPr lang="en-IN" sz="2000" i="0" dirty="0" smtClean="0">
                <a:latin typeface="Calibri" pitchFamily="34" charset="0"/>
                <a:cs typeface="Calibri" pitchFamily="34" charset="0"/>
              </a:rPr>
              <a:t>() used for it, which requires source and target image. We need to specify </a:t>
            </a:r>
            <a:r>
              <a:rPr lang="en-IN" sz="2000" i="0" dirty="0" err="1" smtClean="0">
                <a:latin typeface="Calibri" pitchFamily="34" charset="0"/>
                <a:cs typeface="Calibri" pitchFamily="34" charset="0"/>
              </a:rPr>
              <a:t>similarityThresold</a:t>
            </a:r>
            <a:r>
              <a:rPr lang="en-IN" sz="2000" i="0" dirty="0" smtClean="0">
                <a:latin typeface="Calibri" pitchFamily="34" charset="0"/>
                <a:cs typeface="Calibri" pitchFamily="34" charset="0"/>
              </a:rPr>
              <a:t> to specify that only consider similar if certain percentage of similarity is achieved. </a:t>
            </a:r>
          </a:p>
          <a:p>
            <a:pPr algn="just"/>
            <a:r>
              <a:rPr lang="en-IN" sz="2000" i="0" dirty="0" smtClean="0">
                <a:latin typeface="Calibri" pitchFamily="34" charset="0"/>
                <a:cs typeface="Calibri" pitchFamily="34" charset="0"/>
              </a:rPr>
              <a:t>It will respond with </a:t>
            </a:r>
            <a:r>
              <a:rPr lang="en-IN" sz="2000" i="0" dirty="0" err="1" smtClean="0">
                <a:latin typeface="Calibri" pitchFamily="34" charset="0"/>
                <a:cs typeface="Calibri" pitchFamily="34" charset="0"/>
              </a:rPr>
              <a:t>json</a:t>
            </a:r>
            <a:r>
              <a:rPr lang="en-IN" sz="2000" i="0" dirty="0" smtClean="0">
                <a:latin typeface="Calibri" pitchFamily="34" charset="0"/>
                <a:cs typeface="Calibri" pitchFamily="34" charset="0"/>
              </a:rPr>
              <a:t> response containing face data with </a:t>
            </a:r>
            <a:r>
              <a:rPr lang="en-IN" sz="2000" i="0" dirty="0" err="1" smtClean="0">
                <a:latin typeface="Calibri" pitchFamily="34" charset="0"/>
                <a:cs typeface="Calibri" pitchFamily="34" charset="0"/>
              </a:rPr>
              <a:t>boundingbox</a:t>
            </a:r>
            <a:r>
              <a:rPr lang="en-IN" sz="2000" i="0" dirty="0" smtClean="0">
                <a:latin typeface="Calibri" pitchFamily="34" charset="0"/>
                <a:cs typeface="Calibri" pitchFamily="34" charset="0"/>
              </a:rPr>
              <a:t>, confidence, pose, landmarks,  quality,  and its similarity. Same data for unmatched face except similarity and </a:t>
            </a:r>
            <a:r>
              <a:rPr lang="en-IN" sz="2000" i="0" dirty="0" err="1" smtClean="0">
                <a:latin typeface="Calibri" pitchFamily="34" charset="0"/>
                <a:cs typeface="Calibri" pitchFamily="34" charset="0"/>
              </a:rPr>
              <a:t>sourceimagedata</a:t>
            </a:r>
            <a:r>
              <a:rPr lang="en-IN" sz="2000" i="0" dirty="0" smtClean="0">
                <a:latin typeface="Calibri" pitchFamily="34" charset="0"/>
                <a:cs typeface="Calibri" pitchFamily="34" charset="0"/>
              </a:rPr>
              <a:t> like </a:t>
            </a:r>
            <a:r>
              <a:rPr lang="en-IN" sz="2000" i="0" dirty="0" err="1" smtClean="0">
                <a:latin typeface="Calibri" pitchFamily="34" charset="0"/>
                <a:cs typeface="Calibri" pitchFamily="34" charset="0"/>
              </a:rPr>
              <a:t>boundingbox</a:t>
            </a:r>
            <a:r>
              <a:rPr lang="en-IN" sz="2000" i="0" dirty="0" smtClean="0">
                <a:latin typeface="Calibri" pitchFamily="34" charset="0"/>
                <a:cs typeface="Calibri" pitchFamily="34" charset="0"/>
              </a:rPr>
              <a:t> and confidence.</a:t>
            </a:r>
            <a:endParaRPr lang="en-IN" sz="2000" i="0" dirty="0">
              <a:latin typeface="Calibri" pitchFamily="34" charset="0"/>
              <a:cs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1847850" y="428624"/>
            <a:ext cx="2914650" cy="276680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809750" y="3433763"/>
            <a:ext cx="2927350" cy="27108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799"/>
            <a:ext cx="10515600" cy="4856163"/>
          </a:xfrm>
        </p:spPr>
        <p:txBody>
          <a:bodyPr/>
          <a:lstStyle/>
          <a:p>
            <a:pPr marL="457200" indent="-457200">
              <a:buFont typeface="+mj-lt"/>
              <a:buAutoNum type="arabicPeriod"/>
            </a:pPr>
            <a:r>
              <a:rPr lang="en-IN" dirty="0" smtClean="0">
                <a:latin typeface="Calibri" pitchFamily="34" charset="0"/>
                <a:cs typeface="Calibri" pitchFamily="34" charset="0"/>
              </a:rPr>
              <a:t>It can detect, analyze and compare faces for use cases like public safety, user verification, counting number of people, etc.</a:t>
            </a:r>
          </a:p>
          <a:p>
            <a:pPr marL="457200" indent="-457200">
              <a:buFont typeface="+mj-lt"/>
              <a:buAutoNum type="arabicPeriod"/>
            </a:pPr>
            <a:r>
              <a:rPr lang="en-IN" dirty="0" smtClean="0">
                <a:latin typeface="Calibri" pitchFamily="34" charset="0"/>
                <a:cs typeface="Calibri" pitchFamily="34" charset="0"/>
              </a:rPr>
              <a:t>Quick, simple, easy to use without any advanced knowledge of machine learning and deep learning algorithms.</a:t>
            </a:r>
          </a:p>
          <a:p>
            <a:pPr marL="457200" indent="-457200">
              <a:buFont typeface="+mj-lt"/>
              <a:buAutoNum type="arabicPeriod"/>
            </a:pPr>
            <a:r>
              <a:rPr lang="en-IN" dirty="0" smtClean="0">
                <a:latin typeface="Calibri" pitchFamily="34" charset="0"/>
                <a:cs typeface="Calibri" pitchFamily="34" charset="0"/>
              </a:rPr>
              <a:t>It can be easily integrated with various other services like Lambda, to request to process image data and save response to other services like RDS, S3 etc.</a:t>
            </a:r>
          </a:p>
          <a:p>
            <a:pPr marL="457200" indent="-457200">
              <a:buFont typeface="+mj-lt"/>
              <a:buAutoNum type="arabicPeriod"/>
            </a:pPr>
            <a:r>
              <a:rPr lang="en-IN" dirty="0" smtClean="0">
                <a:latin typeface="Calibri" pitchFamily="34" charset="0"/>
                <a:cs typeface="Calibri" pitchFamily="34" charset="0"/>
              </a:rPr>
              <a:t>It has best accuracy as compared to other cloud services and far better than open source libraries as AWS keeps on training on images that we use to perform some operation using </a:t>
            </a:r>
            <a:r>
              <a:rPr lang="en-IN" dirty="0" err="1" smtClean="0">
                <a:latin typeface="Calibri" pitchFamily="34" charset="0"/>
                <a:cs typeface="Calibri" pitchFamily="34" charset="0"/>
              </a:rPr>
              <a:t>rekognition</a:t>
            </a:r>
            <a:r>
              <a:rPr lang="en-IN" dirty="0" smtClean="0">
                <a:latin typeface="Calibri" pitchFamily="34" charset="0"/>
                <a:cs typeface="Calibri" pitchFamily="34" charset="0"/>
              </a:rPr>
              <a:t> service.</a:t>
            </a:r>
          </a:p>
          <a:p>
            <a:pPr marL="457200" indent="-457200">
              <a:buFont typeface="+mj-lt"/>
              <a:buAutoNum type="arabicPeriod"/>
            </a:pPr>
            <a:r>
              <a:rPr lang="en-IN" dirty="0" smtClean="0">
                <a:latin typeface="Calibri" pitchFamily="34" charset="0"/>
                <a:cs typeface="Calibri" pitchFamily="34" charset="0"/>
              </a:rPr>
              <a:t>With its APIs, we can integrate these capabilities to our software to automate some repeating processes like security surveillance, presence of person, etc.</a:t>
            </a:r>
          </a:p>
          <a:p>
            <a:pPr marL="457200" indent="-457200">
              <a:buFont typeface="+mj-lt"/>
              <a:buAutoNum type="arabicPeriod"/>
            </a:pPr>
            <a:r>
              <a:rPr lang="en-IN" dirty="0" smtClean="0">
                <a:latin typeface="Calibri" pitchFamily="34" charset="0"/>
                <a:cs typeface="Calibri" pitchFamily="34" charset="0"/>
              </a:rPr>
              <a:t>It is based on pay-as-you-go. We only need to pay for number of images processed.</a:t>
            </a:r>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lang="en-IN" sz="3200" b="1" spc="20" dirty="0" smtClean="0"/>
              <a:t>Why use </a:t>
            </a:r>
            <a:r>
              <a:rPr lang="en-IN" sz="3200" b="1" spc="20" dirty="0" err="1" smtClean="0"/>
              <a:t>Rekognition</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799"/>
            <a:ext cx="10515600" cy="4856163"/>
          </a:xfrm>
        </p:spPr>
        <p:txBody>
          <a:bodyPr/>
          <a:lstStyle/>
          <a:p>
            <a:pPr marL="457200" indent="-457200">
              <a:buFont typeface="+mj-lt"/>
              <a:buAutoNum type="arabicPeriod"/>
            </a:pPr>
            <a:r>
              <a:rPr lang="en-IN" b="1" dirty="0" smtClean="0">
                <a:latin typeface="Calibri" pitchFamily="34" charset="0"/>
                <a:cs typeface="Calibri" pitchFamily="34" charset="0"/>
              </a:rPr>
              <a:t>Easy Integration: </a:t>
            </a:r>
            <a:r>
              <a:rPr lang="en-IN" dirty="0" smtClean="0">
                <a:latin typeface="Calibri" pitchFamily="34" charset="0"/>
                <a:cs typeface="Calibri" pitchFamily="34" charset="0"/>
              </a:rPr>
              <a:t>It provides APIs to integrate it into our application without using those open-source libraries in our application which would not even give accuracy as </a:t>
            </a:r>
            <a:r>
              <a:rPr lang="en-IN" dirty="0" err="1" smtClean="0">
                <a:latin typeface="Calibri" pitchFamily="34" charset="0"/>
                <a:cs typeface="Calibri" pitchFamily="34" charset="0"/>
              </a:rPr>
              <a:t>rekognition</a:t>
            </a:r>
            <a:r>
              <a:rPr lang="en-IN" dirty="0" smtClean="0">
                <a:latin typeface="Calibri" pitchFamily="34" charset="0"/>
                <a:cs typeface="Calibri" pitchFamily="34" charset="0"/>
              </a:rPr>
              <a:t>.</a:t>
            </a:r>
          </a:p>
          <a:p>
            <a:pPr marL="457200" indent="-457200">
              <a:buFont typeface="+mj-lt"/>
              <a:buAutoNum type="arabicPeriod"/>
            </a:pPr>
            <a:r>
              <a:rPr lang="en-IN" b="1" dirty="0" smtClean="0">
                <a:latin typeface="Calibri" pitchFamily="34" charset="0"/>
                <a:cs typeface="Calibri" pitchFamily="34" charset="0"/>
              </a:rPr>
              <a:t>Scalable: </a:t>
            </a:r>
            <a:r>
              <a:rPr lang="en-IN" dirty="0" smtClean="0">
                <a:latin typeface="Calibri" pitchFamily="34" charset="0"/>
                <a:cs typeface="Calibri" pitchFamily="34" charset="0"/>
              </a:rPr>
              <a:t>As it is cloud based, so it can handle any number of images.</a:t>
            </a:r>
          </a:p>
          <a:p>
            <a:pPr marL="457200" indent="-457200">
              <a:buFont typeface="+mj-lt"/>
              <a:buAutoNum type="arabicPeriod"/>
            </a:pPr>
            <a:r>
              <a:rPr lang="en-IN" b="1" dirty="0" smtClean="0">
                <a:latin typeface="Calibri" pitchFamily="34" charset="0"/>
                <a:cs typeface="Calibri" pitchFamily="34" charset="0"/>
              </a:rPr>
              <a:t>Accuracy: </a:t>
            </a:r>
            <a:r>
              <a:rPr lang="en-IN" dirty="0" smtClean="0">
                <a:latin typeface="Calibri" pitchFamily="34" charset="0"/>
                <a:cs typeface="Calibri" pitchFamily="34" charset="0"/>
              </a:rPr>
              <a:t>Trained on all types of images so we not need to train model just give the images it will process them and gives better accuracy then those libraries.</a:t>
            </a:r>
          </a:p>
          <a:p>
            <a:pPr marL="457200" indent="-457200">
              <a:buFont typeface="+mj-lt"/>
              <a:buAutoNum type="arabicPeriod"/>
            </a:pPr>
            <a:r>
              <a:rPr lang="en-IN" b="1" dirty="0" smtClean="0">
                <a:latin typeface="Calibri" pitchFamily="34" charset="0"/>
                <a:cs typeface="Calibri" pitchFamily="34" charset="0"/>
              </a:rPr>
              <a:t>Secure: </a:t>
            </a:r>
            <a:r>
              <a:rPr lang="en-IN" dirty="0" smtClean="0">
                <a:latin typeface="Calibri" pitchFamily="34" charset="0"/>
                <a:cs typeface="Calibri" pitchFamily="34" charset="0"/>
              </a:rPr>
              <a:t>It is more secured than open-source </a:t>
            </a:r>
            <a:r>
              <a:rPr lang="en-IN" dirty="0" err="1" smtClean="0">
                <a:latin typeface="Calibri" pitchFamily="34" charset="0"/>
                <a:cs typeface="Calibri" pitchFamily="34" charset="0"/>
              </a:rPr>
              <a:t>libs</a:t>
            </a:r>
            <a:r>
              <a:rPr lang="en-IN" dirty="0" smtClean="0">
                <a:latin typeface="Calibri" pitchFamily="34" charset="0"/>
                <a:cs typeface="Calibri" pitchFamily="34" charset="0"/>
              </a:rPr>
              <a:t>.</a:t>
            </a:r>
          </a:p>
          <a:p>
            <a:pPr marL="457200" indent="-457200">
              <a:buFont typeface="+mj-lt"/>
              <a:buAutoNum type="arabicPeriod"/>
            </a:pPr>
            <a:r>
              <a:rPr lang="en-IN" b="1" dirty="0" smtClean="0">
                <a:latin typeface="Calibri" pitchFamily="34" charset="0"/>
                <a:cs typeface="Calibri" pitchFamily="34" charset="0"/>
              </a:rPr>
              <a:t>Custom models: </a:t>
            </a:r>
            <a:r>
              <a:rPr lang="en-IN" dirty="0" smtClean="0">
                <a:latin typeface="Calibri" pitchFamily="34" charset="0"/>
                <a:cs typeface="Calibri" pitchFamily="34" charset="0"/>
              </a:rPr>
              <a:t>Allows user to create custom model with specific needs, which is hard to do using open-source libraries.</a:t>
            </a:r>
            <a:endParaRPr lang="en-IN" b="1" dirty="0" smtClean="0">
              <a:latin typeface="Calibri" pitchFamily="34" charset="0"/>
              <a:cs typeface="Calibri" pitchFamily="34" charset="0"/>
            </a:endParaRPr>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lang="en-IN" sz="3200" b="1" spc="20" dirty="0" smtClean="0"/>
              <a:t>Advantages of </a:t>
            </a:r>
            <a:r>
              <a:rPr lang="en-IN" sz="3200" b="1" spc="20" dirty="0" err="1" smtClean="0"/>
              <a:t>Rekognition</a:t>
            </a:r>
            <a:r>
              <a:rPr lang="en-IN" sz="3200" b="1" spc="20" dirty="0" smtClean="0"/>
              <a:t> over open-source </a:t>
            </a:r>
            <a:r>
              <a:rPr lang="en-IN" sz="3200" b="1" spc="20" dirty="0" err="1" smtClean="0"/>
              <a:t>libs</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D7BDA416-AC4E-4E2A-A8F0-90079E8DFB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8766" y="2394536"/>
            <a:ext cx="11232847" cy="1707564"/>
          </a:xfrm>
        </p:spPr>
        <p:txBody>
          <a:bodyPr anchor="t">
            <a:noAutofit/>
          </a:bodyPr>
          <a:lstStyle/>
          <a:p>
            <a:pPr algn="ctr">
              <a:lnSpc>
                <a:spcPct val="113999"/>
              </a:lnSpc>
            </a:pPr>
            <a:r>
              <a:rPr lang="en-IN" sz="9600" dirty="0" smtClean="0">
                <a:cs typeface="Angsana New"/>
              </a:rPr>
              <a:t>Thank You</a:t>
            </a:r>
            <a:endParaRPr lang="en-US" sz="4800" dirty="0"/>
          </a:p>
        </p:txBody>
      </p:sp>
    </p:spTree>
    <p:extLst>
      <p:ext uri="{BB962C8B-B14F-4D97-AF65-F5344CB8AC3E}">
        <p14:creationId xmlns="" xmlns:p14="http://schemas.microsoft.com/office/powerpoint/2010/main" val="1998333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Malgun Gothic"/>
        <a:ea typeface=""/>
        <a:cs typeface=""/>
      </a:majorFont>
      <a:minorFont>
        <a:latin typeface="Malgun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emplate>office theme</Template>
  <TotalTime>1439</TotalTime>
  <Words>616</Words>
  <Application>Microsoft Office PowerPoint</Application>
  <PresentationFormat>Custom</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FadeVTI</vt:lpstr>
      <vt:lpstr>Slide 1</vt:lpstr>
      <vt:lpstr>Rekognition </vt:lpstr>
      <vt:lpstr>Slide 3</vt:lpstr>
      <vt:lpstr>Slide 4</vt:lpstr>
      <vt:lpstr>Slide 5</vt:lpstr>
      <vt:lpstr>Slide 6</vt:lpstr>
      <vt:lpstr>Slide 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sony</cp:lastModifiedBy>
  <cp:revision>104</cp:revision>
  <dcterms:created xsi:type="dcterms:W3CDTF">2023-03-20T10:45:03Z</dcterms:created>
  <dcterms:modified xsi:type="dcterms:W3CDTF">2023-05-02T11:10:44Z</dcterms:modified>
</cp:coreProperties>
</file>